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notesSlides/notesSlide2.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0.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3430.xml" ContentType="application/vnd.openxmlformats-officedocument.presentationml.tags+xml"/>
  <Override PartName="/ppt/tags/tag3980.xml" ContentType="application/vnd.openxmlformats-officedocument.presentationml.tags+xml"/>
  <Override PartName="/ppt/tags/tag4010.xml" ContentType="application/vnd.openxmlformats-officedocument.presentationml.tags+xml"/>
  <Override PartName="/ppt/tags/tag4020.xml" ContentType="application/vnd.openxmlformats-officedocument.presentationml.tags+xml"/>
  <Override PartName="/ppt/tags/tag4050.xml" ContentType="application/vnd.openxmlformats-officedocument.presentationml.tags+xml"/>
  <Override PartName="/ppt/tags/tag4070.xml" ContentType="application/vnd.openxmlformats-officedocument.presentationml.tags+xml"/>
  <Override PartName="/ppt/tags/tag4600.xml" ContentType="application/vnd.openxmlformats-officedocument.presentationml.tags+xml"/>
  <Override PartName="/ppt/tags/tag4620.xml" ContentType="application/vnd.openxmlformats-officedocument.presentationml.tags+xml"/>
  <Override PartName="/ppt/tags/tag4650.xml" ContentType="application/vnd.openxmlformats-officedocument.presentationml.tags+xml"/>
  <Override PartName="/ppt/tags/tag4660.xml" ContentType="application/vnd.openxmlformats-officedocument.presentationml.tags+xml"/>
  <Override PartName="/ppt/tags/tag4670.xml" ContentType="application/vnd.openxmlformats-officedocument.presentationml.tags+xml"/>
  <Override PartName="/ppt/tags/tag5990.xml" ContentType="application/vnd.openxmlformats-officedocument.presentationml.tags+xml"/>
  <Override PartName="/ppt/tags/tag6520.xml" ContentType="application/vnd.openxmlformats-officedocument.presentationml.tags+xml"/>
  <Override PartName="/ppt/tags/tag7080.xml" ContentType="application/vnd.openxmlformats-officedocument.presentationml.tags+xml"/>
  <Override PartName="/ppt/tags/tag7620.xml" ContentType="application/vnd.openxmlformats-officedocument.presentationml.tags+xml"/>
  <Override PartName="/ppt/tags/tag7630.xml" ContentType="application/vnd.openxmlformats-officedocument.presentationml.tags+xml"/>
  <Override PartName="/ppt/tags/tag8920.xml" ContentType="application/vnd.openxmlformats-officedocument.presentationml.tags+xml"/>
  <Override PartName="/ppt/tags/tag8930.xml" ContentType="application/vnd.openxmlformats-officedocument.presentationml.tags+xml"/>
  <Override PartName="/ppt/tags/tag8940.xml" ContentType="application/vnd.openxmlformats-officedocument.presentationml.tags+xml"/>
  <Override PartName="/ppt/tags/tag8950.xml" ContentType="application/vnd.openxmlformats-officedocument.presentationml.tags+xml"/>
  <Override PartName="/ppt/tags/tag10210.xml" ContentType="application/vnd.openxmlformats-officedocument.presentationml.tags+xml"/>
  <Override PartName="/ppt/tags/tag10860.xml" ContentType="application/vnd.openxmlformats-officedocument.presentationml.tags+xml"/>
  <Override PartName="/ppt/tags/tag10890.xml" ContentType="application/vnd.openxmlformats-officedocument.presentationml.tags+xml"/>
  <Override PartName="/ppt/tags/tag10900.xml" ContentType="application/vnd.openxmlformats-officedocument.presentationml.tags+xml"/>
  <Override PartName="/ppt/tags/tag10920.xml" ContentType="application/vnd.openxmlformats-officedocument.presentationml.tags+xml"/>
  <Override PartName="/ppt/tags/tag10930.xml" ContentType="application/vnd.openxmlformats-officedocument.presentationml.tags+xml"/>
  <Override PartName="/ppt/tags/tag10960.xml" ContentType="application/vnd.openxmlformats-officedocument.presentationml.tags+xml"/>
  <Override PartName="/ppt/tags/tag11010.xml" ContentType="application/vnd.openxmlformats-officedocument.presentationml.tags+xml"/>
  <Override PartName="/ppt/tags/tag11570.xml" ContentType="application/vnd.openxmlformats-officedocument.presentationml.tags+xml"/>
  <Override PartName="/ppt/tags/tag12230.xml" ContentType="application/vnd.openxmlformats-officedocument.presentationml.tags+xml"/>
  <Override PartName="/ppt/tags/tag12260.xml" ContentType="application/vnd.openxmlformats-officedocument.presentationml.tags+xml"/>
  <Override PartName="/ppt/tags/tag12270.xml" ContentType="application/vnd.openxmlformats-officedocument.presentationml.tags+xml"/>
  <Override PartName="/ppt/tags/tag12280.xml" ContentType="application/vnd.openxmlformats-officedocument.presentationml.tags+xml"/>
  <Override PartName="/ppt/tags/tag12310.xml" ContentType="application/vnd.openxmlformats-officedocument.presentationml.tags+xml"/>
  <Override PartName="/ppt/tags/tag12880.xml" ContentType="application/vnd.openxmlformats-officedocument.presentationml.tags+xml"/>
  <Override PartName="/ppt/tags/tag12900.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7"/>
  </p:notesMasterIdLst>
  <p:handoutMasterIdLst>
    <p:handoutMasterId r:id="rId148"/>
  </p:handoutMasterIdLst>
  <p:sldIdLst>
    <p:sldId id="403" r:id="rId2"/>
    <p:sldId id="478" r:id="rId3"/>
    <p:sldId id="614" r:id="rId4"/>
    <p:sldId id="479" r:id="rId5"/>
    <p:sldId id="456" r:id="rId6"/>
    <p:sldId id="426" r:id="rId7"/>
    <p:sldId id="394" r:id="rId8"/>
    <p:sldId id="427" r:id="rId9"/>
    <p:sldId id="480" r:id="rId10"/>
    <p:sldId id="428" r:id="rId11"/>
    <p:sldId id="490" r:id="rId12"/>
    <p:sldId id="429" r:id="rId13"/>
    <p:sldId id="529" r:id="rId14"/>
    <p:sldId id="569" r:id="rId15"/>
    <p:sldId id="594" r:id="rId16"/>
    <p:sldId id="595" r:id="rId17"/>
    <p:sldId id="596" r:id="rId18"/>
    <p:sldId id="597" r:id="rId19"/>
    <p:sldId id="554" r:id="rId20"/>
    <p:sldId id="561" r:id="rId21"/>
    <p:sldId id="562" r:id="rId22"/>
    <p:sldId id="532" r:id="rId23"/>
    <p:sldId id="609" r:id="rId24"/>
    <p:sldId id="564" r:id="rId25"/>
    <p:sldId id="588" r:id="rId26"/>
    <p:sldId id="534" r:id="rId27"/>
    <p:sldId id="497" r:id="rId28"/>
    <p:sldId id="498" r:id="rId29"/>
    <p:sldId id="499" r:id="rId30"/>
    <p:sldId id="501" r:id="rId31"/>
    <p:sldId id="502" r:id="rId32"/>
    <p:sldId id="546" r:id="rId33"/>
    <p:sldId id="503" r:id="rId34"/>
    <p:sldId id="523" r:id="rId35"/>
    <p:sldId id="522" r:id="rId36"/>
    <p:sldId id="524" r:id="rId37"/>
    <p:sldId id="560" r:id="rId38"/>
    <p:sldId id="430" r:id="rId39"/>
    <p:sldId id="504" r:id="rId40"/>
    <p:sldId id="653" r:id="rId41"/>
    <p:sldId id="654" r:id="rId42"/>
    <p:sldId id="655" r:id="rId43"/>
    <p:sldId id="431" r:id="rId44"/>
    <p:sldId id="511" r:id="rId45"/>
    <p:sldId id="432" r:id="rId46"/>
    <p:sldId id="521" r:id="rId47"/>
    <p:sldId id="433" r:id="rId48"/>
    <p:sldId id="640" r:id="rId49"/>
    <p:sldId id="641" r:id="rId50"/>
    <p:sldId id="645" r:id="rId51"/>
    <p:sldId id="646" r:id="rId52"/>
    <p:sldId id="651" r:id="rId53"/>
    <p:sldId id="652" r:id="rId54"/>
    <p:sldId id="670" r:id="rId55"/>
    <p:sldId id="461" r:id="rId56"/>
    <p:sldId id="584" r:id="rId57"/>
    <p:sldId id="585" r:id="rId58"/>
    <p:sldId id="599" r:id="rId59"/>
    <p:sldId id="600" r:id="rId60"/>
    <p:sldId id="583" r:id="rId61"/>
    <p:sldId id="582" r:id="rId62"/>
    <p:sldId id="603" r:id="rId63"/>
    <p:sldId id="462" r:id="rId64"/>
    <p:sldId id="602" r:id="rId65"/>
    <p:sldId id="604" r:id="rId66"/>
    <p:sldId id="606" r:id="rId67"/>
    <p:sldId id="608" r:id="rId68"/>
    <p:sldId id="607" r:id="rId69"/>
    <p:sldId id="463" r:id="rId70"/>
    <p:sldId id="611" r:id="rId71"/>
    <p:sldId id="612" r:id="rId72"/>
    <p:sldId id="601" r:id="rId73"/>
    <p:sldId id="610" r:id="rId74"/>
    <p:sldId id="615" r:id="rId75"/>
    <p:sldId id="613" r:id="rId76"/>
    <p:sldId id="464" r:id="rId77"/>
    <p:sldId id="581" r:id="rId78"/>
    <p:sldId id="616" r:id="rId79"/>
    <p:sldId id="617" r:id="rId80"/>
    <p:sldId id="618" r:id="rId81"/>
    <p:sldId id="465" r:id="rId82"/>
    <p:sldId id="619" r:id="rId83"/>
    <p:sldId id="580" r:id="rId84"/>
    <p:sldId id="620" r:id="rId85"/>
    <p:sldId id="466" r:id="rId86"/>
    <p:sldId id="579" r:id="rId87"/>
    <p:sldId id="622" r:id="rId88"/>
    <p:sldId id="467" r:id="rId89"/>
    <p:sldId id="621" r:id="rId90"/>
    <p:sldId id="578" r:id="rId91"/>
    <p:sldId id="468" r:id="rId92"/>
    <p:sldId id="577" r:id="rId93"/>
    <p:sldId id="623" r:id="rId94"/>
    <p:sldId id="469" r:id="rId95"/>
    <p:sldId id="576" r:id="rId96"/>
    <p:sldId id="624" r:id="rId97"/>
    <p:sldId id="470" r:id="rId98"/>
    <p:sldId id="575" r:id="rId99"/>
    <p:sldId id="630" r:id="rId100"/>
    <p:sldId id="631" r:id="rId101"/>
    <p:sldId id="632" r:id="rId102"/>
    <p:sldId id="628" r:id="rId103"/>
    <p:sldId id="633" r:id="rId104"/>
    <p:sldId id="629" r:id="rId105"/>
    <p:sldId id="634" r:id="rId106"/>
    <p:sldId id="471" r:id="rId107"/>
    <p:sldId id="635" r:id="rId108"/>
    <p:sldId id="574" r:id="rId109"/>
    <p:sldId id="636" r:id="rId110"/>
    <p:sldId id="637" r:id="rId111"/>
    <p:sldId id="472" r:id="rId112"/>
    <p:sldId id="573" r:id="rId113"/>
    <p:sldId id="642" r:id="rId114"/>
    <p:sldId id="647" r:id="rId115"/>
    <p:sldId id="643" r:id="rId116"/>
    <p:sldId id="648" r:id="rId117"/>
    <p:sldId id="644" r:id="rId118"/>
    <p:sldId id="649" r:id="rId119"/>
    <p:sldId id="650" r:id="rId120"/>
    <p:sldId id="473" r:id="rId121"/>
    <p:sldId id="572" r:id="rId122"/>
    <p:sldId id="638" r:id="rId123"/>
    <p:sldId id="639" r:id="rId124"/>
    <p:sldId id="474" r:id="rId125"/>
    <p:sldId id="661" r:id="rId126"/>
    <p:sldId id="662" r:id="rId127"/>
    <p:sldId id="656" r:id="rId128"/>
    <p:sldId id="571" r:id="rId129"/>
    <p:sldId id="658" r:id="rId130"/>
    <p:sldId id="659" r:id="rId131"/>
    <p:sldId id="660" r:id="rId132"/>
    <p:sldId id="475" r:id="rId133"/>
    <p:sldId id="570" r:id="rId134"/>
    <p:sldId id="663" r:id="rId135"/>
    <p:sldId id="666" r:id="rId136"/>
    <p:sldId id="664" r:id="rId137"/>
    <p:sldId id="665" r:id="rId138"/>
    <p:sldId id="667" r:id="rId139"/>
    <p:sldId id="668" r:id="rId140"/>
    <p:sldId id="669" r:id="rId141"/>
    <p:sldId id="451" r:id="rId142"/>
    <p:sldId id="587" r:id="rId143"/>
    <p:sldId id="452" r:id="rId144"/>
    <p:sldId id="586" r:id="rId145"/>
    <p:sldId id="598" r:id="rId146"/>
  </p:sldIdLst>
  <p:sldSz cx="12192000" cy="6858000"/>
  <p:notesSz cx="7099300" cy="10234613"/>
  <p:custDataLst>
    <p:tags r:id="rId14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开篇" id="{EB67FDA0-BDDF-4FD3-B9D4-9F6A3F961349}">
          <p14:sldIdLst>
            <p14:sldId id="403"/>
            <p14:sldId id="478"/>
            <p14:sldId id="614"/>
            <p14:sldId id="479"/>
            <p14:sldId id="456"/>
            <p14:sldId id="426"/>
            <p14:sldId id="394"/>
            <p14:sldId id="427"/>
            <p14:sldId id="480"/>
            <p14:sldId id="428"/>
            <p14:sldId id="490"/>
            <p14:sldId id="429"/>
            <p14:sldId id="529"/>
            <p14:sldId id="569"/>
            <p14:sldId id="594"/>
            <p14:sldId id="595"/>
            <p14:sldId id="596"/>
            <p14:sldId id="597"/>
            <p14:sldId id="554"/>
            <p14:sldId id="561"/>
            <p14:sldId id="562"/>
            <p14:sldId id="532"/>
            <p14:sldId id="609"/>
            <p14:sldId id="564"/>
            <p14:sldId id="588"/>
            <p14:sldId id="534"/>
            <p14:sldId id="497"/>
            <p14:sldId id="498"/>
            <p14:sldId id="499"/>
            <p14:sldId id="501"/>
            <p14:sldId id="502"/>
            <p14:sldId id="546"/>
            <p14:sldId id="503"/>
            <p14:sldId id="523"/>
            <p14:sldId id="522"/>
            <p14:sldId id="524"/>
            <p14:sldId id="560"/>
            <p14:sldId id="430"/>
            <p14:sldId id="504"/>
            <p14:sldId id="653"/>
            <p14:sldId id="654"/>
            <p14:sldId id="655"/>
            <p14:sldId id="431"/>
            <p14:sldId id="511"/>
            <p14:sldId id="432"/>
            <p14:sldId id="521"/>
            <p14:sldId id="433"/>
            <p14:sldId id="640"/>
            <p14:sldId id="641"/>
            <p14:sldId id="645"/>
            <p14:sldId id="646"/>
            <p14:sldId id="651"/>
            <p14:sldId id="652"/>
            <p14:sldId id="670"/>
            <p14:sldId id="461"/>
            <p14:sldId id="584"/>
            <p14:sldId id="585"/>
            <p14:sldId id="599"/>
            <p14:sldId id="600"/>
            <p14:sldId id="583"/>
            <p14:sldId id="582"/>
            <p14:sldId id="603"/>
            <p14:sldId id="462"/>
            <p14:sldId id="602"/>
            <p14:sldId id="604"/>
            <p14:sldId id="606"/>
            <p14:sldId id="608"/>
            <p14:sldId id="607"/>
            <p14:sldId id="463"/>
            <p14:sldId id="611"/>
            <p14:sldId id="612"/>
            <p14:sldId id="601"/>
            <p14:sldId id="610"/>
            <p14:sldId id="615"/>
            <p14:sldId id="613"/>
            <p14:sldId id="464"/>
            <p14:sldId id="581"/>
            <p14:sldId id="616"/>
            <p14:sldId id="617"/>
            <p14:sldId id="618"/>
            <p14:sldId id="465"/>
            <p14:sldId id="619"/>
            <p14:sldId id="580"/>
            <p14:sldId id="620"/>
            <p14:sldId id="466"/>
            <p14:sldId id="579"/>
            <p14:sldId id="622"/>
            <p14:sldId id="467"/>
            <p14:sldId id="621"/>
            <p14:sldId id="578"/>
            <p14:sldId id="468"/>
            <p14:sldId id="577"/>
            <p14:sldId id="623"/>
            <p14:sldId id="469"/>
            <p14:sldId id="576"/>
            <p14:sldId id="624"/>
            <p14:sldId id="470"/>
            <p14:sldId id="575"/>
            <p14:sldId id="630"/>
            <p14:sldId id="631"/>
            <p14:sldId id="632"/>
            <p14:sldId id="628"/>
            <p14:sldId id="633"/>
            <p14:sldId id="629"/>
            <p14:sldId id="634"/>
            <p14:sldId id="471"/>
            <p14:sldId id="635"/>
            <p14:sldId id="574"/>
            <p14:sldId id="636"/>
            <p14:sldId id="637"/>
            <p14:sldId id="472"/>
            <p14:sldId id="573"/>
            <p14:sldId id="642"/>
            <p14:sldId id="647"/>
            <p14:sldId id="643"/>
            <p14:sldId id="648"/>
            <p14:sldId id="644"/>
            <p14:sldId id="649"/>
            <p14:sldId id="650"/>
            <p14:sldId id="473"/>
            <p14:sldId id="572"/>
            <p14:sldId id="638"/>
            <p14:sldId id="639"/>
            <p14:sldId id="474"/>
            <p14:sldId id="661"/>
            <p14:sldId id="662"/>
            <p14:sldId id="656"/>
            <p14:sldId id="571"/>
            <p14:sldId id="658"/>
            <p14:sldId id="659"/>
            <p14:sldId id="660"/>
            <p14:sldId id="475"/>
            <p14:sldId id="570"/>
            <p14:sldId id="663"/>
            <p14:sldId id="666"/>
            <p14:sldId id="664"/>
            <p14:sldId id="665"/>
            <p14:sldId id="667"/>
            <p14:sldId id="668"/>
            <p14:sldId id="669"/>
            <p14:sldId id="451"/>
            <p14:sldId id="587"/>
            <p14:sldId id="452"/>
            <p14:sldId id="586"/>
            <p14:sldId id="59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hepach" initials="p"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600DA"/>
    <a:srgbClr val="D600B2"/>
    <a:srgbClr val="DAD7D7"/>
    <a:srgbClr val="A29C9C"/>
    <a:srgbClr val="ECEB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3" autoAdjust="0"/>
    <p:restoredTop sz="94364" autoAdjust="0"/>
  </p:normalViewPr>
  <p:slideViewPr>
    <p:cSldViewPr snapToGrid="0">
      <p:cViewPr varScale="1">
        <p:scale>
          <a:sx n="123" d="100"/>
          <a:sy n="123" d="100"/>
        </p:scale>
        <p:origin x="398" y="101"/>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4152"/>
    </p:cViewPr>
  </p:sorterViewPr>
  <p:notesViewPr>
    <p:cSldViewPr snapToGrid="0">
      <p:cViewPr varScale="1">
        <p:scale>
          <a:sx n="77" d="100"/>
          <a:sy n="77" d="100"/>
        </p:scale>
        <p:origin x="3528" y="90"/>
      </p:cViewPr>
      <p:guideLst/>
    </p:cSldViewPr>
  </p:notesViewPr>
  <p:gridSpacing cx="36004" cy="36004"/>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ags" Target="tags/tag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commentAuthors" Target="commentAuthor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274C395-616F-522A-963A-F070D6FA6EDD}"/>
              </a:ext>
            </a:extLst>
          </p:cNvPr>
          <p:cNvSpPr>
            <a:spLocks noGrp="1"/>
          </p:cNvSpPr>
          <p:nvPr>
            <p:ph type="hdr" sz="quarter"/>
          </p:nvPr>
        </p:nvSpPr>
        <p:spPr>
          <a:xfrm>
            <a:off x="0" y="0"/>
            <a:ext cx="3076575" cy="512763"/>
          </a:xfrm>
          <a:prstGeom prst="rect">
            <a:avLst/>
          </a:prstGeom>
        </p:spPr>
        <p:txBody>
          <a:bodyPr vert="horz" lIns="91440" tIns="45720" rIns="91440" bIns="45720" rtlCol="0"/>
          <a:lstStyle>
            <a:lvl1pPr algn="l">
              <a:defRPr sz="1200"/>
            </a:lvl1pPr>
          </a:lstStyle>
          <a:p>
            <a:endParaRPr lang="en-US"/>
          </a:p>
        </p:txBody>
      </p:sp>
      <p:sp>
        <p:nvSpPr>
          <p:cNvPr id="3" name="日期占位符 2">
            <a:extLst>
              <a:ext uri="{FF2B5EF4-FFF2-40B4-BE49-F238E27FC236}">
                <a16:creationId xmlns:a16="http://schemas.microsoft.com/office/drawing/2014/main" id="{39D6E49D-564A-3D8E-E368-15012B58902F}"/>
              </a:ext>
            </a:extLst>
          </p:cNvPr>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a:defRPr sz="1200"/>
            </a:lvl1pPr>
          </a:lstStyle>
          <a:p>
            <a:fld id="{6098AF07-27D4-4F11-A176-9AB5130A78C5}" type="datetimeFigureOut">
              <a:rPr lang="en-US" smtClean="0"/>
              <a:t>3/31/2024</a:t>
            </a:fld>
            <a:endParaRPr lang="en-US"/>
          </a:p>
        </p:txBody>
      </p:sp>
      <p:sp>
        <p:nvSpPr>
          <p:cNvPr id="4" name="页脚占位符 3">
            <a:extLst>
              <a:ext uri="{FF2B5EF4-FFF2-40B4-BE49-F238E27FC236}">
                <a16:creationId xmlns:a16="http://schemas.microsoft.com/office/drawing/2014/main" id="{5F55E154-A228-7C39-9700-7635954589BA}"/>
              </a:ext>
            </a:extLst>
          </p:cNvPr>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a:defRPr sz="1200"/>
            </a:lvl1pPr>
          </a:lstStyle>
          <a:p>
            <a:endParaRPr lang="en-US"/>
          </a:p>
        </p:txBody>
      </p:sp>
      <p:sp>
        <p:nvSpPr>
          <p:cNvPr id="5" name="灯片编号占位符 4">
            <a:extLst>
              <a:ext uri="{FF2B5EF4-FFF2-40B4-BE49-F238E27FC236}">
                <a16:creationId xmlns:a16="http://schemas.microsoft.com/office/drawing/2014/main" id="{143D28C0-BF9F-ECBE-8752-02C7F7ADC867}"/>
              </a:ext>
            </a:extLst>
          </p:cNvPr>
          <p:cNvSpPr>
            <a:spLocks noGrp="1"/>
          </p:cNvSpPr>
          <p:nvPr>
            <p:ph type="sldNum" sz="quarter" idx="3"/>
          </p:nvPr>
        </p:nvSpPr>
        <p:spPr>
          <a:xfrm>
            <a:off x="4021138" y="9721850"/>
            <a:ext cx="3076575" cy="512763"/>
          </a:xfrm>
          <a:prstGeom prst="rect">
            <a:avLst/>
          </a:prstGeom>
        </p:spPr>
        <p:txBody>
          <a:bodyPr vert="horz" lIns="91440" tIns="45720" rIns="91440" bIns="45720" rtlCol="0" anchor="b"/>
          <a:lstStyle>
            <a:lvl1pPr algn="r">
              <a:defRPr sz="1200"/>
            </a:lvl1pPr>
          </a:lstStyle>
          <a:p>
            <a:fld id="{9F9E9FE4-FFDF-4A9E-AB50-109F464C4C6D}" type="slidenum">
              <a:rPr lang="en-US" smtClean="0"/>
              <a:t>‹#›</a:t>
            </a:fld>
            <a:endParaRPr lang="en-US"/>
          </a:p>
        </p:txBody>
      </p:sp>
    </p:spTree>
    <p:extLst>
      <p:ext uri="{BB962C8B-B14F-4D97-AF65-F5344CB8AC3E}">
        <p14:creationId xmlns:p14="http://schemas.microsoft.com/office/powerpoint/2010/main" val="67345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atin typeface="Arial" panose="020B0604020202020204" pitchFamily="34" charset="0"/>
              </a:defRPr>
            </a:lvl1pPr>
          </a:lstStyle>
          <a:p>
            <a:fld id="{50734ABB-FDD8-470C-94A0-E35EFCF8BF46}" type="datetimeFigureOut">
              <a:rPr lang="en-US" smtClean="0"/>
              <a:pPr/>
              <a:t>3/31/2024</a:t>
            </a:fld>
            <a:endParaRPr lang="en-US" dirty="0"/>
          </a:p>
        </p:txBody>
      </p:sp>
      <p:sp>
        <p:nvSpPr>
          <p:cNvPr id="4" name="Slide Image Placeholder 3"/>
          <p:cNvSpPr>
            <a:spLocks noGrp="1" noRot="1" noChangeAspect="1"/>
          </p:cNvSpPr>
          <p:nvPr>
            <p:ph type="sldImg" idx="2"/>
          </p:nvPr>
        </p:nvSpPr>
        <p:spPr>
          <a:xfrm>
            <a:off x="139700" y="768350"/>
            <a:ext cx="6819900" cy="3836988"/>
          </a:xfrm>
          <a:prstGeom prst="rect">
            <a:avLst/>
          </a:prstGeom>
          <a:noFill/>
          <a:ln w="12700">
            <a:solidFill>
              <a:prstClr val="black"/>
            </a:solidFill>
          </a:ln>
        </p:spPr>
        <p:txBody>
          <a:bodyPr vert="horz" lIns="99048" tIns="49524" rIns="99048" bIns="49524" rtlCol="0" anchor="ctr"/>
          <a:lstStyle/>
          <a:p>
            <a:endParaRPr lang="en-US" dirty="0"/>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atin typeface="Arial" panose="020B0604020202020204" pitchFamily="34" charset="0"/>
              </a:defRPr>
            </a:lvl1pPr>
          </a:lstStyle>
          <a:p>
            <a:fld id="{46E0020C-34B3-4644-B138-3A9503ECB28E}" type="slidenum">
              <a:rPr lang="en-US" smtClean="0"/>
              <a:pPr/>
              <a:t>‹#›</a:t>
            </a:fld>
            <a:endParaRPr lang="en-US" dirty="0"/>
          </a:p>
        </p:txBody>
      </p:sp>
    </p:spTree>
    <p:extLst>
      <p:ext uri="{BB962C8B-B14F-4D97-AF65-F5344CB8AC3E}">
        <p14:creationId xmlns:p14="http://schemas.microsoft.com/office/powerpoint/2010/main" val="3083881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E0020C-34B3-4644-B138-3A9503ECB28E}" type="slidenum">
              <a:rPr lang="en-US" smtClean="0"/>
              <a:t>1</a:t>
            </a:fld>
            <a:endParaRPr lang="en-US" dirty="0"/>
          </a:p>
        </p:txBody>
      </p:sp>
    </p:spTree>
    <p:extLst>
      <p:ext uri="{BB962C8B-B14F-4D97-AF65-F5344CB8AC3E}">
        <p14:creationId xmlns:p14="http://schemas.microsoft.com/office/powerpoint/2010/main" val="2504348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46E0020C-34B3-4644-B138-3A9503ECB28E}" type="slidenum">
              <a:rPr lang="en-US" smtClean="0"/>
              <a:pPr/>
              <a:t>10</a:t>
            </a:fld>
            <a:endParaRPr lang="en-US" dirty="0"/>
          </a:p>
        </p:txBody>
      </p:sp>
    </p:spTree>
    <p:extLst>
      <p:ext uri="{BB962C8B-B14F-4D97-AF65-F5344CB8AC3E}">
        <p14:creationId xmlns:p14="http://schemas.microsoft.com/office/powerpoint/2010/main" val="1949363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15A0284B-28A6-4B24-B582-9DAD1091FFB4}"/>
              </a:ext>
            </a:extLst>
          </p:cNvPr>
          <p:cNvSpPr/>
          <p:nvPr userDrawn="1"/>
        </p:nvSpPr>
        <p:spPr>
          <a:xfrm>
            <a:off x="4757106" y="2941338"/>
            <a:ext cx="4543328" cy="3916662"/>
          </a:xfrm>
          <a:prstGeom prst="triangl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US" sz="1600" dirty="0" err="1">
              <a:solidFill>
                <a:schemeClr val="tx1"/>
              </a:solidFill>
              <a:latin typeface="+mj-lt"/>
              <a:cs typeface="Segoe UI" panose="020B0502040204020203" pitchFamily="34" charset="0"/>
            </a:endParaRPr>
          </a:p>
        </p:txBody>
      </p:sp>
      <p:sp>
        <p:nvSpPr>
          <p:cNvPr id="8" name="Isosceles Triangle 7">
            <a:extLst>
              <a:ext uri="{FF2B5EF4-FFF2-40B4-BE49-F238E27FC236}">
                <a16:creationId xmlns:a16="http://schemas.microsoft.com/office/drawing/2014/main" id="{894F09B9-B32C-4784-A8CE-A613BB7DEE81}"/>
              </a:ext>
            </a:extLst>
          </p:cNvPr>
          <p:cNvSpPr/>
          <p:nvPr userDrawn="1"/>
        </p:nvSpPr>
        <p:spPr>
          <a:xfrm flipV="1">
            <a:off x="7222153" y="2929050"/>
            <a:ext cx="3184309" cy="2745094"/>
          </a:xfrm>
          <a:prstGeom prst="triangl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US" sz="1600" dirty="0" err="1">
              <a:solidFill>
                <a:schemeClr val="tx1"/>
              </a:solidFill>
              <a:latin typeface="+mj-lt"/>
              <a:cs typeface="Segoe UI" panose="020B0502040204020203" pitchFamily="34" charset="0"/>
            </a:endParaRPr>
          </a:p>
        </p:txBody>
      </p:sp>
      <p:sp>
        <p:nvSpPr>
          <p:cNvPr id="9" name="Isosceles Triangle 8">
            <a:extLst>
              <a:ext uri="{FF2B5EF4-FFF2-40B4-BE49-F238E27FC236}">
                <a16:creationId xmlns:a16="http://schemas.microsoft.com/office/drawing/2014/main" id="{6392325C-046E-4D1B-BA42-4B461B918A11}"/>
              </a:ext>
            </a:extLst>
          </p:cNvPr>
          <p:cNvSpPr/>
          <p:nvPr userDrawn="1"/>
        </p:nvSpPr>
        <p:spPr>
          <a:xfrm>
            <a:off x="7222153" y="0"/>
            <a:ext cx="3184309" cy="2745094"/>
          </a:xfrm>
          <a:prstGeom prst="triangl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US" sz="1600" dirty="0" err="1">
              <a:solidFill>
                <a:schemeClr val="tx1"/>
              </a:solidFill>
              <a:latin typeface="+mj-lt"/>
              <a:cs typeface="Segoe UI" panose="020B0502040204020203" pitchFamily="34" charset="0"/>
            </a:endParaRPr>
          </a:p>
        </p:txBody>
      </p:sp>
      <p:sp>
        <p:nvSpPr>
          <p:cNvPr id="10" name="Isosceles Triangle 9">
            <a:extLst>
              <a:ext uri="{FF2B5EF4-FFF2-40B4-BE49-F238E27FC236}">
                <a16:creationId xmlns:a16="http://schemas.microsoft.com/office/drawing/2014/main" id="{AF3F3376-28A9-469B-8CD8-738FF1C10EB1}"/>
              </a:ext>
            </a:extLst>
          </p:cNvPr>
          <p:cNvSpPr/>
          <p:nvPr userDrawn="1"/>
        </p:nvSpPr>
        <p:spPr>
          <a:xfrm flipV="1">
            <a:off x="9007691" y="0"/>
            <a:ext cx="3184309" cy="2745094"/>
          </a:xfrm>
          <a:prstGeom prst="triangle">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US" sz="1600" dirty="0" err="1">
              <a:solidFill>
                <a:schemeClr val="tx1"/>
              </a:solidFill>
              <a:latin typeface="+mj-lt"/>
              <a:cs typeface="Segoe UI" panose="020B0502040204020203" pitchFamily="34" charset="0"/>
            </a:endParaRPr>
          </a:p>
        </p:txBody>
      </p:sp>
      <p:sp>
        <p:nvSpPr>
          <p:cNvPr id="12" name="Isosceles Triangle 11">
            <a:extLst>
              <a:ext uri="{FF2B5EF4-FFF2-40B4-BE49-F238E27FC236}">
                <a16:creationId xmlns:a16="http://schemas.microsoft.com/office/drawing/2014/main" id="{392203A8-FC55-45D8-BC38-931A6116C723}"/>
              </a:ext>
            </a:extLst>
          </p:cNvPr>
          <p:cNvSpPr/>
          <p:nvPr userDrawn="1"/>
        </p:nvSpPr>
        <p:spPr>
          <a:xfrm flipV="1">
            <a:off x="5436616" y="0"/>
            <a:ext cx="3184309" cy="2745094"/>
          </a:xfrm>
          <a:prstGeom prst="triangle">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US" sz="1600" dirty="0" err="1">
              <a:solidFill>
                <a:schemeClr val="tx1"/>
              </a:solidFill>
              <a:latin typeface="+mj-lt"/>
              <a:cs typeface="Segoe UI" panose="020B0502040204020203" pitchFamily="34" charset="0"/>
            </a:endParaRPr>
          </a:p>
        </p:txBody>
      </p:sp>
      <p:sp>
        <p:nvSpPr>
          <p:cNvPr id="14" name="Title 1"/>
          <p:cNvSpPr>
            <a:spLocks noGrp="1"/>
          </p:cNvSpPr>
          <p:nvPr>
            <p:ph type="ctrTitle" hasCustomPrompt="1"/>
          </p:nvPr>
        </p:nvSpPr>
        <p:spPr>
          <a:xfrm>
            <a:off x="514350" y="1153527"/>
            <a:ext cx="6134100" cy="2951747"/>
          </a:xfrm>
        </p:spPr>
        <p:txBody>
          <a:bodyPr lIns="0" tIns="0" rIns="0" bIns="180000" anchor="b">
            <a:noAutofit/>
          </a:bodyPr>
          <a:lstStyle>
            <a:lvl1pPr algn="l">
              <a:lnSpc>
                <a:spcPct val="100000"/>
              </a:lnSpc>
              <a:defRPr sz="6000" b="0" baseline="0">
                <a:solidFill>
                  <a:schemeClr val="accent1"/>
                </a:solidFill>
                <a:latin typeface="+mj-lt"/>
                <a:cs typeface="Arial" panose="020B0604020202020204" pitchFamily="34" charset="0"/>
              </a:defRPr>
            </a:lvl1pPr>
          </a:lstStyle>
          <a:p>
            <a:r>
              <a:rPr lang="en-US" dirty="0"/>
              <a:t>Click to add title and second row</a:t>
            </a:r>
          </a:p>
        </p:txBody>
      </p:sp>
      <p:sp>
        <p:nvSpPr>
          <p:cNvPr id="15" name="Subtitle 2"/>
          <p:cNvSpPr>
            <a:spLocks noGrp="1"/>
          </p:cNvSpPr>
          <p:nvPr>
            <p:ph type="subTitle" idx="1" hasCustomPrompt="1"/>
          </p:nvPr>
        </p:nvSpPr>
        <p:spPr>
          <a:xfrm>
            <a:off x="514350" y="4143376"/>
            <a:ext cx="6134100" cy="828674"/>
          </a:xfrm>
        </p:spPr>
        <p:txBody>
          <a:bodyPr lIns="0" tIns="180000" rIns="0" bIns="0" anchor="t"/>
          <a:lstStyle>
            <a:lvl1pPr marL="0" indent="0" algn="l">
              <a:buNone/>
              <a:defRPr sz="2400" b="0">
                <a:solidFill>
                  <a:schemeClr val="tx1"/>
                </a:solidFill>
                <a:latin typeface="+mn-lt"/>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Subtitle</a:t>
            </a:r>
            <a:endParaRPr lang="en-US" dirty="0"/>
          </a:p>
        </p:txBody>
      </p:sp>
    </p:spTree>
    <p:extLst>
      <p:ext uri="{BB962C8B-B14F-4D97-AF65-F5344CB8AC3E}">
        <p14:creationId xmlns:p14="http://schemas.microsoft.com/office/powerpoint/2010/main" val="3077248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2703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a:t>Titelmasterformat durch Klicken bearbeiten</a:t>
            </a:r>
            <a:endParaRPr lang="en-US"/>
          </a:p>
        </p:txBody>
      </p:sp>
    </p:spTree>
    <p:extLst>
      <p:ext uri="{BB962C8B-B14F-4D97-AF65-F5344CB8AC3E}">
        <p14:creationId xmlns:p14="http://schemas.microsoft.com/office/powerpoint/2010/main" val="3350306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8"/>
          <p:cNvSpPr>
            <a:spLocks noGrp="1"/>
          </p:cNvSpPr>
          <p:nvPr>
            <p:ph type="body" sz="quarter" idx="10" hasCustomPrompt="1"/>
          </p:nvPr>
        </p:nvSpPr>
        <p:spPr>
          <a:xfrm>
            <a:off x="514348" y="1302224"/>
            <a:ext cx="11160917" cy="216123"/>
          </a:xfrm>
          <a:prstGeom prst="rect">
            <a:avLst/>
          </a:prstGeom>
        </p:spPr>
        <p:txBody>
          <a:bodyPr vert="horz" wrap="square" lIns="0" tIns="0" rIns="0" bIns="0" anchor="t" anchorCtr="0">
            <a:noAutofit/>
          </a:bodyPr>
          <a:lstStyle>
            <a:lvl1pPr marL="0" indent="0" algn="l">
              <a:lnSpc>
                <a:spcPct val="100000"/>
              </a:lnSpc>
              <a:spcBef>
                <a:spcPct val="30000"/>
              </a:spcBef>
              <a:spcAft>
                <a:spcPts val="0"/>
              </a:spcAft>
              <a:defRPr sz="1600" b="0" i="0" u="none" kern="1200" spc="0">
                <a:solidFill>
                  <a:schemeClr val="tx1"/>
                </a:solidFill>
                <a:latin typeface="+mn-lt"/>
                <a:ea typeface="Segoe UI Symbol" panose="020B0502040204020203" pitchFamily="34" charset="0"/>
                <a:cs typeface="Arial" panose="020B0604020202020204" pitchFamily="34" charset="0"/>
              </a:defRPr>
            </a:lvl1pPr>
          </a:lstStyle>
          <a:p>
            <a:pPr lvl="0"/>
            <a:r>
              <a:rPr lang="en-US" dirty="0"/>
              <a:t>Subtitle</a:t>
            </a:r>
          </a:p>
        </p:txBody>
      </p:sp>
      <p:sp>
        <p:nvSpPr>
          <p:cNvPr id="4" name="Titel 3"/>
          <p:cNvSpPr>
            <a:spLocks noGrp="1"/>
          </p:cNvSpPr>
          <p:nvPr>
            <p:ph type="title"/>
          </p:nvPr>
        </p:nvSpPr>
        <p:spPr/>
        <p:txBody>
          <a:bodyPr/>
          <a:lstStyle/>
          <a:p>
            <a:r>
              <a:rPr lang="de-DE"/>
              <a:t>Titelmasterformat durch Klicken bearbeiten</a:t>
            </a:r>
            <a:endParaRPr lang="en-US"/>
          </a:p>
        </p:txBody>
      </p:sp>
    </p:spTree>
    <p:extLst>
      <p:ext uri="{BB962C8B-B14F-4D97-AF65-F5344CB8AC3E}">
        <p14:creationId xmlns:p14="http://schemas.microsoft.com/office/powerpoint/2010/main" val="1809032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514349" y="1717675"/>
            <a:ext cx="11160917" cy="44481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el 2"/>
          <p:cNvSpPr>
            <a:spLocks noGrp="1"/>
          </p:cNvSpPr>
          <p:nvPr>
            <p:ph type="title"/>
          </p:nvPr>
        </p:nvSpPr>
        <p:spPr/>
        <p:txBody>
          <a:bodyPr/>
          <a:lstStyle/>
          <a:p>
            <a:r>
              <a:rPr lang="de-DE"/>
              <a:t>Titelmasterformat durch Klicken bearbeiten</a:t>
            </a:r>
            <a:endParaRPr lang="en-US"/>
          </a:p>
        </p:txBody>
      </p:sp>
    </p:spTree>
    <p:extLst>
      <p:ext uri="{BB962C8B-B14F-4D97-AF65-F5344CB8AC3E}">
        <p14:creationId xmlns:p14="http://schemas.microsoft.com/office/powerpoint/2010/main" val="4038033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3" name="Text Placeholder 8"/>
          <p:cNvSpPr>
            <a:spLocks noGrp="1"/>
          </p:cNvSpPr>
          <p:nvPr>
            <p:ph type="body" sz="quarter" idx="10" hasCustomPrompt="1"/>
          </p:nvPr>
        </p:nvSpPr>
        <p:spPr>
          <a:xfrm>
            <a:off x="514348" y="1302224"/>
            <a:ext cx="11160917" cy="216123"/>
          </a:xfrm>
          <a:prstGeom prst="rect">
            <a:avLst/>
          </a:prstGeom>
        </p:spPr>
        <p:txBody>
          <a:bodyPr vert="horz" wrap="square" lIns="0" tIns="0" rIns="0" bIns="0" anchor="t" anchorCtr="0">
            <a:noAutofit/>
          </a:bodyPr>
          <a:lstStyle>
            <a:lvl1pPr marL="0" indent="0" algn="l">
              <a:lnSpc>
                <a:spcPct val="100000"/>
              </a:lnSpc>
              <a:spcBef>
                <a:spcPct val="30000"/>
              </a:spcBef>
              <a:spcAft>
                <a:spcPts val="0"/>
              </a:spcAft>
              <a:defRPr sz="1600" b="0" i="0" u="none" kern="1200" spc="0">
                <a:solidFill>
                  <a:schemeClr val="tx1"/>
                </a:solidFill>
                <a:latin typeface="+mn-lt"/>
                <a:ea typeface="Segoe UI Symbol" panose="020B0502040204020203" pitchFamily="34" charset="0"/>
                <a:cs typeface="Arial" panose="020B0604020202020204" pitchFamily="34" charset="0"/>
              </a:defRPr>
            </a:lvl1pPr>
          </a:lstStyle>
          <a:p>
            <a:pPr lvl="0"/>
            <a:r>
              <a:rPr lang="en-US" dirty="0"/>
              <a:t>Subtitle</a:t>
            </a:r>
          </a:p>
        </p:txBody>
      </p:sp>
      <p:sp>
        <p:nvSpPr>
          <p:cNvPr id="11" name="Text Placeholder 10"/>
          <p:cNvSpPr>
            <a:spLocks noGrp="1"/>
          </p:cNvSpPr>
          <p:nvPr>
            <p:ph type="body" sz="quarter" idx="11"/>
          </p:nvPr>
        </p:nvSpPr>
        <p:spPr>
          <a:xfrm>
            <a:off x="514349" y="1717675"/>
            <a:ext cx="11160918" cy="44481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el 3"/>
          <p:cNvSpPr>
            <a:spLocks noGrp="1"/>
          </p:cNvSpPr>
          <p:nvPr>
            <p:ph type="title"/>
          </p:nvPr>
        </p:nvSpPr>
        <p:spPr/>
        <p:txBody>
          <a:bodyPr/>
          <a:lstStyle/>
          <a:p>
            <a:r>
              <a:rPr lang="de-DE"/>
              <a:t>Titelmasterformat durch Klicken bearbeiten</a:t>
            </a:r>
            <a:endParaRPr lang="en-US"/>
          </a:p>
        </p:txBody>
      </p:sp>
    </p:spTree>
    <p:extLst>
      <p:ext uri="{BB962C8B-B14F-4D97-AF65-F5344CB8AC3E}">
        <p14:creationId xmlns:p14="http://schemas.microsoft.com/office/powerpoint/2010/main" val="14478077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bg>
      <p:bgPr>
        <a:solidFill>
          <a:schemeClr val="bg1"/>
        </a:solidFill>
        <a:effectLst/>
      </p:bgPr>
    </p:bg>
    <p:spTree>
      <p:nvGrpSpPr>
        <p:cNvPr id="1" name=""/>
        <p:cNvGrpSpPr/>
        <p:nvPr/>
      </p:nvGrpSpPr>
      <p:grpSpPr>
        <a:xfrm>
          <a:off x="0" y="0"/>
          <a:ext cx="0" cy="0"/>
          <a:chOff x="0" y="0"/>
          <a:chExt cx="0" cy="0"/>
        </a:xfrm>
      </p:grpSpPr>
      <p:sp>
        <p:nvSpPr>
          <p:cNvPr id="16" name="Isosceles Triangle 15">
            <a:extLst>
              <a:ext uri="{FF2B5EF4-FFF2-40B4-BE49-F238E27FC236}">
                <a16:creationId xmlns:a16="http://schemas.microsoft.com/office/drawing/2014/main" id="{449D0ED6-FA37-4B90-B605-304CF15F4523}"/>
              </a:ext>
            </a:extLst>
          </p:cNvPr>
          <p:cNvSpPr/>
          <p:nvPr userDrawn="1"/>
        </p:nvSpPr>
        <p:spPr>
          <a:xfrm>
            <a:off x="6542644" y="2941338"/>
            <a:ext cx="4543328" cy="3916662"/>
          </a:xfrm>
          <a:prstGeom prst="triangle">
            <a:avLst/>
          </a:prstGeom>
          <a:solidFill>
            <a:schemeClr val="accent5">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US" sz="1600" dirty="0" err="1">
              <a:solidFill>
                <a:schemeClr val="tx1"/>
              </a:solidFill>
              <a:latin typeface="+mj-lt"/>
              <a:cs typeface="Segoe UI" panose="020B0502040204020203" pitchFamily="34" charset="0"/>
            </a:endParaRPr>
          </a:p>
        </p:txBody>
      </p:sp>
      <p:sp>
        <p:nvSpPr>
          <p:cNvPr id="22" name="Freeform: Shape 21">
            <a:extLst>
              <a:ext uri="{FF2B5EF4-FFF2-40B4-BE49-F238E27FC236}">
                <a16:creationId xmlns:a16="http://schemas.microsoft.com/office/drawing/2014/main" id="{B91646E0-031C-44E1-8F97-7772EE962E58}"/>
              </a:ext>
            </a:extLst>
          </p:cNvPr>
          <p:cNvSpPr>
            <a:spLocks noChangeAspect="1"/>
          </p:cNvSpPr>
          <p:nvPr userDrawn="1"/>
        </p:nvSpPr>
        <p:spPr>
          <a:xfrm flipH="1" flipV="1">
            <a:off x="7314432" y="0"/>
            <a:ext cx="4969848" cy="5674144"/>
          </a:xfrm>
          <a:custGeom>
            <a:avLst/>
            <a:gdLst>
              <a:gd name="connsiteX0" fmla="*/ 4969848 w 4969848"/>
              <a:gd name="connsiteY0" fmla="*/ 5674144 h 5674144"/>
              <a:gd name="connsiteX1" fmla="*/ 0 w 4969848"/>
              <a:gd name="connsiteY1" fmla="*/ 5674144 h 5674144"/>
              <a:gd name="connsiteX2" fmla="*/ 0 w 4969848"/>
              <a:gd name="connsiteY2" fmla="*/ 2894560 h 5674144"/>
              <a:gd name="connsiteX3" fmla="*/ 1678845 w 4969848"/>
              <a:gd name="connsiteY3" fmla="*/ 0 h 5674144"/>
            </a:gdLst>
            <a:ahLst/>
            <a:cxnLst>
              <a:cxn ang="0">
                <a:pos x="connsiteX0" y="connsiteY0"/>
              </a:cxn>
              <a:cxn ang="0">
                <a:pos x="connsiteX1" y="connsiteY1"/>
              </a:cxn>
              <a:cxn ang="0">
                <a:pos x="connsiteX2" y="connsiteY2"/>
              </a:cxn>
              <a:cxn ang="0">
                <a:pos x="connsiteX3" y="connsiteY3"/>
              </a:cxn>
            </a:cxnLst>
            <a:rect l="l" t="t" r="r" b="b"/>
            <a:pathLst>
              <a:path w="4969848" h="5674144">
                <a:moveTo>
                  <a:pt x="4969848" y="5674144"/>
                </a:moveTo>
                <a:lnTo>
                  <a:pt x="0" y="5674144"/>
                </a:lnTo>
                <a:lnTo>
                  <a:pt x="0" y="2894560"/>
                </a:lnTo>
                <a:lnTo>
                  <a:pt x="1678845" y="0"/>
                </a:lnTo>
                <a:close/>
              </a:path>
            </a:pathLst>
          </a:custGeom>
          <a:solidFill>
            <a:srgbClr val="D9D9D9"/>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US" sz="1600" dirty="0" err="1">
              <a:solidFill>
                <a:schemeClr val="tx1"/>
              </a:solidFill>
              <a:latin typeface="+mj-lt"/>
              <a:cs typeface="Segoe UI" panose="020B0502040204020203" pitchFamily="34" charset="0"/>
            </a:endParaRPr>
          </a:p>
        </p:txBody>
      </p:sp>
      <p:sp>
        <p:nvSpPr>
          <p:cNvPr id="3" name="Title 2">
            <a:extLst>
              <a:ext uri="{FF2B5EF4-FFF2-40B4-BE49-F238E27FC236}">
                <a16:creationId xmlns:a16="http://schemas.microsoft.com/office/drawing/2014/main" id="{A0740947-AC6F-4221-AA82-673ED828D9A2}"/>
              </a:ext>
            </a:extLst>
          </p:cNvPr>
          <p:cNvSpPr>
            <a:spLocks noGrp="1"/>
          </p:cNvSpPr>
          <p:nvPr userDrawn="1">
            <p:ph type="title" hasCustomPrompt="1"/>
          </p:nvPr>
        </p:nvSpPr>
        <p:spPr>
          <a:xfrm>
            <a:off x="1601070" y="591345"/>
            <a:ext cx="8988272" cy="5675311"/>
          </a:xfrm>
          <a:prstGeom prst="rect">
            <a:avLst/>
          </a:prstGeom>
        </p:spPr>
        <p:txBody>
          <a:bodyPr vert="horz" wrap="square" lIns="0" tIns="0" rIns="0" bIns="0" anchor="ctr" anchorCtr="0">
            <a:noAutofit/>
          </a:bodyPr>
          <a:lstStyle>
            <a:lvl1pPr marL="0" indent="0" algn="l">
              <a:lnSpc>
                <a:spcPct val="100000"/>
              </a:lnSpc>
              <a:spcBef>
                <a:spcPct val="0"/>
              </a:spcBef>
              <a:spcAft>
                <a:spcPts val="0"/>
              </a:spcAft>
              <a:defRPr sz="6000" b="0" i="0" u="none" kern="1200" spc="50">
                <a:solidFill>
                  <a:schemeClr val="accent1"/>
                </a:solidFill>
                <a:latin typeface="Segoe UI Light" panose="020B0502040204020203" pitchFamily="34" charset="0"/>
              </a:defRPr>
            </a:lvl1pPr>
          </a:lstStyle>
          <a:p>
            <a:pPr lvl="0"/>
            <a:r>
              <a:rPr lang="en-US" dirty="0"/>
              <a:t>Click to edit </a:t>
            </a:r>
            <a:br>
              <a:rPr lang="en-US" dirty="0"/>
            </a:br>
            <a:r>
              <a:rPr lang="en-US" dirty="0"/>
              <a:t>Master title </a:t>
            </a:r>
            <a:br>
              <a:rPr lang="en-US" dirty="0"/>
            </a:br>
            <a:r>
              <a:rPr lang="en-US" dirty="0"/>
              <a:t>style</a:t>
            </a:r>
          </a:p>
        </p:txBody>
      </p:sp>
    </p:spTree>
    <p:extLst>
      <p:ext uri="{BB962C8B-B14F-4D97-AF65-F5344CB8AC3E}">
        <p14:creationId xmlns:p14="http://schemas.microsoft.com/office/powerpoint/2010/main" val="4009301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1/2 Picture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4349" y="672041"/>
            <a:ext cx="11160917" cy="492443"/>
          </a:xfrm>
          <a:prstGeom prst="rect">
            <a:avLst/>
          </a:prstGeom>
        </p:spPr>
        <p:txBody>
          <a:bodyPr vert="horz" wrap="square" lIns="0" tIns="0" rIns="0" bIns="0" anchor="b" anchorCtr="0">
            <a:spAutoFit/>
          </a:bodyPr>
          <a:lstStyle>
            <a:lvl1pPr marL="0" indent="0" algn="l">
              <a:lnSpc>
                <a:spcPct val="100000"/>
              </a:lnSpc>
              <a:spcBef>
                <a:spcPct val="0"/>
              </a:spcBef>
              <a:spcAft>
                <a:spcPts val="0"/>
              </a:spcAft>
              <a:defRPr sz="3200" b="0" i="0" u="none" kern="1200" spc="50">
                <a:solidFill>
                  <a:srgbClr val="C02A26">
                    <a:lumMod val="100000"/>
                  </a:srgbClr>
                </a:solidFill>
                <a:latin typeface="Segoe UI Light" panose="020B0502040204020203" pitchFamily="34" charset="0"/>
              </a:defRPr>
            </a:lvl1pPr>
          </a:lstStyle>
          <a:p>
            <a:pPr lvl="0"/>
            <a:r>
              <a:rPr lang="en-US" dirty="0"/>
              <a:t>Click to edit master title style</a:t>
            </a:r>
          </a:p>
        </p:txBody>
      </p:sp>
      <p:sp>
        <p:nvSpPr>
          <p:cNvPr id="3" name="Text Placeholder 8"/>
          <p:cNvSpPr>
            <a:spLocks noGrp="1"/>
          </p:cNvSpPr>
          <p:nvPr>
            <p:ph type="body" sz="quarter" idx="10" hasCustomPrompt="1"/>
          </p:nvPr>
        </p:nvSpPr>
        <p:spPr>
          <a:xfrm>
            <a:off x="514348" y="1302224"/>
            <a:ext cx="11160917" cy="216123"/>
          </a:xfrm>
          <a:prstGeom prst="rect">
            <a:avLst/>
          </a:prstGeom>
        </p:spPr>
        <p:txBody>
          <a:bodyPr vert="horz" wrap="square" lIns="0" tIns="0" rIns="0" bIns="0" anchor="t" anchorCtr="0">
            <a:noAutofit/>
          </a:bodyPr>
          <a:lstStyle>
            <a:lvl1pPr marL="0" indent="0" algn="l">
              <a:lnSpc>
                <a:spcPct val="100000"/>
              </a:lnSpc>
              <a:spcBef>
                <a:spcPct val="30000"/>
              </a:spcBef>
              <a:spcAft>
                <a:spcPts val="0"/>
              </a:spcAft>
              <a:defRPr sz="1600" b="0" i="0" u="none" kern="1200" spc="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stStyle>
          <a:p>
            <a:pPr lvl="0"/>
            <a:r>
              <a:rPr lang="en-US" dirty="0"/>
              <a:t>Subtitle</a:t>
            </a:r>
          </a:p>
        </p:txBody>
      </p:sp>
      <p:sp>
        <p:nvSpPr>
          <p:cNvPr id="7" name="Text Placeholder 6"/>
          <p:cNvSpPr>
            <a:spLocks noGrp="1"/>
          </p:cNvSpPr>
          <p:nvPr>
            <p:ph type="body" sz="quarter" idx="11"/>
          </p:nvPr>
        </p:nvSpPr>
        <p:spPr>
          <a:xfrm>
            <a:off x="6197599" y="1717675"/>
            <a:ext cx="5467351" cy="4448175"/>
          </a:xfrm>
        </p:spPr>
        <p:txBody>
          <a:bodyPr numCol="1" spcCol="1800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a:extLst>
              <a:ext uri="{FF2B5EF4-FFF2-40B4-BE49-F238E27FC236}">
                <a16:creationId xmlns:a16="http://schemas.microsoft.com/office/drawing/2014/main" id="{32BA4B42-2174-4185-9E10-704D0E4EC03A}"/>
              </a:ext>
            </a:extLst>
          </p:cNvPr>
          <p:cNvSpPr>
            <a:spLocks noGrp="1"/>
          </p:cNvSpPr>
          <p:nvPr>
            <p:ph type="pic" sz="quarter" idx="12"/>
          </p:nvPr>
        </p:nvSpPr>
        <p:spPr>
          <a:xfrm>
            <a:off x="514348" y="1717675"/>
            <a:ext cx="5467351" cy="4448175"/>
          </a:xfrm>
          <a:pattFill prst="wdUpDiag">
            <a:fgClr>
              <a:schemeClr val="bg1">
                <a:lumMod val="95000"/>
              </a:schemeClr>
            </a:fgClr>
            <a:bgClr>
              <a:schemeClr val="bg1"/>
            </a:bgClr>
          </a:pattFill>
        </p:spPr>
        <p:txBody>
          <a:bodyPr/>
          <a:lstStyle/>
          <a:p>
            <a:endParaRPr lang="en-US" dirty="0"/>
          </a:p>
        </p:txBody>
      </p:sp>
    </p:spTree>
    <p:extLst>
      <p:ext uri="{BB962C8B-B14F-4D97-AF65-F5344CB8AC3E}">
        <p14:creationId xmlns:p14="http://schemas.microsoft.com/office/powerpoint/2010/main" val="1742915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1/2 Text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4349" y="672041"/>
            <a:ext cx="11160917" cy="492443"/>
          </a:xfrm>
          <a:prstGeom prst="rect">
            <a:avLst/>
          </a:prstGeom>
        </p:spPr>
        <p:txBody>
          <a:bodyPr vert="horz" wrap="square" lIns="0" tIns="0" rIns="0" bIns="0" anchor="b" anchorCtr="0">
            <a:spAutoFit/>
          </a:bodyPr>
          <a:lstStyle>
            <a:lvl1pPr marL="0" indent="0" algn="l">
              <a:lnSpc>
                <a:spcPct val="100000"/>
              </a:lnSpc>
              <a:spcBef>
                <a:spcPct val="0"/>
              </a:spcBef>
              <a:spcAft>
                <a:spcPts val="0"/>
              </a:spcAft>
              <a:defRPr sz="3200" b="0" i="0" u="none" kern="1200" spc="50">
                <a:solidFill>
                  <a:srgbClr val="C02A26">
                    <a:lumMod val="100000"/>
                  </a:srgbClr>
                </a:solidFill>
                <a:latin typeface="Segoe UI Light" panose="020B0502040204020203" pitchFamily="34" charset="0"/>
              </a:defRPr>
            </a:lvl1pPr>
          </a:lstStyle>
          <a:p>
            <a:pPr lvl="0"/>
            <a:r>
              <a:rPr lang="en-US" dirty="0"/>
              <a:t>Click to edit master title style</a:t>
            </a:r>
          </a:p>
        </p:txBody>
      </p:sp>
      <p:sp>
        <p:nvSpPr>
          <p:cNvPr id="3" name="Text Placeholder 8"/>
          <p:cNvSpPr>
            <a:spLocks noGrp="1"/>
          </p:cNvSpPr>
          <p:nvPr>
            <p:ph type="body" sz="quarter" idx="10" hasCustomPrompt="1"/>
          </p:nvPr>
        </p:nvSpPr>
        <p:spPr>
          <a:xfrm>
            <a:off x="514348" y="1302224"/>
            <a:ext cx="11160917" cy="216123"/>
          </a:xfrm>
          <a:prstGeom prst="rect">
            <a:avLst/>
          </a:prstGeom>
        </p:spPr>
        <p:txBody>
          <a:bodyPr vert="horz" wrap="square" lIns="0" tIns="0" rIns="0" bIns="0" anchor="t" anchorCtr="0">
            <a:noAutofit/>
          </a:bodyPr>
          <a:lstStyle>
            <a:lvl1pPr marL="0" indent="0" algn="l">
              <a:lnSpc>
                <a:spcPct val="100000"/>
              </a:lnSpc>
              <a:spcBef>
                <a:spcPct val="30000"/>
              </a:spcBef>
              <a:spcAft>
                <a:spcPts val="0"/>
              </a:spcAft>
              <a:defRPr sz="1600" b="0" i="0" u="none" kern="1200" spc="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stStyle>
          <a:p>
            <a:pPr lvl="0"/>
            <a:r>
              <a:rPr lang="en-US" dirty="0"/>
              <a:t>Subtitle</a:t>
            </a:r>
          </a:p>
        </p:txBody>
      </p:sp>
      <p:sp>
        <p:nvSpPr>
          <p:cNvPr id="5" name="Picture Placeholder 4">
            <a:extLst>
              <a:ext uri="{FF2B5EF4-FFF2-40B4-BE49-F238E27FC236}">
                <a16:creationId xmlns:a16="http://schemas.microsoft.com/office/drawing/2014/main" id="{32BA4B42-2174-4185-9E10-704D0E4EC03A}"/>
              </a:ext>
            </a:extLst>
          </p:cNvPr>
          <p:cNvSpPr>
            <a:spLocks noGrp="1"/>
          </p:cNvSpPr>
          <p:nvPr>
            <p:ph type="pic" sz="quarter" idx="12"/>
          </p:nvPr>
        </p:nvSpPr>
        <p:spPr>
          <a:xfrm>
            <a:off x="6197599" y="1717675"/>
            <a:ext cx="5467351" cy="4448175"/>
          </a:xfrm>
          <a:pattFill prst="wdUpDiag">
            <a:fgClr>
              <a:schemeClr val="bg1">
                <a:lumMod val="95000"/>
              </a:schemeClr>
            </a:fgClr>
            <a:bgClr>
              <a:schemeClr val="bg1"/>
            </a:bgClr>
          </a:pattFill>
        </p:spPr>
        <p:txBody>
          <a:bodyPr/>
          <a:lstStyle/>
          <a:p>
            <a:endParaRPr lang="en-US" dirty="0"/>
          </a:p>
        </p:txBody>
      </p:sp>
      <p:sp>
        <p:nvSpPr>
          <p:cNvPr id="7" name="Text Placeholder 6"/>
          <p:cNvSpPr>
            <a:spLocks noGrp="1"/>
          </p:cNvSpPr>
          <p:nvPr>
            <p:ph type="body" sz="quarter" idx="11"/>
          </p:nvPr>
        </p:nvSpPr>
        <p:spPr>
          <a:xfrm>
            <a:off x="514348" y="1717675"/>
            <a:ext cx="5467351" cy="4448175"/>
          </a:xfrm>
        </p:spPr>
        <p:txBody>
          <a:bodyPr numCol="1" spcCol="1800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0589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Picture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39817" y="672041"/>
            <a:ext cx="7335448" cy="492443"/>
          </a:xfrm>
          <a:prstGeom prst="rect">
            <a:avLst/>
          </a:prstGeom>
        </p:spPr>
        <p:txBody>
          <a:bodyPr vert="horz" wrap="square" lIns="0" tIns="0" rIns="0" bIns="0" anchor="b" anchorCtr="0">
            <a:spAutoFit/>
          </a:bodyPr>
          <a:lstStyle>
            <a:lvl1pPr marL="0" indent="0" algn="l">
              <a:lnSpc>
                <a:spcPct val="100000"/>
              </a:lnSpc>
              <a:spcBef>
                <a:spcPct val="0"/>
              </a:spcBef>
              <a:spcAft>
                <a:spcPts val="0"/>
              </a:spcAft>
              <a:defRPr sz="3200" b="0" i="0" u="none" kern="1200" spc="50">
                <a:solidFill>
                  <a:srgbClr val="C02A26">
                    <a:lumMod val="100000"/>
                  </a:srgbClr>
                </a:solidFill>
                <a:latin typeface="Segoe UI Light" panose="020B0502040204020203" pitchFamily="34" charset="0"/>
              </a:defRPr>
            </a:lvl1pPr>
          </a:lstStyle>
          <a:p>
            <a:pPr lvl="0"/>
            <a:r>
              <a:rPr lang="en-US" dirty="0"/>
              <a:t>Click to edit master title style</a:t>
            </a:r>
          </a:p>
        </p:txBody>
      </p:sp>
      <p:sp>
        <p:nvSpPr>
          <p:cNvPr id="3" name="Text Placeholder 8"/>
          <p:cNvSpPr>
            <a:spLocks noGrp="1"/>
          </p:cNvSpPr>
          <p:nvPr>
            <p:ph type="body" sz="quarter" idx="10" hasCustomPrompt="1"/>
          </p:nvPr>
        </p:nvSpPr>
        <p:spPr>
          <a:xfrm>
            <a:off x="4339817" y="1302224"/>
            <a:ext cx="7335448" cy="216123"/>
          </a:xfrm>
          <a:prstGeom prst="rect">
            <a:avLst/>
          </a:prstGeom>
        </p:spPr>
        <p:txBody>
          <a:bodyPr vert="horz" wrap="square" lIns="0" tIns="0" rIns="0" bIns="0" anchor="t" anchorCtr="0">
            <a:noAutofit/>
          </a:bodyPr>
          <a:lstStyle>
            <a:lvl1pPr marL="0" indent="0" algn="l">
              <a:lnSpc>
                <a:spcPct val="100000"/>
              </a:lnSpc>
              <a:spcBef>
                <a:spcPct val="30000"/>
              </a:spcBef>
              <a:spcAft>
                <a:spcPts val="0"/>
              </a:spcAft>
              <a:defRPr sz="1600" b="0" i="0" u="none" kern="1200" spc="0">
                <a:solidFill>
                  <a:schemeClr val="tx1"/>
                </a:solidFill>
                <a:latin typeface="Segoe UI" panose="020B0502040204020203" pitchFamily="34" charset="0"/>
                <a:ea typeface="Segoe UI Symbol" panose="020B0502040204020203" pitchFamily="34" charset="0"/>
                <a:cs typeface="Segoe UI" panose="020B0502040204020203" pitchFamily="34" charset="0"/>
              </a:defRPr>
            </a:lvl1pPr>
          </a:lstStyle>
          <a:p>
            <a:pPr lvl="0"/>
            <a:r>
              <a:rPr lang="en-US" dirty="0"/>
              <a:t>Subtitle</a:t>
            </a:r>
          </a:p>
        </p:txBody>
      </p:sp>
      <p:sp>
        <p:nvSpPr>
          <p:cNvPr id="5" name="Picture Placeholder 4">
            <a:extLst>
              <a:ext uri="{FF2B5EF4-FFF2-40B4-BE49-F238E27FC236}">
                <a16:creationId xmlns:a16="http://schemas.microsoft.com/office/drawing/2014/main" id="{32BA4B42-2174-4185-9E10-704D0E4EC03A}"/>
              </a:ext>
            </a:extLst>
          </p:cNvPr>
          <p:cNvSpPr>
            <a:spLocks noGrp="1"/>
          </p:cNvSpPr>
          <p:nvPr>
            <p:ph type="pic" sz="quarter" idx="12"/>
          </p:nvPr>
        </p:nvSpPr>
        <p:spPr>
          <a:xfrm>
            <a:off x="0" y="2"/>
            <a:ext cx="4123917" cy="6857999"/>
          </a:xfrm>
          <a:pattFill prst="wdUpDiag">
            <a:fgClr>
              <a:schemeClr val="bg1">
                <a:lumMod val="95000"/>
              </a:schemeClr>
            </a:fgClr>
            <a:bgClr>
              <a:schemeClr val="bg1"/>
            </a:bgClr>
          </a:pattFill>
        </p:spPr>
        <p:txBody>
          <a:bodyPr/>
          <a:lstStyle/>
          <a:p>
            <a:endParaRPr lang="en-US" dirty="0"/>
          </a:p>
        </p:txBody>
      </p:sp>
      <p:sp>
        <p:nvSpPr>
          <p:cNvPr id="7" name="Text Placeholder 6"/>
          <p:cNvSpPr>
            <a:spLocks noGrp="1"/>
          </p:cNvSpPr>
          <p:nvPr>
            <p:ph type="body" sz="quarter" idx="11"/>
          </p:nvPr>
        </p:nvSpPr>
        <p:spPr>
          <a:xfrm>
            <a:off x="4339817" y="1717675"/>
            <a:ext cx="7335448" cy="4448175"/>
          </a:xfrm>
        </p:spPr>
        <p:txBody>
          <a:bodyPr numCol="1" spcCol="1800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Line 5">
            <a:extLst>
              <a:ext uri="{FF2B5EF4-FFF2-40B4-BE49-F238E27FC236}">
                <a16:creationId xmlns:a16="http://schemas.microsoft.com/office/drawing/2014/main" id="{65D97D0D-D1D9-4C2D-B4C7-22E099378DCA}"/>
              </a:ext>
            </a:extLst>
          </p:cNvPr>
          <p:cNvSpPr>
            <a:spLocks noChangeShapeType="1"/>
          </p:cNvSpPr>
          <p:nvPr userDrawn="1"/>
        </p:nvSpPr>
        <p:spPr bwMode="auto">
          <a:xfrm flipH="1">
            <a:off x="4339817" y="6308725"/>
            <a:ext cx="7335448"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dirty="0">
              <a:latin typeface="Arial" panose="020B0604020202020204" pitchFamily="34" charset="0"/>
            </a:endParaRPr>
          </a:p>
        </p:txBody>
      </p:sp>
      <p:sp>
        <p:nvSpPr>
          <p:cNvPr id="13" name="Text Placeholder PageNumber">
            <a:extLst>
              <a:ext uri="{FF2B5EF4-FFF2-40B4-BE49-F238E27FC236}">
                <a16:creationId xmlns:a16="http://schemas.microsoft.com/office/drawing/2014/main" id="{20DD4E41-1307-4365-939A-CAB9892999B2}"/>
              </a:ext>
            </a:extLst>
          </p:cNvPr>
          <p:cNvSpPr txBox="1">
            <a:spLocks/>
          </p:cNvSpPr>
          <p:nvPr userDrawn="1"/>
        </p:nvSpPr>
        <p:spPr>
          <a:xfrm>
            <a:off x="9037638" y="6512639"/>
            <a:ext cx="2637630" cy="123111"/>
          </a:xfrm>
          <a:prstGeom prst="rect">
            <a:avLst/>
          </a:prstGeom>
        </p:spPr>
        <p:txBody>
          <a:bodyPr vert="horz" wrap="square" lIns="0" tIns="0" rIns="0" bIns="0" rtlCol="0" anchor="b">
            <a:sp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Source Sans Pro" panose="020B0503030403020204" pitchFamily="34" charset="0"/>
                <a:ea typeface="+mn-ea"/>
                <a:cs typeface="+mn-cs"/>
              </a:defRPr>
            </a:lvl1pPr>
            <a:lvl2pPr marL="203200" indent="-203200" algn="l" defTabSz="914400" rtl="0" eaLnBrk="1" latinLnBrk="0" hangingPunct="1">
              <a:spcBef>
                <a:spcPct val="30000"/>
              </a:spcBef>
              <a:buClr>
                <a:srgbClr val="C02A26"/>
              </a:buClr>
              <a:buFont typeface="Wingdings" panose="05000000000000000000" pitchFamily="2" charset="2"/>
              <a:buChar char="§"/>
              <a:defRPr sz="1600" kern="1200">
                <a:solidFill>
                  <a:schemeClr val="tx1"/>
                </a:solidFill>
                <a:latin typeface="Source Sans Pro" panose="020B0503030403020204" pitchFamily="34" charset="0"/>
                <a:ea typeface="+mn-ea"/>
                <a:cs typeface="+mn-cs"/>
              </a:defRPr>
            </a:lvl2pPr>
            <a:lvl3pPr marL="406400" indent="-203200" algn="l" defTabSz="914400" rtl="0" eaLnBrk="1" latinLnBrk="0" hangingPunct="1">
              <a:spcBef>
                <a:spcPct val="30000"/>
              </a:spcBef>
              <a:buClr>
                <a:srgbClr val="C02A26"/>
              </a:buClr>
              <a:buFont typeface="Wingdings" panose="05000000000000000000" pitchFamily="2" charset="2"/>
              <a:buChar char="§"/>
              <a:defRPr sz="1600" kern="1200">
                <a:solidFill>
                  <a:schemeClr val="tx1"/>
                </a:solidFill>
                <a:latin typeface="Source Sans Pro" panose="020B0503030403020204" pitchFamily="34" charset="0"/>
                <a:ea typeface="+mn-ea"/>
                <a:cs typeface="+mn-cs"/>
              </a:defRPr>
            </a:lvl3pPr>
            <a:lvl4pPr marL="609600" indent="-203200" algn="l" defTabSz="914400" rtl="0" eaLnBrk="1" latinLnBrk="0" hangingPunct="1">
              <a:spcBef>
                <a:spcPct val="30000"/>
              </a:spcBef>
              <a:buClr>
                <a:srgbClr val="C02A26"/>
              </a:buClr>
              <a:buFont typeface="Wingdings" panose="05000000000000000000" pitchFamily="2" charset="2"/>
              <a:buChar char="§"/>
              <a:defRPr sz="1600" kern="1200">
                <a:solidFill>
                  <a:schemeClr val="tx1"/>
                </a:solidFill>
                <a:latin typeface="Source Sans Pro" panose="020B0503030403020204" pitchFamily="34" charset="0"/>
                <a:ea typeface="+mn-ea"/>
                <a:cs typeface="+mn-cs"/>
              </a:defRPr>
            </a:lvl4pPr>
            <a:lvl5pPr marL="812800" indent="-203200" algn="l" defTabSz="914400" rtl="0" eaLnBrk="1" latinLnBrk="0" hangingPunct="1">
              <a:spcBef>
                <a:spcPct val="30000"/>
              </a:spcBef>
              <a:buClr>
                <a:srgbClr val="C02A26"/>
              </a:buClr>
              <a:buFont typeface="Wingdings" panose="05000000000000000000" pitchFamily="2" charset="2"/>
              <a:buChar char="§"/>
              <a:defRPr sz="1600" kern="1200">
                <a:solidFill>
                  <a:schemeClr val="tx1"/>
                </a:solidFill>
                <a:latin typeface="Source Sans Pro" panose="020B0503030403020204" pitchFamily="34" charset="0"/>
                <a:ea typeface="+mn-ea"/>
                <a:cs typeface="+mn-cs"/>
              </a:defRPr>
            </a:lvl5pPr>
            <a:lvl6pPr marL="1016000" indent="-203200" algn="l" defTabSz="914400" rtl="0" eaLnBrk="1" latinLnBrk="0" hangingPunct="1">
              <a:spcBef>
                <a:spcPct val="30000"/>
              </a:spcBef>
              <a:buClr>
                <a:srgbClr val="C02A26"/>
              </a:buClr>
              <a:buFont typeface="Wingdings" panose="05000000000000000000" pitchFamily="2" charset="2"/>
              <a:buChar char="§"/>
              <a:defRPr sz="1600" kern="1200">
                <a:solidFill>
                  <a:schemeClr val="tx1"/>
                </a:solidFill>
                <a:latin typeface="+mn-lt"/>
                <a:ea typeface="+mn-ea"/>
                <a:cs typeface="+mn-cs"/>
              </a:defRPr>
            </a:lvl6pPr>
            <a:lvl7pPr marL="1219200" indent="-203200" algn="l" defTabSz="914400" rtl="0" eaLnBrk="1" latinLnBrk="0" hangingPunct="1">
              <a:spcBef>
                <a:spcPct val="30000"/>
              </a:spcBef>
              <a:buClr>
                <a:srgbClr val="C02A26"/>
              </a:buClr>
              <a:buFont typeface="Wingdings" panose="05000000000000000000" pitchFamily="2" charset="2"/>
              <a:buChar char="§"/>
              <a:defRPr sz="1600" kern="1200" baseline="0">
                <a:solidFill>
                  <a:schemeClr val="tx1"/>
                </a:solidFill>
                <a:latin typeface="+mn-lt"/>
                <a:ea typeface="+mn-ea"/>
                <a:cs typeface="+mn-cs"/>
              </a:defRPr>
            </a:lvl7pPr>
            <a:lvl8pPr marL="1422400" indent="-203200" algn="l" defTabSz="914400" rtl="0" eaLnBrk="1" latinLnBrk="0" hangingPunct="1">
              <a:spcBef>
                <a:spcPct val="30000"/>
              </a:spcBef>
              <a:buClr>
                <a:srgbClr val="C02A26"/>
              </a:buClr>
              <a:buFont typeface="Wingdings" panose="05000000000000000000" pitchFamily="2" charset="2"/>
              <a:buChar char="§"/>
              <a:defRPr sz="1600" kern="1200" baseline="0">
                <a:solidFill>
                  <a:schemeClr val="tx1"/>
                </a:solidFill>
                <a:latin typeface="+mn-lt"/>
                <a:ea typeface="+mn-ea"/>
                <a:cs typeface="+mn-cs"/>
              </a:defRPr>
            </a:lvl8pPr>
            <a:lvl9pPr marL="1625600" indent="-203200" algn="l" defTabSz="914400" rtl="0" eaLnBrk="1" latinLnBrk="0" hangingPunct="1">
              <a:spcBef>
                <a:spcPct val="30000"/>
              </a:spcBef>
              <a:buClr>
                <a:srgbClr val="C02A26"/>
              </a:buClr>
              <a:buFont typeface="Wingdings" panose="05000000000000000000" pitchFamily="2" charset="2"/>
              <a:buChar char="§"/>
              <a:defRPr sz="1600" kern="1200" baseline="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
                <a:srgbClr val="C02A26"/>
              </a:buClr>
              <a:buSzTx/>
              <a:buFont typeface="Wingdings" panose="05000000000000000000" pitchFamily="2" charset="2"/>
              <a:buNone/>
              <a:tabLst/>
              <a:defRPr/>
            </a:pPr>
            <a:r>
              <a:rPr lang="en-US" sz="800" dirty="0">
                <a:solidFill>
                  <a:schemeClr val="bg2"/>
                </a:solidFill>
                <a:latin typeface="Arial" panose="020B0604020202020204" pitchFamily="34" charset="0"/>
                <a:cs typeface="Arial" panose="020B0604020202020204" pitchFamily="34" charset="0"/>
              </a:rPr>
              <a:t> </a:t>
            </a:r>
            <a:fld id="{4B5CF6F3-F715-43CA-9569-14B868DD76CC}" type="slidenum">
              <a:rPr lang="en-US" sz="800" smtClean="0">
                <a:solidFill>
                  <a:schemeClr val="accent4"/>
                </a:solidFill>
                <a:latin typeface="Arial" panose="020B0604020202020204" pitchFamily="34" charset="0"/>
                <a:cs typeface="Arial" panose="020B0604020202020204" pitchFamily="34" charset="0"/>
              </a:rPr>
              <a:t>‹#›</a:t>
            </a:fld>
            <a:endParaRPr lang="en-US" sz="800" dirty="0">
              <a:solidFill>
                <a:schemeClr val="accent4"/>
              </a:solidFill>
              <a:latin typeface="Arial" panose="020B0604020202020204" pitchFamily="34" charset="0"/>
              <a:cs typeface="Arial" panose="020B0604020202020204" pitchFamily="34" charset="0"/>
            </a:endParaRPr>
          </a:p>
        </p:txBody>
      </p:sp>
      <p:sp>
        <p:nvSpPr>
          <p:cNvPr id="14" name="Line 5">
            <a:extLst>
              <a:ext uri="{FF2B5EF4-FFF2-40B4-BE49-F238E27FC236}">
                <a16:creationId xmlns:a16="http://schemas.microsoft.com/office/drawing/2014/main" id="{EAD56E38-10C0-4D9B-A672-D26428ACFB7D}"/>
              </a:ext>
            </a:extLst>
          </p:cNvPr>
          <p:cNvSpPr>
            <a:spLocks noChangeShapeType="1"/>
          </p:cNvSpPr>
          <p:nvPr userDrawn="1"/>
        </p:nvSpPr>
        <p:spPr bwMode="auto">
          <a:xfrm flipH="1">
            <a:off x="4339817" y="1233354"/>
            <a:ext cx="7335448"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dirty="0">
              <a:latin typeface="Arial" panose="020B0604020202020204" pitchFamily="34" charset="0"/>
            </a:endParaRPr>
          </a:p>
        </p:txBody>
      </p:sp>
    </p:spTree>
    <p:extLst>
      <p:ext uri="{BB962C8B-B14F-4D97-AF65-F5344CB8AC3E}">
        <p14:creationId xmlns:p14="http://schemas.microsoft.com/office/powerpoint/2010/main" val="2471292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BADA29-0B6D-07EB-3622-03397356246C}"/>
              </a:ext>
            </a:extLst>
          </p:cNvPr>
          <p:cNvGraphicFramePr>
            <a:graphicFrameLocks noChangeAspect="1"/>
          </p:cNvGraphicFramePr>
          <p:nvPr userDrawn="1">
            <p:custDataLst>
              <p:tags r:id="rId12"/>
            </p:custDataLst>
            <p:extLst>
              <p:ext uri="{D42A27DB-BD31-4B8C-83A1-F6EECF244321}">
                <p14:modId xmlns:p14="http://schemas.microsoft.com/office/powerpoint/2010/main" val="37732123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3" imgW="473" imgH="476" progId="TCLayout.ActiveDocument.1">
                  <p:embed/>
                </p:oleObj>
              </mc:Choice>
              <mc:Fallback>
                <p:oleObj name="think-cell 幻灯片" r:id="rId13" imgW="473" imgH="476" progId="TCLayout.ActiveDocument.1">
                  <p:embed/>
                  <p:pic>
                    <p:nvPicPr>
                      <p:cNvPr id="0" name=""/>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514349" y="672041"/>
            <a:ext cx="11160917" cy="492443"/>
          </a:xfrm>
          <a:prstGeom prst="rect">
            <a:avLst/>
          </a:prstGeom>
        </p:spPr>
        <p:txBody>
          <a:bodyPr vert="horz" wrap="square" lIns="0" tIns="0" rIns="0" bIns="0" rtlCol="0" anchor="b" anchorCtr="0">
            <a:spAutoFit/>
          </a:bodyPr>
          <a:lstStyle/>
          <a:p>
            <a:pPr lvl="0"/>
            <a:r>
              <a:rPr lang="en-US" dirty="0"/>
              <a:t>Title</a:t>
            </a:r>
          </a:p>
        </p:txBody>
      </p:sp>
      <p:sp>
        <p:nvSpPr>
          <p:cNvPr id="3" name="Text Placeholder 2"/>
          <p:cNvSpPr>
            <a:spLocks noGrp="1"/>
          </p:cNvSpPr>
          <p:nvPr>
            <p:ph type="body" idx="1"/>
          </p:nvPr>
        </p:nvSpPr>
        <p:spPr>
          <a:xfrm>
            <a:off x="514349" y="1717675"/>
            <a:ext cx="11160918" cy="4448175"/>
          </a:xfrm>
          <a:prstGeom prst="rect">
            <a:avLst/>
          </a:prstGeom>
        </p:spPr>
        <p:txBody>
          <a:bodyPr vert="horz" lIns="0" tIns="0" rIns="0" bIns="0" rtlCol="0">
            <a:noAutofit/>
          </a:bodyPr>
          <a:lstStyle/>
          <a:p>
            <a:pPr lvl="0"/>
            <a:r>
              <a:rPr lang="de-DE" dirty="0"/>
              <a:t>Text</a:t>
            </a:r>
            <a:endParaRPr lang="en-US" dirty="0"/>
          </a:p>
          <a:p>
            <a:pPr lvl="1"/>
            <a:r>
              <a:rPr lang="en-US" dirty="0"/>
              <a:t>Second level</a:t>
            </a:r>
          </a:p>
          <a:p>
            <a:pPr lvl="2"/>
            <a:r>
              <a:rPr lang="en-US" dirty="0"/>
              <a:t>Third level</a:t>
            </a:r>
          </a:p>
          <a:p>
            <a:pPr lvl="3"/>
            <a:r>
              <a:rPr lang="en-US" dirty="0"/>
              <a:t>Fourth level</a:t>
            </a:r>
          </a:p>
          <a:p>
            <a:pPr lvl="4"/>
            <a:r>
              <a:rPr lang="en-US" dirty="0"/>
              <a:t>Fifth level</a:t>
            </a:r>
          </a:p>
          <a:p>
            <a:pPr lvl="5"/>
            <a:r>
              <a:rPr lang="de-DE" dirty="0" err="1"/>
              <a:t>Sixth</a:t>
            </a:r>
            <a:r>
              <a:rPr lang="de-DE" dirty="0"/>
              <a:t> </a:t>
            </a:r>
            <a:r>
              <a:rPr lang="de-DE" dirty="0" err="1"/>
              <a:t>level</a:t>
            </a:r>
            <a:endParaRPr lang="de-DE" dirty="0"/>
          </a:p>
          <a:p>
            <a:pPr lvl="6"/>
            <a:r>
              <a:rPr lang="de-DE" dirty="0" err="1"/>
              <a:t>Seventh</a:t>
            </a:r>
            <a:r>
              <a:rPr lang="de-DE" dirty="0"/>
              <a:t> </a:t>
            </a:r>
            <a:r>
              <a:rPr lang="de-DE" dirty="0" err="1"/>
              <a:t>level</a:t>
            </a:r>
            <a:endParaRPr lang="de-DE" dirty="0"/>
          </a:p>
          <a:p>
            <a:pPr lvl="7"/>
            <a:r>
              <a:rPr lang="de-DE" dirty="0" err="1"/>
              <a:t>Eighth</a:t>
            </a:r>
            <a:r>
              <a:rPr lang="de-DE" dirty="0"/>
              <a:t> </a:t>
            </a:r>
            <a:r>
              <a:rPr lang="de-DE" dirty="0" err="1"/>
              <a:t>level</a:t>
            </a:r>
            <a:endParaRPr lang="de-DE" dirty="0"/>
          </a:p>
          <a:p>
            <a:pPr lvl="8"/>
            <a:r>
              <a:rPr lang="de-DE" dirty="0" err="1"/>
              <a:t>Nineth</a:t>
            </a:r>
            <a:r>
              <a:rPr lang="de-DE" dirty="0"/>
              <a:t> </a:t>
            </a:r>
            <a:r>
              <a:rPr lang="de-DE" dirty="0" err="1"/>
              <a:t>level</a:t>
            </a:r>
            <a:endParaRPr lang="en-US" dirty="0"/>
          </a:p>
        </p:txBody>
      </p:sp>
      <p:sp>
        <p:nvSpPr>
          <p:cNvPr id="8" name="Line 5"/>
          <p:cNvSpPr>
            <a:spLocks noChangeShapeType="1"/>
          </p:cNvSpPr>
          <p:nvPr/>
        </p:nvSpPr>
        <p:spPr bwMode="auto">
          <a:xfrm flipH="1">
            <a:off x="514349" y="6308725"/>
            <a:ext cx="11160918"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dirty="0">
              <a:latin typeface="Arial" panose="020B0604020202020204" pitchFamily="34" charset="0"/>
            </a:endParaRPr>
          </a:p>
        </p:txBody>
      </p:sp>
      <p:sp>
        <p:nvSpPr>
          <p:cNvPr id="53" name="Text Placeholder PageNumber"/>
          <p:cNvSpPr txBox="1">
            <a:spLocks/>
          </p:cNvSpPr>
          <p:nvPr userDrawn="1"/>
        </p:nvSpPr>
        <p:spPr>
          <a:xfrm>
            <a:off x="9037638" y="6512639"/>
            <a:ext cx="2637630" cy="123111"/>
          </a:xfrm>
          <a:prstGeom prst="rect">
            <a:avLst/>
          </a:prstGeom>
        </p:spPr>
        <p:txBody>
          <a:bodyPr vert="horz" wrap="square" lIns="0" tIns="0" rIns="0" bIns="0" rtlCol="0" anchor="b">
            <a:sp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Source Sans Pro" panose="020B0503030403020204" pitchFamily="34" charset="0"/>
                <a:ea typeface="+mn-ea"/>
                <a:cs typeface="+mn-cs"/>
              </a:defRPr>
            </a:lvl1pPr>
            <a:lvl2pPr marL="203200" indent="-203200" algn="l" defTabSz="914400" rtl="0" eaLnBrk="1" latinLnBrk="0" hangingPunct="1">
              <a:spcBef>
                <a:spcPct val="30000"/>
              </a:spcBef>
              <a:buClr>
                <a:srgbClr val="C02A26"/>
              </a:buClr>
              <a:buFont typeface="Wingdings" panose="05000000000000000000" pitchFamily="2" charset="2"/>
              <a:buChar char="§"/>
              <a:defRPr sz="1600" kern="1200">
                <a:solidFill>
                  <a:schemeClr val="tx1"/>
                </a:solidFill>
                <a:latin typeface="Source Sans Pro" panose="020B0503030403020204" pitchFamily="34" charset="0"/>
                <a:ea typeface="+mn-ea"/>
                <a:cs typeface="+mn-cs"/>
              </a:defRPr>
            </a:lvl2pPr>
            <a:lvl3pPr marL="406400" indent="-203200" algn="l" defTabSz="914400" rtl="0" eaLnBrk="1" latinLnBrk="0" hangingPunct="1">
              <a:spcBef>
                <a:spcPct val="30000"/>
              </a:spcBef>
              <a:buClr>
                <a:srgbClr val="C02A26"/>
              </a:buClr>
              <a:buFont typeface="Wingdings" panose="05000000000000000000" pitchFamily="2" charset="2"/>
              <a:buChar char="§"/>
              <a:defRPr sz="1600" kern="1200">
                <a:solidFill>
                  <a:schemeClr val="tx1"/>
                </a:solidFill>
                <a:latin typeface="Source Sans Pro" panose="020B0503030403020204" pitchFamily="34" charset="0"/>
                <a:ea typeface="+mn-ea"/>
                <a:cs typeface="+mn-cs"/>
              </a:defRPr>
            </a:lvl3pPr>
            <a:lvl4pPr marL="609600" indent="-203200" algn="l" defTabSz="914400" rtl="0" eaLnBrk="1" latinLnBrk="0" hangingPunct="1">
              <a:spcBef>
                <a:spcPct val="30000"/>
              </a:spcBef>
              <a:buClr>
                <a:srgbClr val="C02A26"/>
              </a:buClr>
              <a:buFont typeface="Wingdings" panose="05000000000000000000" pitchFamily="2" charset="2"/>
              <a:buChar char="§"/>
              <a:defRPr sz="1600" kern="1200">
                <a:solidFill>
                  <a:schemeClr val="tx1"/>
                </a:solidFill>
                <a:latin typeface="Source Sans Pro" panose="020B0503030403020204" pitchFamily="34" charset="0"/>
                <a:ea typeface="+mn-ea"/>
                <a:cs typeface="+mn-cs"/>
              </a:defRPr>
            </a:lvl4pPr>
            <a:lvl5pPr marL="812800" indent="-203200" algn="l" defTabSz="914400" rtl="0" eaLnBrk="1" latinLnBrk="0" hangingPunct="1">
              <a:spcBef>
                <a:spcPct val="30000"/>
              </a:spcBef>
              <a:buClr>
                <a:srgbClr val="C02A26"/>
              </a:buClr>
              <a:buFont typeface="Wingdings" panose="05000000000000000000" pitchFamily="2" charset="2"/>
              <a:buChar char="§"/>
              <a:defRPr sz="1600" kern="1200">
                <a:solidFill>
                  <a:schemeClr val="tx1"/>
                </a:solidFill>
                <a:latin typeface="Source Sans Pro" panose="020B0503030403020204" pitchFamily="34" charset="0"/>
                <a:ea typeface="+mn-ea"/>
                <a:cs typeface="+mn-cs"/>
              </a:defRPr>
            </a:lvl5pPr>
            <a:lvl6pPr marL="1016000" indent="-203200" algn="l" defTabSz="914400" rtl="0" eaLnBrk="1" latinLnBrk="0" hangingPunct="1">
              <a:spcBef>
                <a:spcPct val="30000"/>
              </a:spcBef>
              <a:buClr>
                <a:srgbClr val="C02A26"/>
              </a:buClr>
              <a:buFont typeface="Wingdings" panose="05000000000000000000" pitchFamily="2" charset="2"/>
              <a:buChar char="§"/>
              <a:defRPr sz="1600" kern="1200">
                <a:solidFill>
                  <a:schemeClr val="tx1"/>
                </a:solidFill>
                <a:latin typeface="+mn-lt"/>
                <a:ea typeface="+mn-ea"/>
                <a:cs typeface="+mn-cs"/>
              </a:defRPr>
            </a:lvl6pPr>
            <a:lvl7pPr marL="1219200" indent="-203200" algn="l" defTabSz="914400" rtl="0" eaLnBrk="1" latinLnBrk="0" hangingPunct="1">
              <a:spcBef>
                <a:spcPct val="30000"/>
              </a:spcBef>
              <a:buClr>
                <a:srgbClr val="C02A26"/>
              </a:buClr>
              <a:buFont typeface="Wingdings" panose="05000000000000000000" pitchFamily="2" charset="2"/>
              <a:buChar char="§"/>
              <a:defRPr sz="1600" kern="1200" baseline="0">
                <a:solidFill>
                  <a:schemeClr val="tx1"/>
                </a:solidFill>
                <a:latin typeface="+mn-lt"/>
                <a:ea typeface="+mn-ea"/>
                <a:cs typeface="+mn-cs"/>
              </a:defRPr>
            </a:lvl7pPr>
            <a:lvl8pPr marL="1422400" indent="-203200" algn="l" defTabSz="914400" rtl="0" eaLnBrk="1" latinLnBrk="0" hangingPunct="1">
              <a:spcBef>
                <a:spcPct val="30000"/>
              </a:spcBef>
              <a:buClr>
                <a:srgbClr val="C02A26"/>
              </a:buClr>
              <a:buFont typeface="Wingdings" panose="05000000000000000000" pitchFamily="2" charset="2"/>
              <a:buChar char="§"/>
              <a:defRPr sz="1600" kern="1200" baseline="0">
                <a:solidFill>
                  <a:schemeClr val="tx1"/>
                </a:solidFill>
                <a:latin typeface="+mn-lt"/>
                <a:ea typeface="+mn-ea"/>
                <a:cs typeface="+mn-cs"/>
              </a:defRPr>
            </a:lvl8pPr>
            <a:lvl9pPr marL="1625600" indent="-203200" algn="l" defTabSz="914400" rtl="0" eaLnBrk="1" latinLnBrk="0" hangingPunct="1">
              <a:spcBef>
                <a:spcPct val="30000"/>
              </a:spcBef>
              <a:buClr>
                <a:srgbClr val="C02A26"/>
              </a:buClr>
              <a:buFont typeface="Wingdings" panose="05000000000000000000" pitchFamily="2" charset="2"/>
              <a:buChar char="§"/>
              <a:defRPr sz="1600" kern="1200" baseline="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
                <a:srgbClr val="C02A26"/>
              </a:buClr>
              <a:buSzTx/>
              <a:buFont typeface="Wingdings" panose="05000000000000000000" pitchFamily="2" charset="2"/>
              <a:buNone/>
              <a:tabLst/>
              <a:defRPr/>
            </a:pPr>
            <a:r>
              <a:rPr lang="en-US" sz="800" dirty="0">
                <a:solidFill>
                  <a:schemeClr val="bg2"/>
                </a:solidFill>
                <a:latin typeface="Arial" panose="020B0604020202020204" pitchFamily="34" charset="0"/>
                <a:cs typeface="Arial" panose="020B0604020202020204" pitchFamily="34" charset="0"/>
              </a:rPr>
              <a:t> </a:t>
            </a:r>
            <a:fld id="{4B5CF6F3-F715-43CA-9569-14B868DD76CC}" type="slidenum">
              <a:rPr lang="en-US" sz="800" smtClean="0">
                <a:solidFill>
                  <a:schemeClr val="accent4"/>
                </a:solidFill>
                <a:latin typeface="Arial" panose="020B0604020202020204" pitchFamily="34" charset="0"/>
                <a:cs typeface="Arial" panose="020B0604020202020204" pitchFamily="34" charset="0"/>
              </a:rPr>
              <a:t>‹#›</a:t>
            </a:fld>
            <a:endParaRPr lang="en-US" sz="800" dirty="0">
              <a:solidFill>
                <a:schemeClr val="accent4"/>
              </a:solidFill>
              <a:latin typeface="Arial" panose="020B0604020202020204" pitchFamily="34" charset="0"/>
              <a:cs typeface="Arial" panose="020B0604020202020204" pitchFamily="34" charset="0"/>
            </a:endParaRPr>
          </a:p>
        </p:txBody>
      </p:sp>
      <p:sp>
        <p:nvSpPr>
          <p:cNvPr id="10" name="Line 5"/>
          <p:cNvSpPr>
            <a:spLocks noChangeShapeType="1"/>
          </p:cNvSpPr>
          <p:nvPr userDrawn="1"/>
        </p:nvSpPr>
        <p:spPr bwMode="auto">
          <a:xfrm flipH="1">
            <a:off x="514350" y="1233354"/>
            <a:ext cx="11160917"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dirty="0">
              <a:latin typeface="Arial" panose="020B0604020202020204" pitchFamily="34" charset="0"/>
            </a:endParaRPr>
          </a:p>
        </p:txBody>
      </p:sp>
    </p:spTree>
    <p:extLst>
      <p:ext uri="{BB962C8B-B14F-4D97-AF65-F5344CB8AC3E}">
        <p14:creationId xmlns:p14="http://schemas.microsoft.com/office/powerpoint/2010/main" val="3306494287"/>
      </p:ext>
    </p:extLst>
  </p:cSld>
  <p:clrMap bg1="lt1" tx1="dk1" bg2="lt2" tx2="dk2" accent1="accent1" accent2="accent2" accent3="accent3" accent4="accent4" accent5="accent5" accent6="accent6" hlink="hlink" folHlink="folHlink"/>
  <p:sldLayoutIdLst>
    <p:sldLayoutId id="2147483660" r:id="rId1"/>
    <p:sldLayoutId id="2147483657" r:id="rId2"/>
    <p:sldLayoutId id="2147483669" r:id="rId3"/>
    <p:sldLayoutId id="2147483656" r:id="rId4"/>
    <p:sldLayoutId id="2147483659" r:id="rId5"/>
    <p:sldLayoutId id="2147483673" r:id="rId6"/>
    <p:sldLayoutId id="2147483675" r:id="rId7"/>
    <p:sldLayoutId id="2147483676" r:id="rId8"/>
    <p:sldLayoutId id="2147483677" r:id="rId9"/>
    <p:sldLayoutId id="2147483661" r:id="rId10"/>
  </p:sldLayoutIdLst>
  <p:txStyles>
    <p:titleStyle>
      <a:lvl1pPr marL="0" indent="0" algn="l" defTabSz="914400" rtl="0" eaLnBrk="1" latinLnBrk="0" hangingPunct="1">
        <a:lnSpc>
          <a:spcPct val="100000"/>
        </a:lnSpc>
        <a:spcBef>
          <a:spcPct val="0"/>
        </a:spcBef>
        <a:spcAft>
          <a:spcPts val="0"/>
        </a:spcAft>
        <a:buNone/>
        <a:defRPr sz="3200" b="0" i="0" u="none" kern="1200" spc="50" baseline="0">
          <a:solidFill>
            <a:srgbClr val="C02A26">
              <a:lumMod val="100000"/>
            </a:srgbClr>
          </a:solidFill>
          <a:latin typeface="+mj-lt"/>
          <a:ea typeface="+mj-ea"/>
          <a:cs typeface="Arial" panose="020B0604020202020204" pitchFamily="34" charset="0"/>
        </a:defRPr>
      </a:lvl1pPr>
    </p:titleStyle>
    <p:body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mn-lt"/>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mn-lt"/>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mn-lt"/>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mn-lt"/>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mn-lt"/>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mn-lt"/>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mn-lt"/>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orient="horz" pos="957" userDrawn="1">
          <p15:clr>
            <a:srgbClr val="F26B43"/>
          </p15:clr>
        </p15:guide>
        <p15:guide id="5" orient="horz" pos="1082" userDrawn="1">
          <p15:clr>
            <a:srgbClr val="F26B43"/>
          </p15:clr>
        </p15:guide>
        <p15:guide id="9" orient="horz" pos="4180" userDrawn="1">
          <p15:clr>
            <a:srgbClr val="F26B43"/>
          </p15:clr>
        </p15:guide>
        <p15:guide id="16" pos="324" userDrawn="1">
          <p15:clr>
            <a:srgbClr val="F26B43"/>
          </p15:clr>
        </p15:guide>
        <p15:guide id="20" pos="7355" userDrawn="1">
          <p15:clr>
            <a:srgbClr val="F26B43"/>
          </p15:clr>
        </p15:guide>
        <p15:guide id="21" orient="horz" pos="3885"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2.emf"/><Relationship Id="rId4" Type="http://schemas.openxmlformats.org/officeDocument/2006/relationships/oleObject" Target="../embeddings/oleObject2.bin"/></Relationships>
</file>

<file path=ppt/slides/_rels/slide10.xml.rels><?xml version="1.0" encoding="UTF-8" standalone="yes"?>
<Relationships xmlns="http://schemas.openxmlformats.org/package/2006/relationships"><Relationship Id="rId13" Type="http://schemas.openxmlformats.org/officeDocument/2006/relationships/tags" Target="../tags/tag94.xml"/><Relationship Id="rId18" Type="http://schemas.openxmlformats.org/officeDocument/2006/relationships/tags" Target="../tags/tag99.xml"/><Relationship Id="rId26" Type="http://schemas.openxmlformats.org/officeDocument/2006/relationships/tags" Target="../tags/tag107.xml"/><Relationship Id="rId21" Type="http://schemas.openxmlformats.org/officeDocument/2006/relationships/tags" Target="../tags/tag102.xml"/><Relationship Id="rId34" Type="http://schemas.openxmlformats.org/officeDocument/2006/relationships/slide" Target="slide12.xml"/><Relationship Id="rId7" Type="http://schemas.openxmlformats.org/officeDocument/2006/relationships/tags" Target="../tags/tag88.xml"/><Relationship Id="rId12" Type="http://schemas.openxmlformats.org/officeDocument/2006/relationships/tags" Target="../tags/tag93.xml"/><Relationship Id="rId17" Type="http://schemas.openxmlformats.org/officeDocument/2006/relationships/tags" Target="../tags/tag98.xml"/><Relationship Id="rId25" Type="http://schemas.openxmlformats.org/officeDocument/2006/relationships/tags" Target="../tags/tag106.xml"/><Relationship Id="rId33" Type="http://schemas.openxmlformats.org/officeDocument/2006/relationships/slide" Target="slide38.xml"/><Relationship Id="rId2" Type="http://schemas.openxmlformats.org/officeDocument/2006/relationships/tags" Target="../tags/tag83.xml"/><Relationship Id="rId16" Type="http://schemas.openxmlformats.org/officeDocument/2006/relationships/tags" Target="../tags/tag97.xml"/><Relationship Id="rId20" Type="http://schemas.openxmlformats.org/officeDocument/2006/relationships/tags" Target="../tags/tag101.xml"/><Relationship Id="rId29" Type="http://schemas.openxmlformats.org/officeDocument/2006/relationships/notesSlide" Target="../notesSlides/notesSlide2.xml"/><Relationship Id="rId1" Type="http://schemas.openxmlformats.org/officeDocument/2006/relationships/tags" Target="../tags/tag82.xml"/><Relationship Id="rId6" Type="http://schemas.openxmlformats.org/officeDocument/2006/relationships/tags" Target="../tags/tag87.xml"/><Relationship Id="rId11" Type="http://schemas.openxmlformats.org/officeDocument/2006/relationships/tags" Target="../tags/tag92.xml"/><Relationship Id="rId24" Type="http://schemas.openxmlformats.org/officeDocument/2006/relationships/tags" Target="../tags/tag105.xml"/><Relationship Id="rId32" Type="http://schemas.openxmlformats.org/officeDocument/2006/relationships/slide" Target="slide47.xml"/><Relationship Id="rId37" Type="http://schemas.openxmlformats.org/officeDocument/2006/relationships/slide" Target="slide6.xml"/><Relationship Id="rId5" Type="http://schemas.openxmlformats.org/officeDocument/2006/relationships/tags" Target="../tags/tag86.xml"/><Relationship Id="rId15" Type="http://schemas.openxmlformats.org/officeDocument/2006/relationships/tags" Target="../tags/tag96.xml"/><Relationship Id="rId23" Type="http://schemas.openxmlformats.org/officeDocument/2006/relationships/tags" Target="../tags/tag104.xml"/><Relationship Id="rId28" Type="http://schemas.openxmlformats.org/officeDocument/2006/relationships/slideLayout" Target="../slideLayouts/slideLayout2.xml"/><Relationship Id="rId36" Type="http://schemas.openxmlformats.org/officeDocument/2006/relationships/slide" Target="slide8.xml"/><Relationship Id="rId10" Type="http://schemas.openxmlformats.org/officeDocument/2006/relationships/tags" Target="../tags/tag91.xml"/><Relationship Id="rId19" Type="http://schemas.openxmlformats.org/officeDocument/2006/relationships/tags" Target="../tags/tag100.xml"/><Relationship Id="rId31" Type="http://schemas.openxmlformats.org/officeDocument/2006/relationships/slide" Target="slide141.xml"/><Relationship Id="rId4" Type="http://schemas.openxmlformats.org/officeDocument/2006/relationships/tags" Target="../tags/tag85.xml"/><Relationship Id="rId9" Type="http://schemas.openxmlformats.org/officeDocument/2006/relationships/tags" Target="../tags/tag90.xml"/><Relationship Id="rId14" Type="http://schemas.openxmlformats.org/officeDocument/2006/relationships/tags" Target="../tags/tag95.xml"/><Relationship Id="rId22" Type="http://schemas.openxmlformats.org/officeDocument/2006/relationships/tags" Target="../tags/tag103.xml"/><Relationship Id="rId27" Type="http://schemas.openxmlformats.org/officeDocument/2006/relationships/tags" Target="../tags/tag108.xml"/><Relationship Id="rId30" Type="http://schemas.openxmlformats.org/officeDocument/2006/relationships/slide" Target="slide143.xml"/><Relationship Id="rId35" Type="http://schemas.openxmlformats.org/officeDocument/2006/relationships/slide" Target="slide10.xml"/><Relationship Id="rId8" Type="http://schemas.openxmlformats.org/officeDocument/2006/relationships/tags" Target="../tags/tag89.xml"/><Relationship Id="rId3" Type="http://schemas.openxmlformats.org/officeDocument/2006/relationships/tags" Target="../tags/tag84.xml"/></Relationships>
</file>

<file path=ppt/slides/_rels/slide100.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1016.xml"/><Relationship Id="rId7" Type="http://schemas.openxmlformats.org/officeDocument/2006/relationships/tags" Target="../tags/tag1020.xml"/><Relationship Id="rId2" Type="http://schemas.openxmlformats.org/officeDocument/2006/relationships/tags" Target="../tags/tag1015.xml"/><Relationship Id="rId1" Type="http://schemas.openxmlformats.org/officeDocument/2006/relationships/tags" Target="../tags/tag1014.xml"/><Relationship Id="rId6" Type="http://schemas.openxmlformats.org/officeDocument/2006/relationships/tags" Target="../tags/tag1019.xml"/><Relationship Id="rId5" Type="http://schemas.openxmlformats.org/officeDocument/2006/relationships/tags" Target="../tags/tag1018.xml"/><Relationship Id="rId10" Type="http://schemas.openxmlformats.org/officeDocument/2006/relationships/image" Target="../media/image1.emf"/><Relationship Id="rId4" Type="http://schemas.openxmlformats.org/officeDocument/2006/relationships/tags" Target="../tags/tag1017.xml"/><Relationship Id="rId9" Type="http://schemas.openxmlformats.org/officeDocument/2006/relationships/oleObject" Target="../embeddings/oleObject42.bin"/></Relationships>
</file>

<file path=ppt/slides/_rels/slide101.xml.rels><?xml version="1.0" encoding="UTF-8" standalone="yes"?>
<Relationships xmlns="http://schemas.openxmlformats.org/package/2006/relationships"><Relationship Id="rId8" Type="http://schemas.openxmlformats.org/officeDocument/2006/relationships/oleObject" Target="../embeddings/oleObject43.bin"/><Relationship Id="rId13" Type="http://schemas.openxmlformats.org/officeDocument/2006/relationships/image" Target="../media/image56.png"/><Relationship Id="rId3" Type="http://schemas.openxmlformats.org/officeDocument/2006/relationships/tags" Target="../tags/tag1023.xml"/><Relationship Id="rId7" Type="http://schemas.openxmlformats.org/officeDocument/2006/relationships/slideLayout" Target="../slideLayouts/slideLayout4.xml"/><Relationship Id="rId12" Type="http://schemas.openxmlformats.org/officeDocument/2006/relationships/tags" Target="../tags/tag8930.xml"/><Relationship Id="rId17" Type="http://schemas.openxmlformats.org/officeDocument/2006/relationships/image" Target="../media/image58.png"/><Relationship Id="rId2" Type="http://schemas.openxmlformats.org/officeDocument/2006/relationships/tags" Target="../tags/tag1022.xml"/><Relationship Id="rId16" Type="http://schemas.openxmlformats.org/officeDocument/2006/relationships/tags" Target="../tags/tag8950.xml"/><Relationship Id="rId1" Type="http://schemas.openxmlformats.org/officeDocument/2006/relationships/tags" Target="../tags/tag1021.xml"/><Relationship Id="rId6" Type="http://schemas.openxmlformats.org/officeDocument/2006/relationships/tags" Target="../tags/tag1026.xml"/><Relationship Id="rId11" Type="http://schemas.openxmlformats.org/officeDocument/2006/relationships/image" Target="../media/image55.png"/><Relationship Id="rId5" Type="http://schemas.openxmlformats.org/officeDocument/2006/relationships/tags" Target="../tags/tag1025.xml"/><Relationship Id="rId15" Type="http://schemas.openxmlformats.org/officeDocument/2006/relationships/image" Target="../media/image57.png"/><Relationship Id="rId10" Type="http://schemas.openxmlformats.org/officeDocument/2006/relationships/tags" Target="../tags/tag8920.xml"/><Relationship Id="rId4" Type="http://schemas.openxmlformats.org/officeDocument/2006/relationships/tags" Target="../tags/tag1024.xml"/><Relationship Id="rId9" Type="http://schemas.openxmlformats.org/officeDocument/2006/relationships/image" Target="../media/image1.emf"/><Relationship Id="rId14" Type="http://schemas.openxmlformats.org/officeDocument/2006/relationships/tags" Target="../tags/tag8940.xml"/></Relationships>
</file>

<file path=ppt/slides/_rels/slide102.xml.rels><?xml version="1.0" encoding="UTF-8" standalone="yes"?>
<Relationships xmlns="http://schemas.openxmlformats.org/package/2006/relationships"><Relationship Id="rId26" Type="http://schemas.openxmlformats.org/officeDocument/2006/relationships/tags" Target="../tags/tag1052.xml"/><Relationship Id="rId21" Type="http://schemas.openxmlformats.org/officeDocument/2006/relationships/tags" Target="../tags/tag1047.xml"/><Relationship Id="rId34" Type="http://schemas.openxmlformats.org/officeDocument/2006/relationships/tags" Target="../tags/tag1060.xml"/><Relationship Id="rId42" Type="http://schemas.openxmlformats.org/officeDocument/2006/relationships/tags" Target="../tags/tag1068.xml"/><Relationship Id="rId47" Type="http://schemas.openxmlformats.org/officeDocument/2006/relationships/tags" Target="../tags/tag1073.xml"/><Relationship Id="rId50" Type="http://schemas.openxmlformats.org/officeDocument/2006/relationships/tags" Target="../tags/tag1076.xml"/><Relationship Id="rId55" Type="http://schemas.openxmlformats.org/officeDocument/2006/relationships/slide" Target="slide120.xml"/><Relationship Id="rId63" Type="http://schemas.openxmlformats.org/officeDocument/2006/relationships/slide" Target="slide85.xml"/><Relationship Id="rId68" Type="http://schemas.openxmlformats.org/officeDocument/2006/relationships/slide" Target="slide55.xml"/><Relationship Id="rId7" Type="http://schemas.openxmlformats.org/officeDocument/2006/relationships/tags" Target="../tags/tag1033.xml"/><Relationship Id="rId2" Type="http://schemas.openxmlformats.org/officeDocument/2006/relationships/tags" Target="../tags/tag1028.xml"/><Relationship Id="rId16" Type="http://schemas.openxmlformats.org/officeDocument/2006/relationships/tags" Target="../tags/tag1042.xml"/><Relationship Id="rId29" Type="http://schemas.openxmlformats.org/officeDocument/2006/relationships/tags" Target="../tags/tag1055.xml"/><Relationship Id="rId11" Type="http://schemas.openxmlformats.org/officeDocument/2006/relationships/tags" Target="../tags/tag1037.xml"/><Relationship Id="rId24" Type="http://schemas.openxmlformats.org/officeDocument/2006/relationships/tags" Target="../tags/tag1050.xml"/><Relationship Id="rId32" Type="http://schemas.openxmlformats.org/officeDocument/2006/relationships/tags" Target="../tags/tag1058.xml"/><Relationship Id="rId37" Type="http://schemas.openxmlformats.org/officeDocument/2006/relationships/tags" Target="../tags/tag1063.xml"/><Relationship Id="rId40" Type="http://schemas.openxmlformats.org/officeDocument/2006/relationships/tags" Target="../tags/tag1066.xml"/><Relationship Id="rId45" Type="http://schemas.openxmlformats.org/officeDocument/2006/relationships/tags" Target="../tags/tag1071.xml"/><Relationship Id="rId53" Type="http://schemas.openxmlformats.org/officeDocument/2006/relationships/slide" Target="slide132.xml"/><Relationship Id="rId58" Type="http://schemas.openxmlformats.org/officeDocument/2006/relationships/slide" Target="slide102.xml"/><Relationship Id="rId66" Type="http://schemas.openxmlformats.org/officeDocument/2006/relationships/slide" Target="slide69.xml"/><Relationship Id="rId5" Type="http://schemas.openxmlformats.org/officeDocument/2006/relationships/tags" Target="../tags/tag1031.xml"/><Relationship Id="rId61" Type="http://schemas.openxmlformats.org/officeDocument/2006/relationships/slide" Target="slide91.xml"/><Relationship Id="rId19" Type="http://schemas.openxmlformats.org/officeDocument/2006/relationships/tags" Target="../tags/tag1045.xml"/><Relationship Id="rId14" Type="http://schemas.openxmlformats.org/officeDocument/2006/relationships/tags" Target="../tags/tag1040.xml"/><Relationship Id="rId22" Type="http://schemas.openxmlformats.org/officeDocument/2006/relationships/tags" Target="../tags/tag1048.xml"/><Relationship Id="rId27" Type="http://schemas.openxmlformats.org/officeDocument/2006/relationships/tags" Target="../tags/tag1053.xml"/><Relationship Id="rId30" Type="http://schemas.openxmlformats.org/officeDocument/2006/relationships/tags" Target="../tags/tag1056.xml"/><Relationship Id="rId35" Type="http://schemas.openxmlformats.org/officeDocument/2006/relationships/tags" Target="../tags/tag1061.xml"/><Relationship Id="rId43" Type="http://schemas.openxmlformats.org/officeDocument/2006/relationships/tags" Target="../tags/tag1069.xml"/><Relationship Id="rId48" Type="http://schemas.openxmlformats.org/officeDocument/2006/relationships/tags" Target="../tags/tag1074.xml"/><Relationship Id="rId56" Type="http://schemas.openxmlformats.org/officeDocument/2006/relationships/slide" Target="slide111.xml"/><Relationship Id="rId64" Type="http://schemas.openxmlformats.org/officeDocument/2006/relationships/slide" Target="slide81.xml"/><Relationship Id="rId8" Type="http://schemas.openxmlformats.org/officeDocument/2006/relationships/tags" Target="../tags/tag1034.xml"/><Relationship Id="rId51" Type="http://schemas.openxmlformats.org/officeDocument/2006/relationships/tags" Target="../tags/tag1077.xml"/><Relationship Id="rId3" Type="http://schemas.openxmlformats.org/officeDocument/2006/relationships/tags" Target="../tags/tag1029.xml"/><Relationship Id="rId12" Type="http://schemas.openxmlformats.org/officeDocument/2006/relationships/tags" Target="../tags/tag1038.xml"/><Relationship Id="rId17" Type="http://schemas.openxmlformats.org/officeDocument/2006/relationships/tags" Target="../tags/tag1043.xml"/><Relationship Id="rId25" Type="http://schemas.openxmlformats.org/officeDocument/2006/relationships/tags" Target="../tags/tag1051.xml"/><Relationship Id="rId33" Type="http://schemas.openxmlformats.org/officeDocument/2006/relationships/tags" Target="../tags/tag1059.xml"/><Relationship Id="rId38" Type="http://schemas.openxmlformats.org/officeDocument/2006/relationships/tags" Target="../tags/tag1064.xml"/><Relationship Id="rId46" Type="http://schemas.openxmlformats.org/officeDocument/2006/relationships/tags" Target="../tags/tag1072.xml"/><Relationship Id="rId59" Type="http://schemas.openxmlformats.org/officeDocument/2006/relationships/slide" Target="slide97.xml"/><Relationship Id="rId67" Type="http://schemas.openxmlformats.org/officeDocument/2006/relationships/slide" Target="slide63.xml"/><Relationship Id="rId20" Type="http://schemas.openxmlformats.org/officeDocument/2006/relationships/tags" Target="../tags/tag1046.xml"/><Relationship Id="rId41" Type="http://schemas.openxmlformats.org/officeDocument/2006/relationships/tags" Target="../tags/tag1067.xml"/><Relationship Id="rId54" Type="http://schemas.openxmlformats.org/officeDocument/2006/relationships/slide" Target="slide124.xml"/><Relationship Id="rId62" Type="http://schemas.openxmlformats.org/officeDocument/2006/relationships/slide" Target="slide88.xml"/><Relationship Id="rId1" Type="http://schemas.openxmlformats.org/officeDocument/2006/relationships/tags" Target="../tags/tag1027.xml"/><Relationship Id="rId6" Type="http://schemas.openxmlformats.org/officeDocument/2006/relationships/tags" Target="../tags/tag1032.xml"/><Relationship Id="rId15" Type="http://schemas.openxmlformats.org/officeDocument/2006/relationships/tags" Target="../tags/tag1041.xml"/><Relationship Id="rId23" Type="http://schemas.openxmlformats.org/officeDocument/2006/relationships/tags" Target="../tags/tag1049.xml"/><Relationship Id="rId28" Type="http://schemas.openxmlformats.org/officeDocument/2006/relationships/tags" Target="../tags/tag1054.xml"/><Relationship Id="rId36" Type="http://schemas.openxmlformats.org/officeDocument/2006/relationships/tags" Target="../tags/tag1062.xml"/><Relationship Id="rId49" Type="http://schemas.openxmlformats.org/officeDocument/2006/relationships/tags" Target="../tags/tag1075.xml"/><Relationship Id="rId57" Type="http://schemas.openxmlformats.org/officeDocument/2006/relationships/slide" Target="slide106.xml"/><Relationship Id="rId10" Type="http://schemas.openxmlformats.org/officeDocument/2006/relationships/tags" Target="../tags/tag1036.xml"/><Relationship Id="rId31" Type="http://schemas.openxmlformats.org/officeDocument/2006/relationships/tags" Target="../tags/tag1057.xml"/><Relationship Id="rId44" Type="http://schemas.openxmlformats.org/officeDocument/2006/relationships/tags" Target="../tags/tag1070.xml"/><Relationship Id="rId52" Type="http://schemas.openxmlformats.org/officeDocument/2006/relationships/slideLayout" Target="../slideLayouts/slideLayout2.xml"/><Relationship Id="rId60" Type="http://schemas.openxmlformats.org/officeDocument/2006/relationships/slide" Target="slide94.xml"/><Relationship Id="rId65" Type="http://schemas.openxmlformats.org/officeDocument/2006/relationships/slide" Target="slide76.xml"/><Relationship Id="rId4" Type="http://schemas.openxmlformats.org/officeDocument/2006/relationships/tags" Target="../tags/tag1030.xml"/><Relationship Id="rId9" Type="http://schemas.openxmlformats.org/officeDocument/2006/relationships/tags" Target="../tags/tag1035.xml"/><Relationship Id="rId13" Type="http://schemas.openxmlformats.org/officeDocument/2006/relationships/tags" Target="../tags/tag1039.xml"/><Relationship Id="rId18" Type="http://schemas.openxmlformats.org/officeDocument/2006/relationships/tags" Target="../tags/tag1044.xml"/><Relationship Id="rId39" Type="http://schemas.openxmlformats.org/officeDocument/2006/relationships/tags" Target="../tags/tag1065.xml"/></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4.xml"/><Relationship Id="rId1" Type="http://schemas.openxmlformats.org/officeDocument/2006/relationships/tags" Target="../tags/tag1078.xml"/><Relationship Id="rId5" Type="http://schemas.openxmlformats.org/officeDocument/2006/relationships/image" Target="../media/image59.png"/><Relationship Id="rId4" Type="http://schemas.openxmlformats.org/officeDocument/2006/relationships/image" Target="../media/image2.emf"/></Relationships>
</file>

<file path=ppt/slides/_rels/slide10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tags" Target="../tags/tag1081.xml"/><Relationship Id="rId7" Type="http://schemas.openxmlformats.org/officeDocument/2006/relationships/image" Target="../media/image2.emf"/><Relationship Id="rId2" Type="http://schemas.openxmlformats.org/officeDocument/2006/relationships/tags" Target="../tags/tag1080.xml"/><Relationship Id="rId1" Type="http://schemas.openxmlformats.org/officeDocument/2006/relationships/tags" Target="../tags/tag1079.xml"/><Relationship Id="rId6" Type="http://schemas.openxmlformats.org/officeDocument/2006/relationships/oleObject" Target="../embeddings/oleObject45.bin"/><Relationship Id="rId5" Type="http://schemas.openxmlformats.org/officeDocument/2006/relationships/slideLayout" Target="../slideLayouts/slideLayout4.xml"/><Relationship Id="rId4" Type="http://schemas.openxmlformats.org/officeDocument/2006/relationships/tags" Target="../tags/tag1082.xml"/><Relationship Id="rId9" Type="http://schemas.openxmlformats.org/officeDocument/2006/relationships/image" Target="../media/image61.png"/></Relationships>
</file>

<file path=ppt/slides/_rels/slide105.xml.rels><?xml version="1.0" encoding="UTF-8" standalone="yes"?>
<Relationships xmlns="http://schemas.openxmlformats.org/package/2006/relationships"><Relationship Id="rId3" Type="http://schemas.openxmlformats.org/officeDocument/2006/relationships/tags" Target="../tags/tag1085.xml"/><Relationship Id="rId2" Type="http://schemas.openxmlformats.org/officeDocument/2006/relationships/tags" Target="../tags/tag1084.xml"/><Relationship Id="rId1" Type="http://schemas.openxmlformats.org/officeDocument/2006/relationships/tags" Target="../tags/tag1083.xml"/><Relationship Id="rId6" Type="http://schemas.openxmlformats.org/officeDocument/2006/relationships/image" Target="../media/image2.emf"/><Relationship Id="rId5" Type="http://schemas.openxmlformats.org/officeDocument/2006/relationships/oleObject" Target="../embeddings/oleObject46.bin"/><Relationship Id="rId4"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6" Type="http://schemas.openxmlformats.org/officeDocument/2006/relationships/tags" Target="../tags/tag1111.xml"/><Relationship Id="rId21" Type="http://schemas.openxmlformats.org/officeDocument/2006/relationships/tags" Target="../tags/tag1106.xml"/><Relationship Id="rId42" Type="http://schemas.openxmlformats.org/officeDocument/2006/relationships/tags" Target="../tags/tag1127.xml"/><Relationship Id="rId47" Type="http://schemas.openxmlformats.org/officeDocument/2006/relationships/tags" Target="../tags/tag1132.xml"/><Relationship Id="rId63" Type="http://schemas.openxmlformats.org/officeDocument/2006/relationships/slide" Target="slide94.xml"/><Relationship Id="rId68" Type="http://schemas.openxmlformats.org/officeDocument/2006/relationships/slide" Target="slide76.xml"/><Relationship Id="rId7" Type="http://schemas.openxmlformats.org/officeDocument/2006/relationships/tags" Target="../tags/tag1092.xml"/><Relationship Id="rId71" Type="http://schemas.openxmlformats.org/officeDocument/2006/relationships/slide" Target="slide55.xml"/><Relationship Id="rId2" Type="http://schemas.openxmlformats.org/officeDocument/2006/relationships/tags" Target="../tags/tag1087.xml"/><Relationship Id="rId16" Type="http://schemas.openxmlformats.org/officeDocument/2006/relationships/tags" Target="../tags/tag1101.xml"/><Relationship Id="rId29" Type="http://schemas.openxmlformats.org/officeDocument/2006/relationships/tags" Target="../tags/tag1114.xml"/><Relationship Id="rId11" Type="http://schemas.openxmlformats.org/officeDocument/2006/relationships/tags" Target="../tags/tag1096.xml"/><Relationship Id="rId24" Type="http://schemas.openxmlformats.org/officeDocument/2006/relationships/tags" Target="../tags/tag1109.xml"/><Relationship Id="rId32" Type="http://schemas.openxmlformats.org/officeDocument/2006/relationships/tags" Target="../tags/tag1117.xml"/><Relationship Id="rId37" Type="http://schemas.openxmlformats.org/officeDocument/2006/relationships/tags" Target="../tags/tag1122.xml"/><Relationship Id="rId40" Type="http://schemas.openxmlformats.org/officeDocument/2006/relationships/tags" Target="../tags/tag1125.xml"/><Relationship Id="rId45" Type="http://schemas.openxmlformats.org/officeDocument/2006/relationships/tags" Target="../tags/tag1130.xml"/><Relationship Id="rId53" Type="http://schemas.openxmlformats.org/officeDocument/2006/relationships/slideLayout" Target="../slideLayouts/slideLayout2.xml"/><Relationship Id="rId58" Type="http://schemas.openxmlformats.org/officeDocument/2006/relationships/slide" Target="slide120.xml"/><Relationship Id="rId66" Type="http://schemas.openxmlformats.org/officeDocument/2006/relationships/slide" Target="slide85.xml"/><Relationship Id="rId5" Type="http://schemas.openxmlformats.org/officeDocument/2006/relationships/tags" Target="../tags/tag1090.xml"/><Relationship Id="rId61" Type="http://schemas.openxmlformats.org/officeDocument/2006/relationships/slide" Target="slide102.xml"/><Relationship Id="rId19" Type="http://schemas.openxmlformats.org/officeDocument/2006/relationships/tags" Target="../tags/tag1104.xml"/><Relationship Id="rId14" Type="http://schemas.openxmlformats.org/officeDocument/2006/relationships/tags" Target="../tags/tag1099.xml"/><Relationship Id="rId22" Type="http://schemas.openxmlformats.org/officeDocument/2006/relationships/tags" Target="../tags/tag1107.xml"/><Relationship Id="rId27" Type="http://schemas.openxmlformats.org/officeDocument/2006/relationships/tags" Target="../tags/tag1112.xml"/><Relationship Id="rId30" Type="http://schemas.openxmlformats.org/officeDocument/2006/relationships/tags" Target="../tags/tag1115.xml"/><Relationship Id="rId35" Type="http://schemas.openxmlformats.org/officeDocument/2006/relationships/tags" Target="../tags/tag1120.xml"/><Relationship Id="rId43" Type="http://schemas.openxmlformats.org/officeDocument/2006/relationships/tags" Target="../tags/tag1128.xml"/><Relationship Id="rId48" Type="http://schemas.openxmlformats.org/officeDocument/2006/relationships/tags" Target="../tags/tag1133.xml"/><Relationship Id="rId56" Type="http://schemas.openxmlformats.org/officeDocument/2006/relationships/slide" Target="slide132.xml"/><Relationship Id="rId64" Type="http://schemas.openxmlformats.org/officeDocument/2006/relationships/slide" Target="slide91.xml"/><Relationship Id="rId69" Type="http://schemas.openxmlformats.org/officeDocument/2006/relationships/slide" Target="slide69.xml"/><Relationship Id="rId8" Type="http://schemas.openxmlformats.org/officeDocument/2006/relationships/tags" Target="../tags/tag1093.xml"/><Relationship Id="rId51" Type="http://schemas.openxmlformats.org/officeDocument/2006/relationships/tags" Target="../tags/tag1136.xml"/><Relationship Id="rId3" Type="http://schemas.openxmlformats.org/officeDocument/2006/relationships/tags" Target="../tags/tag1088.xml"/><Relationship Id="rId12" Type="http://schemas.openxmlformats.org/officeDocument/2006/relationships/tags" Target="../tags/tag1097.xml"/><Relationship Id="rId17" Type="http://schemas.openxmlformats.org/officeDocument/2006/relationships/tags" Target="../tags/tag1102.xml"/><Relationship Id="rId25" Type="http://schemas.openxmlformats.org/officeDocument/2006/relationships/tags" Target="../tags/tag1110.xml"/><Relationship Id="rId33" Type="http://schemas.openxmlformats.org/officeDocument/2006/relationships/tags" Target="../tags/tag1118.xml"/><Relationship Id="rId38" Type="http://schemas.openxmlformats.org/officeDocument/2006/relationships/tags" Target="../tags/tag1123.xml"/><Relationship Id="rId46" Type="http://schemas.openxmlformats.org/officeDocument/2006/relationships/tags" Target="../tags/tag1131.xml"/><Relationship Id="rId59" Type="http://schemas.openxmlformats.org/officeDocument/2006/relationships/slide" Target="slide111.xml"/><Relationship Id="rId67" Type="http://schemas.openxmlformats.org/officeDocument/2006/relationships/slide" Target="slide81.xml"/><Relationship Id="rId20" Type="http://schemas.openxmlformats.org/officeDocument/2006/relationships/tags" Target="../tags/tag1105.xml"/><Relationship Id="rId41" Type="http://schemas.openxmlformats.org/officeDocument/2006/relationships/tags" Target="../tags/tag1126.xml"/><Relationship Id="rId54" Type="http://schemas.openxmlformats.org/officeDocument/2006/relationships/oleObject" Target="../embeddings/oleObject47.bin"/><Relationship Id="rId62" Type="http://schemas.openxmlformats.org/officeDocument/2006/relationships/slide" Target="slide97.xml"/><Relationship Id="rId70" Type="http://schemas.openxmlformats.org/officeDocument/2006/relationships/slide" Target="slide63.xml"/><Relationship Id="rId1" Type="http://schemas.openxmlformats.org/officeDocument/2006/relationships/tags" Target="../tags/tag1086.xml"/><Relationship Id="rId6" Type="http://schemas.openxmlformats.org/officeDocument/2006/relationships/tags" Target="../tags/tag1091.xml"/><Relationship Id="rId15" Type="http://schemas.openxmlformats.org/officeDocument/2006/relationships/tags" Target="../tags/tag1100.xml"/><Relationship Id="rId23" Type="http://schemas.openxmlformats.org/officeDocument/2006/relationships/tags" Target="../tags/tag1108.xml"/><Relationship Id="rId28" Type="http://schemas.openxmlformats.org/officeDocument/2006/relationships/tags" Target="../tags/tag1113.xml"/><Relationship Id="rId36" Type="http://schemas.openxmlformats.org/officeDocument/2006/relationships/tags" Target="../tags/tag1121.xml"/><Relationship Id="rId49" Type="http://schemas.openxmlformats.org/officeDocument/2006/relationships/tags" Target="../tags/tag1134.xml"/><Relationship Id="rId57" Type="http://schemas.openxmlformats.org/officeDocument/2006/relationships/slide" Target="slide124.xml"/><Relationship Id="rId10" Type="http://schemas.openxmlformats.org/officeDocument/2006/relationships/tags" Target="../tags/tag1095.xml"/><Relationship Id="rId31" Type="http://schemas.openxmlformats.org/officeDocument/2006/relationships/tags" Target="../tags/tag1116.xml"/><Relationship Id="rId44" Type="http://schemas.openxmlformats.org/officeDocument/2006/relationships/tags" Target="../tags/tag1129.xml"/><Relationship Id="rId52" Type="http://schemas.openxmlformats.org/officeDocument/2006/relationships/tags" Target="../tags/tag1137.xml"/><Relationship Id="rId60" Type="http://schemas.openxmlformats.org/officeDocument/2006/relationships/slide" Target="slide106.xml"/><Relationship Id="rId65" Type="http://schemas.openxmlformats.org/officeDocument/2006/relationships/slide" Target="slide88.xml"/><Relationship Id="rId4" Type="http://schemas.openxmlformats.org/officeDocument/2006/relationships/tags" Target="../tags/tag1089.xml"/><Relationship Id="rId9" Type="http://schemas.openxmlformats.org/officeDocument/2006/relationships/tags" Target="../tags/tag1094.xml"/><Relationship Id="rId13" Type="http://schemas.openxmlformats.org/officeDocument/2006/relationships/tags" Target="../tags/tag1098.xml"/><Relationship Id="rId18" Type="http://schemas.openxmlformats.org/officeDocument/2006/relationships/tags" Target="../tags/tag1103.xml"/><Relationship Id="rId39" Type="http://schemas.openxmlformats.org/officeDocument/2006/relationships/tags" Target="../tags/tag1124.xml"/><Relationship Id="rId34" Type="http://schemas.openxmlformats.org/officeDocument/2006/relationships/tags" Target="../tags/tag1119.xml"/><Relationship Id="rId50" Type="http://schemas.openxmlformats.org/officeDocument/2006/relationships/tags" Target="../tags/tag1135.xml"/><Relationship Id="rId55" Type="http://schemas.openxmlformats.org/officeDocument/2006/relationships/image" Target="../media/image24.emf"/></Relationships>
</file>

<file path=ppt/slides/_rels/slide107.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1140.xml"/><Relationship Id="rId7" Type="http://schemas.openxmlformats.org/officeDocument/2006/relationships/oleObject" Target="../embeddings/oleObject48.bin"/><Relationship Id="rId2" Type="http://schemas.openxmlformats.org/officeDocument/2006/relationships/tags" Target="../tags/tag1139.xml"/><Relationship Id="rId1" Type="http://schemas.openxmlformats.org/officeDocument/2006/relationships/tags" Target="../tags/tag1138.xml"/><Relationship Id="rId6" Type="http://schemas.openxmlformats.org/officeDocument/2006/relationships/slideLayout" Target="../slideLayouts/slideLayout4.xml"/><Relationship Id="rId5" Type="http://schemas.openxmlformats.org/officeDocument/2006/relationships/tags" Target="../tags/tag1142.xml"/><Relationship Id="rId4" Type="http://schemas.openxmlformats.org/officeDocument/2006/relationships/tags" Target="../tags/tag1141.xml"/></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4.xml"/><Relationship Id="rId1" Type="http://schemas.openxmlformats.org/officeDocument/2006/relationships/tags" Target="../tags/tag1143.xml"/><Relationship Id="rId6" Type="http://schemas.openxmlformats.org/officeDocument/2006/relationships/image" Target="../media/image45.png"/><Relationship Id="rId5" Type="http://schemas.openxmlformats.org/officeDocument/2006/relationships/image" Target="../media/image62.png"/><Relationship Id="rId4" Type="http://schemas.openxmlformats.org/officeDocument/2006/relationships/image" Target="../media/image2.emf"/></Relationships>
</file>

<file path=ppt/slides/_rels/slide109.xml.rels><?xml version="1.0" encoding="UTF-8" standalone="yes"?>
<Relationships xmlns="http://schemas.openxmlformats.org/package/2006/relationships"><Relationship Id="rId3" Type="http://schemas.openxmlformats.org/officeDocument/2006/relationships/tags" Target="../tags/tag1146.xml"/><Relationship Id="rId7" Type="http://schemas.openxmlformats.org/officeDocument/2006/relationships/image" Target="../media/image2.emf"/><Relationship Id="rId2" Type="http://schemas.openxmlformats.org/officeDocument/2006/relationships/tags" Target="../tags/tag1145.xml"/><Relationship Id="rId1" Type="http://schemas.openxmlformats.org/officeDocument/2006/relationships/tags" Target="../tags/tag1144.xml"/><Relationship Id="rId6" Type="http://schemas.openxmlformats.org/officeDocument/2006/relationships/oleObject" Target="../embeddings/oleObject50.bin"/><Relationship Id="rId5" Type="http://schemas.openxmlformats.org/officeDocument/2006/relationships/slideLayout" Target="../slideLayouts/slideLayout4.xml"/><Relationship Id="rId4" Type="http://schemas.openxmlformats.org/officeDocument/2006/relationships/tags" Target="../tags/tag1147.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4.xml"/><Relationship Id="rId7" Type="http://schemas.openxmlformats.org/officeDocument/2006/relationships/image" Target="../media/image9.png"/><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image" Target="../media/image8.png"/><Relationship Id="rId5" Type="http://schemas.openxmlformats.org/officeDocument/2006/relationships/image" Target="../media/image70.png"/><Relationship Id="rId10" Type="http://schemas.openxmlformats.org/officeDocument/2006/relationships/image" Target="../media/image12.png"/><Relationship Id="rId4" Type="http://schemas.openxmlformats.org/officeDocument/2006/relationships/image" Target="../media/image8.jpg"/><Relationship Id="rId9" Type="http://schemas.openxmlformats.org/officeDocument/2006/relationships/image" Target="../media/image11.png"/></Relationships>
</file>

<file path=ppt/slides/_rels/slide110.xml.rels><?xml version="1.0" encoding="UTF-8" standalone="yes"?>
<Relationships xmlns="http://schemas.openxmlformats.org/package/2006/relationships"><Relationship Id="rId8" Type="http://schemas.openxmlformats.org/officeDocument/2006/relationships/tags" Target="../tags/tag10210.xml"/><Relationship Id="rId3" Type="http://schemas.openxmlformats.org/officeDocument/2006/relationships/tags" Target="../tags/tag1150.xml"/><Relationship Id="rId7" Type="http://schemas.openxmlformats.org/officeDocument/2006/relationships/image" Target="../media/image2.emf"/><Relationship Id="rId2" Type="http://schemas.openxmlformats.org/officeDocument/2006/relationships/tags" Target="../tags/tag1149.xml"/><Relationship Id="rId1" Type="http://schemas.openxmlformats.org/officeDocument/2006/relationships/tags" Target="../tags/tag1148.xml"/><Relationship Id="rId6" Type="http://schemas.openxmlformats.org/officeDocument/2006/relationships/oleObject" Target="../embeddings/oleObject51.bin"/><Relationship Id="rId5" Type="http://schemas.openxmlformats.org/officeDocument/2006/relationships/slideLayout" Target="../slideLayouts/slideLayout4.xml"/><Relationship Id="rId4" Type="http://schemas.openxmlformats.org/officeDocument/2006/relationships/tags" Target="../tags/tag1151.xml"/><Relationship Id="rId9" Type="http://schemas.openxmlformats.org/officeDocument/2006/relationships/image" Target="../media/image63.png"/></Relationships>
</file>

<file path=ppt/slides/_rels/slide111.xml.rels><?xml version="1.0" encoding="UTF-8" standalone="yes"?>
<Relationships xmlns="http://schemas.openxmlformats.org/package/2006/relationships"><Relationship Id="rId26" Type="http://schemas.openxmlformats.org/officeDocument/2006/relationships/tags" Target="../tags/tag1177.xml"/><Relationship Id="rId21" Type="http://schemas.openxmlformats.org/officeDocument/2006/relationships/tags" Target="../tags/tag1172.xml"/><Relationship Id="rId42" Type="http://schemas.openxmlformats.org/officeDocument/2006/relationships/tags" Target="../tags/tag1193.xml"/><Relationship Id="rId47" Type="http://schemas.openxmlformats.org/officeDocument/2006/relationships/tags" Target="../tags/tag1198.xml"/><Relationship Id="rId63" Type="http://schemas.openxmlformats.org/officeDocument/2006/relationships/slide" Target="slide94.xml"/><Relationship Id="rId68" Type="http://schemas.openxmlformats.org/officeDocument/2006/relationships/slide" Target="slide76.xml"/><Relationship Id="rId7" Type="http://schemas.openxmlformats.org/officeDocument/2006/relationships/tags" Target="../tags/tag1158.xml"/><Relationship Id="rId71" Type="http://schemas.openxmlformats.org/officeDocument/2006/relationships/slide" Target="slide55.xml"/><Relationship Id="rId2" Type="http://schemas.openxmlformats.org/officeDocument/2006/relationships/tags" Target="../tags/tag1153.xml"/><Relationship Id="rId16" Type="http://schemas.openxmlformats.org/officeDocument/2006/relationships/tags" Target="../tags/tag1167.xml"/><Relationship Id="rId29" Type="http://schemas.openxmlformats.org/officeDocument/2006/relationships/tags" Target="../tags/tag1180.xml"/><Relationship Id="rId11" Type="http://schemas.openxmlformats.org/officeDocument/2006/relationships/tags" Target="../tags/tag1162.xml"/><Relationship Id="rId24" Type="http://schemas.openxmlformats.org/officeDocument/2006/relationships/tags" Target="../tags/tag1175.xml"/><Relationship Id="rId32" Type="http://schemas.openxmlformats.org/officeDocument/2006/relationships/tags" Target="../tags/tag1183.xml"/><Relationship Id="rId37" Type="http://schemas.openxmlformats.org/officeDocument/2006/relationships/tags" Target="../tags/tag1188.xml"/><Relationship Id="rId40" Type="http://schemas.openxmlformats.org/officeDocument/2006/relationships/tags" Target="../tags/tag1191.xml"/><Relationship Id="rId45" Type="http://schemas.openxmlformats.org/officeDocument/2006/relationships/tags" Target="../tags/tag1196.xml"/><Relationship Id="rId53" Type="http://schemas.openxmlformats.org/officeDocument/2006/relationships/slideLayout" Target="../slideLayouts/slideLayout2.xml"/><Relationship Id="rId58" Type="http://schemas.openxmlformats.org/officeDocument/2006/relationships/slide" Target="slide120.xml"/><Relationship Id="rId66" Type="http://schemas.openxmlformats.org/officeDocument/2006/relationships/slide" Target="slide85.xml"/><Relationship Id="rId5" Type="http://schemas.openxmlformats.org/officeDocument/2006/relationships/tags" Target="../tags/tag1156.xml"/><Relationship Id="rId61" Type="http://schemas.openxmlformats.org/officeDocument/2006/relationships/slide" Target="slide102.xml"/><Relationship Id="rId19" Type="http://schemas.openxmlformats.org/officeDocument/2006/relationships/tags" Target="../tags/tag1170.xml"/><Relationship Id="rId14" Type="http://schemas.openxmlformats.org/officeDocument/2006/relationships/tags" Target="../tags/tag1165.xml"/><Relationship Id="rId22" Type="http://schemas.openxmlformats.org/officeDocument/2006/relationships/tags" Target="../tags/tag1173.xml"/><Relationship Id="rId27" Type="http://schemas.openxmlformats.org/officeDocument/2006/relationships/tags" Target="../tags/tag1178.xml"/><Relationship Id="rId30" Type="http://schemas.openxmlformats.org/officeDocument/2006/relationships/tags" Target="../tags/tag1181.xml"/><Relationship Id="rId35" Type="http://schemas.openxmlformats.org/officeDocument/2006/relationships/tags" Target="../tags/tag1186.xml"/><Relationship Id="rId43" Type="http://schemas.openxmlformats.org/officeDocument/2006/relationships/tags" Target="../tags/tag1194.xml"/><Relationship Id="rId48" Type="http://schemas.openxmlformats.org/officeDocument/2006/relationships/tags" Target="../tags/tag1199.xml"/><Relationship Id="rId56" Type="http://schemas.openxmlformats.org/officeDocument/2006/relationships/slide" Target="slide132.xml"/><Relationship Id="rId64" Type="http://schemas.openxmlformats.org/officeDocument/2006/relationships/slide" Target="slide91.xml"/><Relationship Id="rId69" Type="http://schemas.openxmlformats.org/officeDocument/2006/relationships/slide" Target="slide69.xml"/><Relationship Id="rId8" Type="http://schemas.openxmlformats.org/officeDocument/2006/relationships/tags" Target="../tags/tag1159.xml"/><Relationship Id="rId51" Type="http://schemas.openxmlformats.org/officeDocument/2006/relationships/tags" Target="../tags/tag1202.xml"/><Relationship Id="rId3" Type="http://schemas.openxmlformats.org/officeDocument/2006/relationships/tags" Target="../tags/tag1154.xml"/><Relationship Id="rId12" Type="http://schemas.openxmlformats.org/officeDocument/2006/relationships/tags" Target="../tags/tag1163.xml"/><Relationship Id="rId17" Type="http://schemas.openxmlformats.org/officeDocument/2006/relationships/tags" Target="../tags/tag1168.xml"/><Relationship Id="rId25" Type="http://schemas.openxmlformats.org/officeDocument/2006/relationships/tags" Target="../tags/tag1176.xml"/><Relationship Id="rId33" Type="http://schemas.openxmlformats.org/officeDocument/2006/relationships/tags" Target="../tags/tag1184.xml"/><Relationship Id="rId38" Type="http://schemas.openxmlformats.org/officeDocument/2006/relationships/tags" Target="../tags/tag1189.xml"/><Relationship Id="rId46" Type="http://schemas.openxmlformats.org/officeDocument/2006/relationships/tags" Target="../tags/tag1197.xml"/><Relationship Id="rId59" Type="http://schemas.openxmlformats.org/officeDocument/2006/relationships/slide" Target="slide111.xml"/><Relationship Id="rId67" Type="http://schemas.openxmlformats.org/officeDocument/2006/relationships/slide" Target="slide81.xml"/><Relationship Id="rId20" Type="http://schemas.openxmlformats.org/officeDocument/2006/relationships/tags" Target="../tags/tag1171.xml"/><Relationship Id="rId41" Type="http://schemas.openxmlformats.org/officeDocument/2006/relationships/tags" Target="../tags/tag1192.xml"/><Relationship Id="rId54" Type="http://schemas.openxmlformats.org/officeDocument/2006/relationships/oleObject" Target="../embeddings/oleObject52.bin"/><Relationship Id="rId62" Type="http://schemas.openxmlformats.org/officeDocument/2006/relationships/slide" Target="slide97.xml"/><Relationship Id="rId70" Type="http://schemas.openxmlformats.org/officeDocument/2006/relationships/slide" Target="slide63.xml"/><Relationship Id="rId1" Type="http://schemas.openxmlformats.org/officeDocument/2006/relationships/tags" Target="../tags/tag1152.xml"/><Relationship Id="rId6" Type="http://schemas.openxmlformats.org/officeDocument/2006/relationships/tags" Target="../tags/tag1157.xml"/><Relationship Id="rId15" Type="http://schemas.openxmlformats.org/officeDocument/2006/relationships/tags" Target="../tags/tag1166.xml"/><Relationship Id="rId23" Type="http://schemas.openxmlformats.org/officeDocument/2006/relationships/tags" Target="../tags/tag1174.xml"/><Relationship Id="rId28" Type="http://schemas.openxmlformats.org/officeDocument/2006/relationships/tags" Target="../tags/tag1179.xml"/><Relationship Id="rId36" Type="http://schemas.openxmlformats.org/officeDocument/2006/relationships/tags" Target="../tags/tag1187.xml"/><Relationship Id="rId49" Type="http://schemas.openxmlformats.org/officeDocument/2006/relationships/tags" Target="../tags/tag1200.xml"/><Relationship Id="rId57" Type="http://schemas.openxmlformats.org/officeDocument/2006/relationships/slide" Target="slide124.xml"/><Relationship Id="rId10" Type="http://schemas.openxmlformats.org/officeDocument/2006/relationships/tags" Target="../tags/tag1161.xml"/><Relationship Id="rId31" Type="http://schemas.openxmlformats.org/officeDocument/2006/relationships/tags" Target="../tags/tag1182.xml"/><Relationship Id="rId44" Type="http://schemas.openxmlformats.org/officeDocument/2006/relationships/tags" Target="../tags/tag1195.xml"/><Relationship Id="rId52" Type="http://schemas.openxmlformats.org/officeDocument/2006/relationships/tags" Target="../tags/tag1203.xml"/><Relationship Id="rId60" Type="http://schemas.openxmlformats.org/officeDocument/2006/relationships/slide" Target="slide106.xml"/><Relationship Id="rId65" Type="http://schemas.openxmlformats.org/officeDocument/2006/relationships/slide" Target="slide88.xml"/><Relationship Id="rId4" Type="http://schemas.openxmlformats.org/officeDocument/2006/relationships/tags" Target="../tags/tag1155.xml"/><Relationship Id="rId9" Type="http://schemas.openxmlformats.org/officeDocument/2006/relationships/tags" Target="../tags/tag1160.xml"/><Relationship Id="rId13" Type="http://schemas.openxmlformats.org/officeDocument/2006/relationships/tags" Target="../tags/tag1164.xml"/><Relationship Id="rId18" Type="http://schemas.openxmlformats.org/officeDocument/2006/relationships/tags" Target="../tags/tag1169.xml"/><Relationship Id="rId39" Type="http://schemas.openxmlformats.org/officeDocument/2006/relationships/tags" Target="../tags/tag1190.xml"/><Relationship Id="rId34" Type="http://schemas.openxmlformats.org/officeDocument/2006/relationships/tags" Target="../tags/tag1185.xml"/><Relationship Id="rId50" Type="http://schemas.openxmlformats.org/officeDocument/2006/relationships/tags" Target="../tags/tag1201.xml"/><Relationship Id="rId55" Type="http://schemas.openxmlformats.org/officeDocument/2006/relationships/image" Target="../media/image24.emf"/></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205.xml"/><Relationship Id="rId1" Type="http://schemas.openxmlformats.org/officeDocument/2006/relationships/tags" Target="../tags/tag1204.xml"/><Relationship Id="rId5" Type="http://schemas.openxmlformats.org/officeDocument/2006/relationships/image" Target="../media/image24.emf"/><Relationship Id="rId4" Type="http://schemas.openxmlformats.org/officeDocument/2006/relationships/oleObject" Target="../embeddings/oleObject53.bin"/></Relationships>
</file>

<file path=ppt/slides/_rels/slide113.xml.rels><?xml version="1.0" encoding="UTF-8" standalone="yes"?>
<Relationships xmlns="http://schemas.openxmlformats.org/package/2006/relationships"><Relationship Id="rId8" Type="http://schemas.openxmlformats.org/officeDocument/2006/relationships/oleObject" Target="../embeddings/oleObject54.bin"/><Relationship Id="rId3" Type="http://schemas.openxmlformats.org/officeDocument/2006/relationships/tags" Target="../tags/tag1208.xml"/><Relationship Id="rId7" Type="http://schemas.openxmlformats.org/officeDocument/2006/relationships/slideLayout" Target="../slideLayouts/slideLayout4.xml"/><Relationship Id="rId2" Type="http://schemas.openxmlformats.org/officeDocument/2006/relationships/tags" Target="../tags/tag1207.xml"/><Relationship Id="rId1" Type="http://schemas.openxmlformats.org/officeDocument/2006/relationships/tags" Target="../tags/tag1206.xml"/><Relationship Id="rId6" Type="http://schemas.openxmlformats.org/officeDocument/2006/relationships/tags" Target="../tags/tag1211.xml"/><Relationship Id="rId5" Type="http://schemas.openxmlformats.org/officeDocument/2006/relationships/tags" Target="../tags/tag1210.xml"/><Relationship Id="rId4" Type="http://schemas.openxmlformats.org/officeDocument/2006/relationships/tags" Target="../tags/tag1209.xml"/><Relationship Id="rId9" Type="http://schemas.openxmlformats.org/officeDocument/2006/relationships/image" Target="../media/image24.emf"/></Relationships>
</file>

<file path=ppt/slides/_rels/slide114.xml.rels><?xml version="1.0" encoding="UTF-8" standalone="yes"?>
<Relationships xmlns="http://schemas.openxmlformats.org/package/2006/relationships"><Relationship Id="rId8" Type="http://schemas.openxmlformats.org/officeDocument/2006/relationships/oleObject" Target="../embeddings/oleObject55.bin"/><Relationship Id="rId3" Type="http://schemas.openxmlformats.org/officeDocument/2006/relationships/tags" Target="../tags/tag1214.xml"/><Relationship Id="rId7" Type="http://schemas.openxmlformats.org/officeDocument/2006/relationships/slideLayout" Target="../slideLayouts/slideLayout4.xml"/><Relationship Id="rId2" Type="http://schemas.openxmlformats.org/officeDocument/2006/relationships/tags" Target="../tags/tag1213.xml"/><Relationship Id="rId1" Type="http://schemas.openxmlformats.org/officeDocument/2006/relationships/tags" Target="../tags/tag1212.xml"/><Relationship Id="rId6" Type="http://schemas.openxmlformats.org/officeDocument/2006/relationships/tags" Target="../tags/tag1217.xml"/><Relationship Id="rId11" Type="http://schemas.openxmlformats.org/officeDocument/2006/relationships/image" Target="../media/image64.png"/><Relationship Id="rId5" Type="http://schemas.openxmlformats.org/officeDocument/2006/relationships/tags" Target="../tags/tag1216.xml"/><Relationship Id="rId10" Type="http://schemas.openxmlformats.org/officeDocument/2006/relationships/tags" Target="../tags/tag10860.xml"/><Relationship Id="rId4" Type="http://schemas.openxmlformats.org/officeDocument/2006/relationships/tags" Target="../tags/tag1215.xml"/><Relationship Id="rId9" Type="http://schemas.openxmlformats.org/officeDocument/2006/relationships/image" Target="../media/image24.emf"/></Relationships>
</file>

<file path=ppt/slides/_rels/slide11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tags" Target="../tags/tag1220.xml"/><Relationship Id="rId7" Type="http://schemas.openxmlformats.org/officeDocument/2006/relationships/tags" Target="../tags/tag10890.xml"/><Relationship Id="rId2" Type="http://schemas.openxmlformats.org/officeDocument/2006/relationships/tags" Target="../tags/tag1219.xml"/><Relationship Id="rId1" Type="http://schemas.openxmlformats.org/officeDocument/2006/relationships/tags" Target="../tags/tag1218.xml"/><Relationship Id="rId6" Type="http://schemas.openxmlformats.org/officeDocument/2006/relationships/image" Target="../media/image24.emf"/><Relationship Id="rId5" Type="http://schemas.openxmlformats.org/officeDocument/2006/relationships/oleObject" Target="../embeddings/oleObject56.bin"/><Relationship Id="rId10" Type="http://schemas.openxmlformats.org/officeDocument/2006/relationships/image" Target="../media/image66.png"/><Relationship Id="rId4" Type="http://schemas.openxmlformats.org/officeDocument/2006/relationships/slideLayout" Target="../slideLayouts/slideLayout4.xml"/><Relationship Id="rId9" Type="http://schemas.openxmlformats.org/officeDocument/2006/relationships/tags" Target="../tags/tag10900.xml"/></Relationships>
</file>

<file path=ppt/slides/_rels/slide11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tags" Target="../tags/tag1223.xml"/><Relationship Id="rId7" Type="http://schemas.openxmlformats.org/officeDocument/2006/relationships/tags" Target="../tags/tag10920.xml"/><Relationship Id="rId2" Type="http://schemas.openxmlformats.org/officeDocument/2006/relationships/tags" Target="../tags/tag1222.xml"/><Relationship Id="rId1" Type="http://schemas.openxmlformats.org/officeDocument/2006/relationships/tags" Target="../tags/tag1221.xml"/><Relationship Id="rId6" Type="http://schemas.openxmlformats.org/officeDocument/2006/relationships/image" Target="../media/image24.emf"/><Relationship Id="rId5" Type="http://schemas.openxmlformats.org/officeDocument/2006/relationships/oleObject" Target="../embeddings/oleObject57.bin"/><Relationship Id="rId10" Type="http://schemas.openxmlformats.org/officeDocument/2006/relationships/image" Target="../media/image68.png"/><Relationship Id="rId4" Type="http://schemas.openxmlformats.org/officeDocument/2006/relationships/slideLayout" Target="../slideLayouts/slideLayout4.xml"/><Relationship Id="rId9" Type="http://schemas.openxmlformats.org/officeDocument/2006/relationships/tags" Target="../tags/tag10930.xml"/></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4.xml"/><Relationship Id="rId1" Type="http://schemas.openxmlformats.org/officeDocument/2006/relationships/tags" Target="../tags/tag1224.xml"/><Relationship Id="rId5" Type="http://schemas.openxmlformats.org/officeDocument/2006/relationships/image" Target="../media/image69.png"/><Relationship Id="rId4" Type="http://schemas.openxmlformats.org/officeDocument/2006/relationships/image" Target="../media/image24.emf"/></Relationships>
</file>

<file path=ppt/slides/_rels/slide118.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tags" Target="../tags/tag1227.xml"/><Relationship Id="rId7" Type="http://schemas.openxmlformats.org/officeDocument/2006/relationships/oleObject" Target="../embeddings/oleObject59.bin"/><Relationship Id="rId2" Type="http://schemas.openxmlformats.org/officeDocument/2006/relationships/tags" Target="../tags/tag1226.xml"/><Relationship Id="rId1" Type="http://schemas.openxmlformats.org/officeDocument/2006/relationships/tags" Target="../tags/tag1225.xml"/><Relationship Id="rId6" Type="http://schemas.openxmlformats.org/officeDocument/2006/relationships/slideLayout" Target="../slideLayouts/slideLayout4.xml"/><Relationship Id="rId5" Type="http://schemas.openxmlformats.org/officeDocument/2006/relationships/tags" Target="../tags/tag1229.xml"/><Relationship Id="rId10" Type="http://schemas.openxmlformats.org/officeDocument/2006/relationships/image" Target="../media/image71.png"/><Relationship Id="rId4" Type="http://schemas.openxmlformats.org/officeDocument/2006/relationships/tags" Target="../tags/tag1228.xml"/><Relationship Id="rId9" Type="http://schemas.openxmlformats.org/officeDocument/2006/relationships/tags" Target="../tags/tag10960.xml"/></Relationships>
</file>

<file path=ppt/slides/_rels/slide119.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tags" Target="../tags/tag1232.xml"/><Relationship Id="rId7" Type="http://schemas.openxmlformats.org/officeDocument/2006/relationships/oleObject" Target="../embeddings/oleObject60.bin"/><Relationship Id="rId2" Type="http://schemas.openxmlformats.org/officeDocument/2006/relationships/tags" Target="../tags/tag1231.xml"/><Relationship Id="rId1" Type="http://schemas.openxmlformats.org/officeDocument/2006/relationships/tags" Target="../tags/tag1230.xml"/><Relationship Id="rId6" Type="http://schemas.openxmlformats.org/officeDocument/2006/relationships/slideLayout" Target="../slideLayouts/slideLayout4.xml"/><Relationship Id="rId5" Type="http://schemas.openxmlformats.org/officeDocument/2006/relationships/tags" Target="../tags/tag1234.xml"/><Relationship Id="rId10" Type="http://schemas.openxmlformats.org/officeDocument/2006/relationships/image" Target="../media/image71.png"/><Relationship Id="rId4" Type="http://schemas.openxmlformats.org/officeDocument/2006/relationships/tags" Target="../tags/tag1233.xml"/><Relationship Id="rId9" Type="http://schemas.openxmlformats.org/officeDocument/2006/relationships/tags" Target="../tags/tag11010.xml"/></Relationships>
</file>

<file path=ppt/slides/_rels/slide12.xml.rels><?xml version="1.0" encoding="UTF-8" standalone="yes"?>
<Relationships xmlns="http://schemas.openxmlformats.org/package/2006/relationships"><Relationship Id="rId13" Type="http://schemas.openxmlformats.org/officeDocument/2006/relationships/tags" Target="../tags/tag123.xml"/><Relationship Id="rId18" Type="http://schemas.openxmlformats.org/officeDocument/2006/relationships/tags" Target="../tags/tag128.xml"/><Relationship Id="rId26" Type="http://schemas.openxmlformats.org/officeDocument/2006/relationships/tags" Target="../tags/tag136.xml"/><Relationship Id="rId3" Type="http://schemas.openxmlformats.org/officeDocument/2006/relationships/tags" Target="../tags/tag113.xml"/><Relationship Id="rId21" Type="http://schemas.openxmlformats.org/officeDocument/2006/relationships/tags" Target="../tags/tag131.xml"/><Relationship Id="rId34" Type="http://schemas.openxmlformats.org/officeDocument/2006/relationships/slide" Target="slide10.xml"/><Relationship Id="rId7" Type="http://schemas.openxmlformats.org/officeDocument/2006/relationships/tags" Target="../tags/tag117.xml"/><Relationship Id="rId12" Type="http://schemas.openxmlformats.org/officeDocument/2006/relationships/tags" Target="../tags/tag122.xml"/><Relationship Id="rId17" Type="http://schemas.openxmlformats.org/officeDocument/2006/relationships/tags" Target="../tags/tag127.xml"/><Relationship Id="rId25" Type="http://schemas.openxmlformats.org/officeDocument/2006/relationships/tags" Target="../tags/tag135.xml"/><Relationship Id="rId33" Type="http://schemas.openxmlformats.org/officeDocument/2006/relationships/slide" Target="slide12.xml"/><Relationship Id="rId2" Type="http://schemas.openxmlformats.org/officeDocument/2006/relationships/tags" Target="../tags/tag112.xml"/><Relationship Id="rId16" Type="http://schemas.openxmlformats.org/officeDocument/2006/relationships/tags" Target="../tags/tag126.xml"/><Relationship Id="rId20" Type="http://schemas.openxmlformats.org/officeDocument/2006/relationships/tags" Target="../tags/tag130.xml"/><Relationship Id="rId29" Type="http://schemas.openxmlformats.org/officeDocument/2006/relationships/slide" Target="slide143.xml"/><Relationship Id="rId1" Type="http://schemas.openxmlformats.org/officeDocument/2006/relationships/tags" Target="../tags/tag111.xml"/><Relationship Id="rId6" Type="http://schemas.openxmlformats.org/officeDocument/2006/relationships/tags" Target="../tags/tag116.xml"/><Relationship Id="rId11" Type="http://schemas.openxmlformats.org/officeDocument/2006/relationships/tags" Target="../tags/tag121.xml"/><Relationship Id="rId24" Type="http://schemas.openxmlformats.org/officeDocument/2006/relationships/tags" Target="../tags/tag134.xml"/><Relationship Id="rId32" Type="http://schemas.openxmlformats.org/officeDocument/2006/relationships/slide" Target="slide38.xml"/><Relationship Id="rId5" Type="http://schemas.openxmlformats.org/officeDocument/2006/relationships/tags" Target="../tags/tag115.xml"/><Relationship Id="rId15" Type="http://schemas.openxmlformats.org/officeDocument/2006/relationships/tags" Target="../tags/tag125.xml"/><Relationship Id="rId23" Type="http://schemas.openxmlformats.org/officeDocument/2006/relationships/tags" Target="../tags/tag133.xml"/><Relationship Id="rId28" Type="http://schemas.openxmlformats.org/officeDocument/2006/relationships/slideLayout" Target="../slideLayouts/slideLayout2.xml"/><Relationship Id="rId36" Type="http://schemas.openxmlformats.org/officeDocument/2006/relationships/slide" Target="slide6.xml"/><Relationship Id="rId10" Type="http://schemas.openxmlformats.org/officeDocument/2006/relationships/tags" Target="../tags/tag120.xml"/><Relationship Id="rId19" Type="http://schemas.openxmlformats.org/officeDocument/2006/relationships/tags" Target="../tags/tag129.xml"/><Relationship Id="rId31" Type="http://schemas.openxmlformats.org/officeDocument/2006/relationships/slide" Target="slide47.xml"/><Relationship Id="rId4" Type="http://schemas.openxmlformats.org/officeDocument/2006/relationships/tags" Target="../tags/tag114.xml"/><Relationship Id="rId9" Type="http://schemas.openxmlformats.org/officeDocument/2006/relationships/tags" Target="../tags/tag119.xml"/><Relationship Id="rId14" Type="http://schemas.openxmlformats.org/officeDocument/2006/relationships/tags" Target="../tags/tag124.xml"/><Relationship Id="rId22" Type="http://schemas.openxmlformats.org/officeDocument/2006/relationships/tags" Target="../tags/tag132.xml"/><Relationship Id="rId27" Type="http://schemas.openxmlformats.org/officeDocument/2006/relationships/tags" Target="../tags/tag137.xml"/><Relationship Id="rId30" Type="http://schemas.openxmlformats.org/officeDocument/2006/relationships/slide" Target="slide141.xml"/><Relationship Id="rId35" Type="http://schemas.openxmlformats.org/officeDocument/2006/relationships/slide" Target="slide8.xml"/><Relationship Id="rId8" Type="http://schemas.openxmlformats.org/officeDocument/2006/relationships/tags" Target="../tags/tag118.xml"/></Relationships>
</file>

<file path=ppt/slides/_rels/slide120.xml.rels><?xml version="1.0" encoding="UTF-8" standalone="yes"?>
<Relationships xmlns="http://schemas.openxmlformats.org/package/2006/relationships"><Relationship Id="rId26" Type="http://schemas.openxmlformats.org/officeDocument/2006/relationships/tags" Target="../tags/tag1260.xml"/><Relationship Id="rId21" Type="http://schemas.openxmlformats.org/officeDocument/2006/relationships/tags" Target="../tags/tag1255.xml"/><Relationship Id="rId34" Type="http://schemas.openxmlformats.org/officeDocument/2006/relationships/tags" Target="../tags/tag1268.xml"/><Relationship Id="rId42" Type="http://schemas.openxmlformats.org/officeDocument/2006/relationships/tags" Target="../tags/tag1276.xml"/><Relationship Id="rId47" Type="http://schemas.openxmlformats.org/officeDocument/2006/relationships/tags" Target="../tags/tag1281.xml"/><Relationship Id="rId50" Type="http://schemas.openxmlformats.org/officeDocument/2006/relationships/tags" Target="../tags/tag1284.xml"/><Relationship Id="rId55" Type="http://schemas.openxmlformats.org/officeDocument/2006/relationships/slide" Target="slide120.xml"/><Relationship Id="rId63" Type="http://schemas.openxmlformats.org/officeDocument/2006/relationships/slide" Target="slide85.xml"/><Relationship Id="rId68" Type="http://schemas.openxmlformats.org/officeDocument/2006/relationships/slide" Target="slide55.xml"/><Relationship Id="rId7" Type="http://schemas.openxmlformats.org/officeDocument/2006/relationships/tags" Target="../tags/tag1241.xml"/><Relationship Id="rId2" Type="http://schemas.openxmlformats.org/officeDocument/2006/relationships/tags" Target="../tags/tag1236.xml"/><Relationship Id="rId16" Type="http://schemas.openxmlformats.org/officeDocument/2006/relationships/tags" Target="../tags/tag1250.xml"/><Relationship Id="rId29" Type="http://schemas.openxmlformats.org/officeDocument/2006/relationships/tags" Target="../tags/tag1263.xml"/><Relationship Id="rId11" Type="http://schemas.openxmlformats.org/officeDocument/2006/relationships/tags" Target="../tags/tag1245.xml"/><Relationship Id="rId24" Type="http://schemas.openxmlformats.org/officeDocument/2006/relationships/tags" Target="../tags/tag1258.xml"/><Relationship Id="rId32" Type="http://schemas.openxmlformats.org/officeDocument/2006/relationships/tags" Target="../tags/tag1266.xml"/><Relationship Id="rId37" Type="http://schemas.openxmlformats.org/officeDocument/2006/relationships/tags" Target="../tags/tag1271.xml"/><Relationship Id="rId40" Type="http://schemas.openxmlformats.org/officeDocument/2006/relationships/tags" Target="../tags/tag1274.xml"/><Relationship Id="rId45" Type="http://schemas.openxmlformats.org/officeDocument/2006/relationships/tags" Target="../tags/tag1279.xml"/><Relationship Id="rId53" Type="http://schemas.openxmlformats.org/officeDocument/2006/relationships/slide" Target="slide132.xml"/><Relationship Id="rId58" Type="http://schemas.openxmlformats.org/officeDocument/2006/relationships/slide" Target="slide102.xml"/><Relationship Id="rId66" Type="http://schemas.openxmlformats.org/officeDocument/2006/relationships/slide" Target="slide69.xml"/><Relationship Id="rId5" Type="http://schemas.openxmlformats.org/officeDocument/2006/relationships/tags" Target="../tags/tag1239.xml"/><Relationship Id="rId61" Type="http://schemas.openxmlformats.org/officeDocument/2006/relationships/slide" Target="slide91.xml"/><Relationship Id="rId19" Type="http://schemas.openxmlformats.org/officeDocument/2006/relationships/tags" Target="../tags/tag1253.xml"/><Relationship Id="rId14" Type="http://schemas.openxmlformats.org/officeDocument/2006/relationships/tags" Target="../tags/tag1248.xml"/><Relationship Id="rId22" Type="http://schemas.openxmlformats.org/officeDocument/2006/relationships/tags" Target="../tags/tag1256.xml"/><Relationship Id="rId27" Type="http://schemas.openxmlformats.org/officeDocument/2006/relationships/tags" Target="../tags/tag1261.xml"/><Relationship Id="rId30" Type="http://schemas.openxmlformats.org/officeDocument/2006/relationships/tags" Target="../tags/tag1264.xml"/><Relationship Id="rId35" Type="http://schemas.openxmlformats.org/officeDocument/2006/relationships/tags" Target="../tags/tag1269.xml"/><Relationship Id="rId43" Type="http://schemas.openxmlformats.org/officeDocument/2006/relationships/tags" Target="../tags/tag1277.xml"/><Relationship Id="rId48" Type="http://schemas.openxmlformats.org/officeDocument/2006/relationships/tags" Target="../tags/tag1282.xml"/><Relationship Id="rId56" Type="http://schemas.openxmlformats.org/officeDocument/2006/relationships/slide" Target="slide111.xml"/><Relationship Id="rId64" Type="http://schemas.openxmlformats.org/officeDocument/2006/relationships/slide" Target="slide81.xml"/><Relationship Id="rId8" Type="http://schemas.openxmlformats.org/officeDocument/2006/relationships/tags" Target="../tags/tag1242.xml"/><Relationship Id="rId51" Type="http://schemas.openxmlformats.org/officeDocument/2006/relationships/tags" Target="../tags/tag1285.xml"/><Relationship Id="rId3" Type="http://schemas.openxmlformats.org/officeDocument/2006/relationships/tags" Target="../tags/tag1237.xml"/><Relationship Id="rId12" Type="http://schemas.openxmlformats.org/officeDocument/2006/relationships/tags" Target="../tags/tag1246.xml"/><Relationship Id="rId17" Type="http://schemas.openxmlformats.org/officeDocument/2006/relationships/tags" Target="../tags/tag1251.xml"/><Relationship Id="rId25" Type="http://schemas.openxmlformats.org/officeDocument/2006/relationships/tags" Target="../tags/tag1259.xml"/><Relationship Id="rId33" Type="http://schemas.openxmlformats.org/officeDocument/2006/relationships/tags" Target="../tags/tag1267.xml"/><Relationship Id="rId38" Type="http://schemas.openxmlformats.org/officeDocument/2006/relationships/tags" Target="../tags/tag1272.xml"/><Relationship Id="rId46" Type="http://schemas.openxmlformats.org/officeDocument/2006/relationships/tags" Target="../tags/tag1280.xml"/><Relationship Id="rId59" Type="http://schemas.openxmlformats.org/officeDocument/2006/relationships/slide" Target="slide97.xml"/><Relationship Id="rId67" Type="http://schemas.openxmlformats.org/officeDocument/2006/relationships/slide" Target="slide63.xml"/><Relationship Id="rId20" Type="http://schemas.openxmlformats.org/officeDocument/2006/relationships/tags" Target="../tags/tag1254.xml"/><Relationship Id="rId41" Type="http://schemas.openxmlformats.org/officeDocument/2006/relationships/tags" Target="../tags/tag1275.xml"/><Relationship Id="rId54" Type="http://schemas.openxmlformats.org/officeDocument/2006/relationships/slide" Target="slide124.xml"/><Relationship Id="rId62" Type="http://schemas.openxmlformats.org/officeDocument/2006/relationships/slide" Target="slide88.xml"/><Relationship Id="rId1" Type="http://schemas.openxmlformats.org/officeDocument/2006/relationships/tags" Target="../tags/tag1235.xml"/><Relationship Id="rId6" Type="http://schemas.openxmlformats.org/officeDocument/2006/relationships/tags" Target="../tags/tag1240.xml"/><Relationship Id="rId15" Type="http://schemas.openxmlformats.org/officeDocument/2006/relationships/tags" Target="../tags/tag1249.xml"/><Relationship Id="rId23" Type="http://schemas.openxmlformats.org/officeDocument/2006/relationships/tags" Target="../tags/tag1257.xml"/><Relationship Id="rId28" Type="http://schemas.openxmlformats.org/officeDocument/2006/relationships/tags" Target="../tags/tag1262.xml"/><Relationship Id="rId36" Type="http://schemas.openxmlformats.org/officeDocument/2006/relationships/tags" Target="../tags/tag1270.xml"/><Relationship Id="rId49" Type="http://schemas.openxmlformats.org/officeDocument/2006/relationships/tags" Target="../tags/tag1283.xml"/><Relationship Id="rId57" Type="http://schemas.openxmlformats.org/officeDocument/2006/relationships/slide" Target="slide106.xml"/><Relationship Id="rId10" Type="http://schemas.openxmlformats.org/officeDocument/2006/relationships/tags" Target="../tags/tag1244.xml"/><Relationship Id="rId31" Type="http://schemas.openxmlformats.org/officeDocument/2006/relationships/tags" Target="../tags/tag1265.xml"/><Relationship Id="rId44" Type="http://schemas.openxmlformats.org/officeDocument/2006/relationships/tags" Target="../tags/tag1278.xml"/><Relationship Id="rId52" Type="http://schemas.openxmlformats.org/officeDocument/2006/relationships/slideLayout" Target="../slideLayouts/slideLayout2.xml"/><Relationship Id="rId60" Type="http://schemas.openxmlformats.org/officeDocument/2006/relationships/slide" Target="slide94.xml"/><Relationship Id="rId65" Type="http://schemas.openxmlformats.org/officeDocument/2006/relationships/slide" Target="slide76.xml"/><Relationship Id="rId4" Type="http://schemas.openxmlformats.org/officeDocument/2006/relationships/tags" Target="../tags/tag1238.xml"/><Relationship Id="rId9" Type="http://schemas.openxmlformats.org/officeDocument/2006/relationships/tags" Target="../tags/tag1243.xml"/><Relationship Id="rId13" Type="http://schemas.openxmlformats.org/officeDocument/2006/relationships/tags" Target="../tags/tag1247.xml"/><Relationship Id="rId18" Type="http://schemas.openxmlformats.org/officeDocument/2006/relationships/tags" Target="../tags/tag1252.xml"/><Relationship Id="rId39" Type="http://schemas.openxmlformats.org/officeDocument/2006/relationships/tags" Target="../tags/tag1273.xml"/></Relationships>
</file>

<file path=ppt/slides/_rels/slide121.xml.rels><?xml version="1.0" encoding="UTF-8" standalone="yes"?>
<Relationships xmlns="http://schemas.openxmlformats.org/package/2006/relationships"><Relationship Id="rId8" Type="http://schemas.openxmlformats.org/officeDocument/2006/relationships/image" Target="../media/image650.png"/><Relationship Id="rId3" Type="http://schemas.openxmlformats.org/officeDocument/2006/relationships/slideLayout" Target="../slideLayouts/slideLayout4.xml"/><Relationship Id="rId7" Type="http://schemas.openxmlformats.org/officeDocument/2006/relationships/tags" Target="../tags/tag11570.xml"/><Relationship Id="rId2" Type="http://schemas.openxmlformats.org/officeDocument/2006/relationships/tags" Target="../tags/tag1287.xml"/><Relationship Id="rId1" Type="http://schemas.openxmlformats.org/officeDocument/2006/relationships/tags" Target="../tags/tag1286.xml"/><Relationship Id="rId6" Type="http://schemas.openxmlformats.org/officeDocument/2006/relationships/image" Target="../media/image72.png"/><Relationship Id="rId5" Type="http://schemas.openxmlformats.org/officeDocument/2006/relationships/image" Target="../media/image2.emf"/><Relationship Id="rId4" Type="http://schemas.openxmlformats.org/officeDocument/2006/relationships/oleObject" Target="../embeddings/oleObject61.bin"/></Relationships>
</file>

<file path=ppt/slides/_rels/slide1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289.xml"/><Relationship Id="rId1" Type="http://schemas.openxmlformats.org/officeDocument/2006/relationships/tags" Target="../tags/tag1288.xml"/><Relationship Id="rId6" Type="http://schemas.openxmlformats.org/officeDocument/2006/relationships/image" Target="../media/image72.png"/><Relationship Id="rId5" Type="http://schemas.openxmlformats.org/officeDocument/2006/relationships/image" Target="../media/image2.emf"/><Relationship Id="rId4" Type="http://schemas.openxmlformats.org/officeDocument/2006/relationships/oleObject" Target="../embeddings/oleObject62.bin"/></Relationships>
</file>

<file path=ppt/slides/_rels/slide123.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1292.xml"/><Relationship Id="rId7" Type="http://schemas.openxmlformats.org/officeDocument/2006/relationships/oleObject" Target="../embeddings/oleObject63.bin"/><Relationship Id="rId2" Type="http://schemas.openxmlformats.org/officeDocument/2006/relationships/tags" Target="../tags/tag1291.xml"/><Relationship Id="rId1" Type="http://schemas.openxmlformats.org/officeDocument/2006/relationships/tags" Target="../tags/tag1290.xml"/><Relationship Id="rId6" Type="http://schemas.openxmlformats.org/officeDocument/2006/relationships/slideLayout" Target="../slideLayouts/slideLayout4.xml"/><Relationship Id="rId5" Type="http://schemas.openxmlformats.org/officeDocument/2006/relationships/tags" Target="../tags/tag1294.xml"/><Relationship Id="rId4" Type="http://schemas.openxmlformats.org/officeDocument/2006/relationships/tags" Target="../tags/tag1293.xml"/><Relationship Id="rId9" Type="http://schemas.openxmlformats.org/officeDocument/2006/relationships/image" Target="../media/image72.png"/></Relationships>
</file>

<file path=ppt/slides/_rels/slide124.xml.rels><?xml version="1.0" encoding="UTF-8" standalone="yes"?>
<Relationships xmlns="http://schemas.openxmlformats.org/package/2006/relationships"><Relationship Id="rId26" Type="http://schemas.openxmlformats.org/officeDocument/2006/relationships/tags" Target="../tags/tag1320.xml"/><Relationship Id="rId21" Type="http://schemas.openxmlformats.org/officeDocument/2006/relationships/tags" Target="../tags/tag1315.xml"/><Relationship Id="rId42" Type="http://schemas.openxmlformats.org/officeDocument/2006/relationships/tags" Target="../tags/tag1336.xml"/><Relationship Id="rId47" Type="http://schemas.openxmlformats.org/officeDocument/2006/relationships/tags" Target="../tags/tag1341.xml"/><Relationship Id="rId63" Type="http://schemas.openxmlformats.org/officeDocument/2006/relationships/slide" Target="slide94.xml"/><Relationship Id="rId68" Type="http://schemas.openxmlformats.org/officeDocument/2006/relationships/slide" Target="slide76.xml"/><Relationship Id="rId7" Type="http://schemas.openxmlformats.org/officeDocument/2006/relationships/tags" Target="../tags/tag1301.xml"/><Relationship Id="rId71" Type="http://schemas.openxmlformats.org/officeDocument/2006/relationships/slide" Target="slide55.xml"/><Relationship Id="rId2" Type="http://schemas.openxmlformats.org/officeDocument/2006/relationships/tags" Target="../tags/tag1296.xml"/><Relationship Id="rId16" Type="http://schemas.openxmlformats.org/officeDocument/2006/relationships/tags" Target="../tags/tag1310.xml"/><Relationship Id="rId29" Type="http://schemas.openxmlformats.org/officeDocument/2006/relationships/tags" Target="../tags/tag1323.xml"/><Relationship Id="rId11" Type="http://schemas.openxmlformats.org/officeDocument/2006/relationships/tags" Target="../tags/tag1305.xml"/><Relationship Id="rId24" Type="http://schemas.openxmlformats.org/officeDocument/2006/relationships/tags" Target="../tags/tag1318.xml"/><Relationship Id="rId32" Type="http://schemas.openxmlformats.org/officeDocument/2006/relationships/tags" Target="../tags/tag1326.xml"/><Relationship Id="rId37" Type="http://schemas.openxmlformats.org/officeDocument/2006/relationships/tags" Target="../tags/tag1331.xml"/><Relationship Id="rId40" Type="http://schemas.openxmlformats.org/officeDocument/2006/relationships/tags" Target="../tags/tag1334.xml"/><Relationship Id="rId45" Type="http://schemas.openxmlformats.org/officeDocument/2006/relationships/tags" Target="../tags/tag1339.xml"/><Relationship Id="rId53" Type="http://schemas.openxmlformats.org/officeDocument/2006/relationships/slideLayout" Target="../slideLayouts/slideLayout2.xml"/><Relationship Id="rId58" Type="http://schemas.openxmlformats.org/officeDocument/2006/relationships/slide" Target="slide120.xml"/><Relationship Id="rId66" Type="http://schemas.openxmlformats.org/officeDocument/2006/relationships/slide" Target="slide85.xml"/><Relationship Id="rId5" Type="http://schemas.openxmlformats.org/officeDocument/2006/relationships/tags" Target="../tags/tag1299.xml"/><Relationship Id="rId61" Type="http://schemas.openxmlformats.org/officeDocument/2006/relationships/slide" Target="slide102.xml"/><Relationship Id="rId19" Type="http://schemas.openxmlformats.org/officeDocument/2006/relationships/tags" Target="../tags/tag1313.xml"/><Relationship Id="rId14" Type="http://schemas.openxmlformats.org/officeDocument/2006/relationships/tags" Target="../tags/tag1308.xml"/><Relationship Id="rId22" Type="http://schemas.openxmlformats.org/officeDocument/2006/relationships/tags" Target="../tags/tag1316.xml"/><Relationship Id="rId27" Type="http://schemas.openxmlformats.org/officeDocument/2006/relationships/tags" Target="../tags/tag1321.xml"/><Relationship Id="rId30" Type="http://schemas.openxmlformats.org/officeDocument/2006/relationships/tags" Target="../tags/tag1324.xml"/><Relationship Id="rId35" Type="http://schemas.openxmlformats.org/officeDocument/2006/relationships/tags" Target="../tags/tag1329.xml"/><Relationship Id="rId43" Type="http://schemas.openxmlformats.org/officeDocument/2006/relationships/tags" Target="../tags/tag1337.xml"/><Relationship Id="rId48" Type="http://schemas.openxmlformats.org/officeDocument/2006/relationships/tags" Target="../tags/tag1342.xml"/><Relationship Id="rId56" Type="http://schemas.openxmlformats.org/officeDocument/2006/relationships/slide" Target="slide132.xml"/><Relationship Id="rId64" Type="http://schemas.openxmlformats.org/officeDocument/2006/relationships/slide" Target="slide91.xml"/><Relationship Id="rId69" Type="http://schemas.openxmlformats.org/officeDocument/2006/relationships/slide" Target="slide69.xml"/><Relationship Id="rId8" Type="http://schemas.openxmlformats.org/officeDocument/2006/relationships/tags" Target="../tags/tag1302.xml"/><Relationship Id="rId51" Type="http://schemas.openxmlformats.org/officeDocument/2006/relationships/tags" Target="../tags/tag1345.xml"/><Relationship Id="rId3" Type="http://schemas.openxmlformats.org/officeDocument/2006/relationships/tags" Target="../tags/tag1297.xml"/><Relationship Id="rId12" Type="http://schemas.openxmlformats.org/officeDocument/2006/relationships/tags" Target="../tags/tag1306.xml"/><Relationship Id="rId17" Type="http://schemas.openxmlformats.org/officeDocument/2006/relationships/tags" Target="../tags/tag1311.xml"/><Relationship Id="rId25" Type="http://schemas.openxmlformats.org/officeDocument/2006/relationships/tags" Target="../tags/tag1319.xml"/><Relationship Id="rId33" Type="http://schemas.openxmlformats.org/officeDocument/2006/relationships/tags" Target="../tags/tag1327.xml"/><Relationship Id="rId38" Type="http://schemas.openxmlformats.org/officeDocument/2006/relationships/tags" Target="../tags/tag1332.xml"/><Relationship Id="rId46" Type="http://schemas.openxmlformats.org/officeDocument/2006/relationships/tags" Target="../tags/tag1340.xml"/><Relationship Id="rId59" Type="http://schemas.openxmlformats.org/officeDocument/2006/relationships/slide" Target="slide111.xml"/><Relationship Id="rId67" Type="http://schemas.openxmlformats.org/officeDocument/2006/relationships/slide" Target="slide81.xml"/><Relationship Id="rId20" Type="http://schemas.openxmlformats.org/officeDocument/2006/relationships/tags" Target="../tags/tag1314.xml"/><Relationship Id="rId41" Type="http://schemas.openxmlformats.org/officeDocument/2006/relationships/tags" Target="../tags/tag1335.xml"/><Relationship Id="rId54" Type="http://schemas.openxmlformats.org/officeDocument/2006/relationships/oleObject" Target="../embeddings/oleObject64.bin"/><Relationship Id="rId62" Type="http://schemas.openxmlformats.org/officeDocument/2006/relationships/slide" Target="slide97.xml"/><Relationship Id="rId70" Type="http://schemas.openxmlformats.org/officeDocument/2006/relationships/slide" Target="slide63.xml"/><Relationship Id="rId1" Type="http://schemas.openxmlformats.org/officeDocument/2006/relationships/tags" Target="../tags/tag1295.xml"/><Relationship Id="rId6" Type="http://schemas.openxmlformats.org/officeDocument/2006/relationships/tags" Target="../tags/tag1300.xml"/><Relationship Id="rId15" Type="http://schemas.openxmlformats.org/officeDocument/2006/relationships/tags" Target="../tags/tag1309.xml"/><Relationship Id="rId23" Type="http://schemas.openxmlformats.org/officeDocument/2006/relationships/tags" Target="../tags/tag1317.xml"/><Relationship Id="rId28" Type="http://schemas.openxmlformats.org/officeDocument/2006/relationships/tags" Target="../tags/tag1322.xml"/><Relationship Id="rId36" Type="http://schemas.openxmlformats.org/officeDocument/2006/relationships/tags" Target="../tags/tag1330.xml"/><Relationship Id="rId49" Type="http://schemas.openxmlformats.org/officeDocument/2006/relationships/tags" Target="../tags/tag1343.xml"/><Relationship Id="rId57" Type="http://schemas.openxmlformats.org/officeDocument/2006/relationships/slide" Target="slide124.xml"/><Relationship Id="rId10" Type="http://schemas.openxmlformats.org/officeDocument/2006/relationships/tags" Target="../tags/tag1304.xml"/><Relationship Id="rId31" Type="http://schemas.openxmlformats.org/officeDocument/2006/relationships/tags" Target="../tags/tag1325.xml"/><Relationship Id="rId44" Type="http://schemas.openxmlformats.org/officeDocument/2006/relationships/tags" Target="../tags/tag1338.xml"/><Relationship Id="rId52" Type="http://schemas.openxmlformats.org/officeDocument/2006/relationships/tags" Target="../tags/tag1346.xml"/><Relationship Id="rId60" Type="http://schemas.openxmlformats.org/officeDocument/2006/relationships/slide" Target="slide106.xml"/><Relationship Id="rId65" Type="http://schemas.openxmlformats.org/officeDocument/2006/relationships/slide" Target="slide88.xml"/><Relationship Id="rId4" Type="http://schemas.openxmlformats.org/officeDocument/2006/relationships/tags" Target="../tags/tag1298.xml"/><Relationship Id="rId9" Type="http://schemas.openxmlformats.org/officeDocument/2006/relationships/tags" Target="../tags/tag1303.xml"/><Relationship Id="rId13" Type="http://schemas.openxmlformats.org/officeDocument/2006/relationships/tags" Target="../tags/tag1307.xml"/><Relationship Id="rId18" Type="http://schemas.openxmlformats.org/officeDocument/2006/relationships/tags" Target="../tags/tag1312.xml"/><Relationship Id="rId39" Type="http://schemas.openxmlformats.org/officeDocument/2006/relationships/tags" Target="../tags/tag1333.xml"/><Relationship Id="rId34" Type="http://schemas.openxmlformats.org/officeDocument/2006/relationships/tags" Target="../tags/tag1328.xml"/><Relationship Id="rId50" Type="http://schemas.openxmlformats.org/officeDocument/2006/relationships/tags" Target="../tags/tag1344.xml"/><Relationship Id="rId55" Type="http://schemas.openxmlformats.org/officeDocument/2006/relationships/image" Target="../media/image24.emf"/></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4.xml"/><Relationship Id="rId1" Type="http://schemas.openxmlformats.org/officeDocument/2006/relationships/tags" Target="../tags/tag1347.xml"/><Relationship Id="rId5" Type="http://schemas.openxmlformats.org/officeDocument/2006/relationships/image" Target="../media/image73.png"/><Relationship Id="rId4" Type="http://schemas.openxmlformats.org/officeDocument/2006/relationships/image" Target="../media/image2.emf"/></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4.xml"/><Relationship Id="rId1" Type="http://schemas.openxmlformats.org/officeDocument/2006/relationships/tags" Target="../tags/tag1348.xml"/><Relationship Id="rId5" Type="http://schemas.openxmlformats.org/officeDocument/2006/relationships/image" Target="../media/image74.png"/><Relationship Id="rId4" Type="http://schemas.openxmlformats.org/officeDocument/2006/relationships/image" Target="../media/image2.emf"/></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350.xml"/><Relationship Id="rId1" Type="http://schemas.openxmlformats.org/officeDocument/2006/relationships/tags" Target="../tags/tag1349.xml"/><Relationship Id="rId6" Type="http://schemas.openxmlformats.org/officeDocument/2006/relationships/image" Target="../media/image75.png"/><Relationship Id="rId5" Type="http://schemas.openxmlformats.org/officeDocument/2006/relationships/image" Target="../media/image2.emf"/><Relationship Id="rId4" Type="http://schemas.openxmlformats.org/officeDocument/2006/relationships/oleObject" Target="../embeddings/oleObject67.bin"/></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4.xml"/><Relationship Id="rId1" Type="http://schemas.openxmlformats.org/officeDocument/2006/relationships/tags" Target="../tags/tag1351.xml"/><Relationship Id="rId5" Type="http://schemas.openxmlformats.org/officeDocument/2006/relationships/image" Target="../media/image76.png"/><Relationship Id="rId4" Type="http://schemas.openxmlformats.org/officeDocument/2006/relationships/image" Target="../media/image2.emf"/></Relationships>
</file>

<file path=ppt/slides/_rels/slide129.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77.png"/><Relationship Id="rId2" Type="http://schemas.openxmlformats.org/officeDocument/2006/relationships/tags" Target="../tags/tag1353.xml"/><Relationship Id="rId1" Type="http://schemas.openxmlformats.org/officeDocument/2006/relationships/tags" Target="../tags/tag1352.xml"/><Relationship Id="rId6" Type="http://schemas.openxmlformats.org/officeDocument/2006/relationships/tags" Target="../tags/tag12230.xml"/><Relationship Id="rId5" Type="http://schemas.openxmlformats.org/officeDocument/2006/relationships/image" Target="../media/image2.emf"/><Relationship Id="rId4" Type="http://schemas.openxmlformats.org/officeDocument/2006/relationships/oleObject" Target="../embeddings/oleObject69.bin"/></Relationships>
</file>

<file path=ppt/slides/_rels/slide13.xml.rels><?xml version="1.0" encoding="UTF-8" standalone="yes"?>
<Relationships xmlns="http://schemas.openxmlformats.org/package/2006/relationships"><Relationship Id="rId8" Type="http://schemas.openxmlformats.org/officeDocument/2006/relationships/tags" Target="../tags/tag145.xml"/><Relationship Id="rId13" Type="http://schemas.openxmlformats.org/officeDocument/2006/relationships/tags" Target="../tags/tag150.xml"/><Relationship Id="rId18" Type="http://schemas.openxmlformats.org/officeDocument/2006/relationships/tags" Target="../tags/tag155.xml"/><Relationship Id="rId26" Type="http://schemas.openxmlformats.org/officeDocument/2006/relationships/slideLayout" Target="../slideLayouts/slideLayout2.xml"/><Relationship Id="rId3" Type="http://schemas.openxmlformats.org/officeDocument/2006/relationships/tags" Target="../tags/tag140.xml"/><Relationship Id="rId21" Type="http://schemas.openxmlformats.org/officeDocument/2006/relationships/tags" Target="../tags/tag158.xml"/><Relationship Id="rId7" Type="http://schemas.openxmlformats.org/officeDocument/2006/relationships/tags" Target="../tags/tag144.xml"/><Relationship Id="rId12" Type="http://schemas.openxmlformats.org/officeDocument/2006/relationships/tags" Target="../tags/tag149.xml"/><Relationship Id="rId17" Type="http://schemas.openxmlformats.org/officeDocument/2006/relationships/tags" Target="../tags/tag154.xml"/><Relationship Id="rId25" Type="http://schemas.openxmlformats.org/officeDocument/2006/relationships/tags" Target="../tags/tag162.xml"/><Relationship Id="rId2" Type="http://schemas.openxmlformats.org/officeDocument/2006/relationships/tags" Target="../tags/tag139.xml"/><Relationship Id="rId16" Type="http://schemas.openxmlformats.org/officeDocument/2006/relationships/tags" Target="../tags/tag153.xml"/><Relationship Id="rId20" Type="http://schemas.openxmlformats.org/officeDocument/2006/relationships/tags" Target="../tags/tag157.xml"/><Relationship Id="rId29" Type="http://schemas.openxmlformats.org/officeDocument/2006/relationships/slide" Target="slide19.xml"/><Relationship Id="rId1" Type="http://schemas.openxmlformats.org/officeDocument/2006/relationships/tags" Target="../tags/tag138.xml"/><Relationship Id="rId6" Type="http://schemas.openxmlformats.org/officeDocument/2006/relationships/tags" Target="../tags/tag143.xml"/><Relationship Id="rId11" Type="http://schemas.openxmlformats.org/officeDocument/2006/relationships/tags" Target="../tags/tag148.xml"/><Relationship Id="rId24" Type="http://schemas.openxmlformats.org/officeDocument/2006/relationships/tags" Target="../tags/tag161.xml"/><Relationship Id="rId32" Type="http://schemas.openxmlformats.org/officeDocument/2006/relationships/image" Target="../media/image2.emf"/><Relationship Id="rId5" Type="http://schemas.openxmlformats.org/officeDocument/2006/relationships/tags" Target="../tags/tag142.xml"/><Relationship Id="rId15" Type="http://schemas.openxmlformats.org/officeDocument/2006/relationships/tags" Target="../tags/tag152.xml"/><Relationship Id="rId23" Type="http://schemas.openxmlformats.org/officeDocument/2006/relationships/tags" Target="../tags/tag160.xml"/><Relationship Id="rId28" Type="http://schemas.openxmlformats.org/officeDocument/2006/relationships/slide" Target="slide22.xml"/><Relationship Id="rId10" Type="http://schemas.openxmlformats.org/officeDocument/2006/relationships/tags" Target="../tags/tag147.xml"/><Relationship Id="rId19" Type="http://schemas.openxmlformats.org/officeDocument/2006/relationships/tags" Target="../tags/tag156.xml"/><Relationship Id="rId31" Type="http://schemas.openxmlformats.org/officeDocument/2006/relationships/oleObject" Target="../embeddings/oleObject4.bin"/><Relationship Id="rId4" Type="http://schemas.openxmlformats.org/officeDocument/2006/relationships/tags" Target="../tags/tag141.xml"/><Relationship Id="rId9" Type="http://schemas.openxmlformats.org/officeDocument/2006/relationships/tags" Target="../tags/tag146.xml"/><Relationship Id="rId14" Type="http://schemas.openxmlformats.org/officeDocument/2006/relationships/tags" Target="../tags/tag151.xml"/><Relationship Id="rId22" Type="http://schemas.openxmlformats.org/officeDocument/2006/relationships/tags" Target="../tags/tag159.xml"/><Relationship Id="rId27" Type="http://schemas.openxmlformats.org/officeDocument/2006/relationships/slide" Target="slide26.xml"/><Relationship Id="rId30" Type="http://schemas.openxmlformats.org/officeDocument/2006/relationships/slide" Target="slide13.xml"/></Relationships>
</file>

<file path=ppt/slides/_rels/slide130.xml.rels><?xml version="1.0" encoding="UTF-8" standalone="yes"?>
<Relationships xmlns="http://schemas.openxmlformats.org/package/2006/relationships"><Relationship Id="rId8" Type="http://schemas.openxmlformats.org/officeDocument/2006/relationships/oleObject" Target="../embeddings/oleObject70.bin"/><Relationship Id="rId13" Type="http://schemas.openxmlformats.org/officeDocument/2006/relationships/image" Target="../media/image79.png"/><Relationship Id="rId3" Type="http://schemas.openxmlformats.org/officeDocument/2006/relationships/tags" Target="../tags/tag1356.xml"/><Relationship Id="rId7" Type="http://schemas.openxmlformats.org/officeDocument/2006/relationships/slideLayout" Target="../slideLayouts/slideLayout4.xml"/><Relationship Id="rId12" Type="http://schemas.openxmlformats.org/officeDocument/2006/relationships/tags" Target="../tags/tag12270.xml"/><Relationship Id="rId2" Type="http://schemas.openxmlformats.org/officeDocument/2006/relationships/tags" Target="../tags/tag1355.xml"/><Relationship Id="rId1" Type="http://schemas.openxmlformats.org/officeDocument/2006/relationships/tags" Target="../tags/tag1354.xml"/><Relationship Id="rId6" Type="http://schemas.openxmlformats.org/officeDocument/2006/relationships/tags" Target="../tags/tag1359.xml"/><Relationship Id="rId11" Type="http://schemas.openxmlformats.org/officeDocument/2006/relationships/image" Target="../media/image78.png"/><Relationship Id="rId5" Type="http://schemas.openxmlformats.org/officeDocument/2006/relationships/tags" Target="../tags/tag1358.xml"/><Relationship Id="rId15" Type="http://schemas.openxmlformats.org/officeDocument/2006/relationships/image" Target="../media/image80.png"/><Relationship Id="rId10" Type="http://schemas.openxmlformats.org/officeDocument/2006/relationships/tags" Target="../tags/tag12260.xml"/><Relationship Id="rId4" Type="http://schemas.openxmlformats.org/officeDocument/2006/relationships/tags" Target="../tags/tag1357.xml"/><Relationship Id="rId9" Type="http://schemas.openxmlformats.org/officeDocument/2006/relationships/image" Target="../media/image2.emf"/><Relationship Id="rId14" Type="http://schemas.openxmlformats.org/officeDocument/2006/relationships/tags" Target="../tags/tag12280.xml"/></Relationships>
</file>

<file path=ppt/slides/_rels/slide131.xml.rels><?xml version="1.0" encoding="UTF-8" standalone="yes"?>
<Relationships xmlns="http://schemas.openxmlformats.org/package/2006/relationships"><Relationship Id="rId8" Type="http://schemas.openxmlformats.org/officeDocument/2006/relationships/tags" Target="../tags/tag12310.xml"/><Relationship Id="rId3" Type="http://schemas.openxmlformats.org/officeDocument/2006/relationships/tags" Target="../tags/tag1362.xml"/><Relationship Id="rId7" Type="http://schemas.openxmlformats.org/officeDocument/2006/relationships/image" Target="../media/image81.png"/><Relationship Id="rId2" Type="http://schemas.openxmlformats.org/officeDocument/2006/relationships/tags" Target="../tags/tag1361.xml"/><Relationship Id="rId1" Type="http://schemas.openxmlformats.org/officeDocument/2006/relationships/tags" Target="../tags/tag1360.xml"/><Relationship Id="rId6" Type="http://schemas.openxmlformats.org/officeDocument/2006/relationships/image" Target="../media/image2.emf"/><Relationship Id="rId5" Type="http://schemas.openxmlformats.org/officeDocument/2006/relationships/oleObject" Target="../embeddings/oleObject71.bin"/><Relationship Id="rId4" Type="http://schemas.openxmlformats.org/officeDocument/2006/relationships/slideLayout" Target="../slideLayouts/slideLayout4.xml"/><Relationship Id="rId9" Type="http://schemas.openxmlformats.org/officeDocument/2006/relationships/image" Target="../media/image82.png"/></Relationships>
</file>

<file path=ppt/slides/_rels/slide132.xml.rels><?xml version="1.0" encoding="UTF-8" standalone="yes"?>
<Relationships xmlns="http://schemas.openxmlformats.org/package/2006/relationships"><Relationship Id="rId26" Type="http://schemas.openxmlformats.org/officeDocument/2006/relationships/tags" Target="../tags/tag1388.xml"/><Relationship Id="rId21" Type="http://schemas.openxmlformats.org/officeDocument/2006/relationships/tags" Target="../tags/tag1383.xml"/><Relationship Id="rId42" Type="http://schemas.openxmlformats.org/officeDocument/2006/relationships/tags" Target="../tags/tag1404.xml"/><Relationship Id="rId47" Type="http://schemas.openxmlformats.org/officeDocument/2006/relationships/tags" Target="../tags/tag1409.xml"/><Relationship Id="rId63" Type="http://schemas.openxmlformats.org/officeDocument/2006/relationships/slide" Target="slide94.xml"/><Relationship Id="rId68" Type="http://schemas.openxmlformats.org/officeDocument/2006/relationships/slide" Target="slide76.xml"/><Relationship Id="rId7" Type="http://schemas.openxmlformats.org/officeDocument/2006/relationships/tags" Target="../tags/tag1369.xml"/><Relationship Id="rId71" Type="http://schemas.openxmlformats.org/officeDocument/2006/relationships/slide" Target="slide55.xml"/><Relationship Id="rId2" Type="http://schemas.openxmlformats.org/officeDocument/2006/relationships/tags" Target="../tags/tag1364.xml"/><Relationship Id="rId16" Type="http://schemas.openxmlformats.org/officeDocument/2006/relationships/tags" Target="../tags/tag1378.xml"/><Relationship Id="rId29" Type="http://schemas.openxmlformats.org/officeDocument/2006/relationships/tags" Target="../tags/tag1391.xml"/><Relationship Id="rId11" Type="http://schemas.openxmlformats.org/officeDocument/2006/relationships/tags" Target="../tags/tag1373.xml"/><Relationship Id="rId24" Type="http://schemas.openxmlformats.org/officeDocument/2006/relationships/tags" Target="../tags/tag1386.xml"/><Relationship Id="rId32" Type="http://schemas.openxmlformats.org/officeDocument/2006/relationships/tags" Target="../tags/tag1394.xml"/><Relationship Id="rId37" Type="http://schemas.openxmlformats.org/officeDocument/2006/relationships/tags" Target="../tags/tag1399.xml"/><Relationship Id="rId40" Type="http://schemas.openxmlformats.org/officeDocument/2006/relationships/tags" Target="../tags/tag1402.xml"/><Relationship Id="rId45" Type="http://schemas.openxmlformats.org/officeDocument/2006/relationships/tags" Target="../tags/tag1407.xml"/><Relationship Id="rId53" Type="http://schemas.openxmlformats.org/officeDocument/2006/relationships/slideLayout" Target="../slideLayouts/slideLayout2.xml"/><Relationship Id="rId58" Type="http://schemas.openxmlformats.org/officeDocument/2006/relationships/slide" Target="slide120.xml"/><Relationship Id="rId66" Type="http://schemas.openxmlformats.org/officeDocument/2006/relationships/slide" Target="slide85.xml"/><Relationship Id="rId5" Type="http://schemas.openxmlformats.org/officeDocument/2006/relationships/tags" Target="../tags/tag1367.xml"/><Relationship Id="rId61" Type="http://schemas.openxmlformats.org/officeDocument/2006/relationships/slide" Target="slide102.xml"/><Relationship Id="rId19" Type="http://schemas.openxmlformats.org/officeDocument/2006/relationships/tags" Target="../tags/tag1381.xml"/><Relationship Id="rId14" Type="http://schemas.openxmlformats.org/officeDocument/2006/relationships/tags" Target="../tags/tag1376.xml"/><Relationship Id="rId22" Type="http://schemas.openxmlformats.org/officeDocument/2006/relationships/tags" Target="../tags/tag1384.xml"/><Relationship Id="rId27" Type="http://schemas.openxmlformats.org/officeDocument/2006/relationships/tags" Target="../tags/tag1389.xml"/><Relationship Id="rId30" Type="http://schemas.openxmlformats.org/officeDocument/2006/relationships/tags" Target="../tags/tag1392.xml"/><Relationship Id="rId35" Type="http://schemas.openxmlformats.org/officeDocument/2006/relationships/tags" Target="../tags/tag1397.xml"/><Relationship Id="rId43" Type="http://schemas.openxmlformats.org/officeDocument/2006/relationships/tags" Target="../tags/tag1405.xml"/><Relationship Id="rId48" Type="http://schemas.openxmlformats.org/officeDocument/2006/relationships/tags" Target="../tags/tag1410.xml"/><Relationship Id="rId56" Type="http://schemas.openxmlformats.org/officeDocument/2006/relationships/slide" Target="slide132.xml"/><Relationship Id="rId64" Type="http://schemas.openxmlformats.org/officeDocument/2006/relationships/slide" Target="slide91.xml"/><Relationship Id="rId69" Type="http://schemas.openxmlformats.org/officeDocument/2006/relationships/slide" Target="slide69.xml"/><Relationship Id="rId8" Type="http://schemas.openxmlformats.org/officeDocument/2006/relationships/tags" Target="../tags/tag1370.xml"/><Relationship Id="rId51" Type="http://schemas.openxmlformats.org/officeDocument/2006/relationships/tags" Target="../tags/tag1413.xml"/><Relationship Id="rId3" Type="http://schemas.openxmlformats.org/officeDocument/2006/relationships/tags" Target="../tags/tag1365.xml"/><Relationship Id="rId12" Type="http://schemas.openxmlformats.org/officeDocument/2006/relationships/tags" Target="../tags/tag1374.xml"/><Relationship Id="rId17" Type="http://schemas.openxmlformats.org/officeDocument/2006/relationships/tags" Target="../tags/tag1379.xml"/><Relationship Id="rId25" Type="http://schemas.openxmlformats.org/officeDocument/2006/relationships/tags" Target="../tags/tag1387.xml"/><Relationship Id="rId33" Type="http://schemas.openxmlformats.org/officeDocument/2006/relationships/tags" Target="../tags/tag1395.xml"/><Relationship Id="rId38" Type="http://schemas.openxmlformats.org/officeDocument/2006/relationships/tags" Target="../tags/tag1400.xml"/><Relationship Id="rId46" Type="http://schemas.openxmlformats.org/officeDocument/2006/relationships/tags" Target="../tags/tag1408.xml"/><Relationship Id="rId59" Type="http://schemas.openxmlformats.org/officeDocument/2006/relationships/slide" Target="slide111.xml"/><Relationship Id="rId67" Type="http://schemas.openxmlformats.org/officeDocument/2006/relationships/slide" Target="slide81.xml"/><Relationship Id="rId20" Type="http://schemas.openxmlformats.org/officeDocument/2006/relationships/tags" Target="../tags/tag1382.xml"/><Relationship Id="rId41" Type="http://schemas.openxmlformats.org/officeDocument/2006/relationships/tags" Target="../tags/tag1403.xml"/><Relationship Id="rId54" Type="http://schemas.openxmlformats.org/officeDocument/2006/relationships/oleObject" Target="../embeddings/oleObject72.bin"/><Relationship Id="rId62" Type="http://schemas.openxmlformats.org/officeDocument/2006/relationships/slide" Target="slide97.xml"/><Relationship Id="rId70" Type="http://schemas.openxmlformats.org/officeDocument/2006/relationships/slide" Target="slide63.xml"/><Relationship Id="rId1" Type="http://schemas.openxmlformats.org/officeDocument/2006/relationships/tags" Target="../tags/tag1363.xml"/><Relationship Id="rId6" Type="http://schemas.openxmlformats.org/officeDocument/2006/relationships/tags" Target="../tags/tag1368.xml"/><Relationship Id="rId15" Type="http://schemas.openxmlformats.org/officeDocument/2006/relationships/tags" Target="../tags/tag1377.xml"/><Relationship Id="rId23" Type="http://schemas.openxmlformats.org/officeDocument/2006/relationships/tags" Target="../tags/tag1385.xml"/><Relationship Id="rId28" Type="http://schemas.openxmlformats.org/officeDocument/2006/relationships/tags" Target="../tags/tag1390.xml"/><Relationship Id="rId36" Type="http://schemas.openxmlformats.org/officeDocument/2006/relationships/tags" Target="../tags/tag1398.xml"/><Relationship Id="rId49" Type="http://schemas.openxmlformats.org/officeDocument/2006/relationships/tags" Target="../tags/tag1411.xml"/><Relationship Id="rId57" Type="http://schemas.openxmlformats.org/officeDocument/2006/relationships/slide" Target="slide124.xml"/><Relationship Id="rId10" Type="http://schemas.openxmlformats.org/officeDocument/2006/relationships/tags" Target="../tags/tag1372.xml"/><Relationship Id="rId31" Type="http://schemas.openxmlformats.org/officeDocument/2006/relationships/tags" Target="../tags/tag1393.xml"/><Relationship Id="rId44" Type="http://schemas.openxmlformats.org/officeDocument/2006/relationships/tags" Target="../tags/tag1406.xml"/><Relationship Id="rId52" Type="http://schemas.openxmlformats.org/officeDocument/2006/relationships/tags" Target="../tags/tag1414.xml"/><Relationship Id="rId60" Type="http://schemas.openxmlformats.org/officeDocument/2006/relationships/slide" Target="slide106.xml"/><Relationship Id="rId65" Type="http://schemas.openxmlformats.org/officeDocument/2006/relationships/slide" Target="slide88.xml"/><Relationship Id="rId4" Type="http://schemas.openxmlformats.org/officeDocument/2006/relationships/tags" Target="../tags/tag1366.xml"/><Relationship Id="rId9" Type="http://schemas.openxmlformats.org/officeDocument/2006/relationships/tags" Target="../tags/tag1371.xml"/><Relationship Id="rId13" Type="http://schemas.openxmlformats.org/officeDocument/2006/relationships/tags" Target="../tags/tag1375.xml"/><Relationship Id="rId18" Type="http://schemas.openxmlformats.org/officeDocument/2006/relationships/tags" Target="../tags/tag1380.xml"/><Relationship Id="rId39" Type="http://schemas.openxmlformats.org/officeDocument/2006/relationships/tags" Target="../tags/tag1401.xml"/><Relationship Id="rId34" Type="http://schemas.openxmlformats.org/officeDocument/2006/relationships/tags" Target="../tags/tag1396.xml"/><Relationship Id="rId50" Type="http://schemas.openxmlformats.org/officeDocument/2006/relationships/tags" Target="../tags/tag1412.xml"/><Relationship Id="rId55" Type="http://schemas.openxmlformats.org/officeDocument/2006/relationships/image" Target="../media/image24.emf"/></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416.xml"/><Relationship Id="rId1" Type="http://schemas.openxmlformats.org/officeDocument/2006/relationships/tags" Target="../tags/tag1415.xml"/><Relationship Id="rId6" Type="http://schemas.openxmlformats.org/officeDocument/2006/relationships/image" Target="../media/image83.png"/><Relationship Id="rId5" Type="http://schemas.openxmlformats.org/officeDocument/2006/relationships/image" Target="../media/image2.emf"/><Relationship Id="rId4" Type="http://schemas.openxmlformats.org/officeDocument/2006/relationships/oleObject" Target="../embeddings/oleObject73.bin"/></Relationships>
</file>

<file path=ppt/slides/_rels/slide134.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84.png"/><Relationship Id="rId2" Type="http://schemas.openxmlformats.org/officeDocument/2006/relationships/tags" Target="../tags/tag1418.xml"/><Relationship Id="rId1" Type="http://schemas.openxmlformats.org/officeDocument/2006/relationships/tags" Target="../tags/tag1417.xml"/><Relationship Id="rId6" Type="http://schemas.openxmlformats.org/officeDocument/2006/relationships/tags" Target="../tags/tag12880.xml"/><Relationship Id="rId5" Type="http://schemas.openxmlformats.org/officeDocument/2006/relationships/image" Target="../media/image2.emf"/><Relationship Id="rId4" Type="http://schemas.openxmlformats.org/officeDocument/2006/relationships/oleObject" Target="../embeddings/oleObject74.bin"/></Relationships>
</file>

<file path=ppt/slides/_rels/slide135.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85.png"/><Relationship Id="rId2" Type="http://schemas.openxmlformats.org/officeDocument/2006/relationships/tags" Target="../tags/tag1420.xml"/><Relationship Id="rId1" Type="http://schemas.openxmlformats.org/officeDocument/2006/relationships/tags" Target="../tags/tag1419.xml"/><Relationship Id="rId6" Type="http://schemas.openxmlformats.org/officeDocument/2006/relationships/tags" Target="../tags/tag12900.xml"/><Relationship Id="rId5" Type="http://schemas.openxmlformats.org/officeDocument/2006/relationships/image" Target="../media/image2.emf"/><Relationship Id="rId4" Type="http://schemas.openxmlformats.org/officeDocument/2006/relationships/oleObject" Target="../embeddings/oleObject75.bin"/></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Layout" Target="../slideLayouts/slideLayout4.xml"/><Relationship Id="rId1" Type="http://schemas.openxmlformats.org/officeDocument/2006/relationships/tags" Target="../tags/tag1421.xml"/><Relationship Id="rId5" Type="http://schemas.openxmlformats.org/officeDocument/2006/relationships/image" Target="../media/image86.png"/><Relationship Id="rId4" Type="http://schemas.openxmlformats.org/officeDocument/2006/relationships/image" Target="../media/image2.emf"/></Relationships>
</file>

<file path=ppt/slides/_rels/slide1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423.xml"/><Relationship Id="rId1" Type="http://schemas.openxmlformats.org/officeDocument/2006/relationships/tags" Target="../tags/tag1422.xml"/><Relationship Id="rId5" Type="http://schemas.openxmlformats.org/officeDocument/2006/relationships/image" Target="../media/image2.emf"/><Relationship Id="rId4" Type="http://schemas.openxmlformats.org/officeDocument/2006/relationships/oleObject" Target="../embeddings/oleObject77.bin"/></Relationships>
</file>

<file path=ppt/slides/_rels/slide1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425.xml"/><Relationship Id="rId1" Type="http://schemas.openxmlformats.org/officeDocument/2006/relationships/tags" Target="../tags/tag1424.xml"/><Relationship Id="rId5" Type="http://schemas.openxmlformats.org/officeDocument/2006/relationships/image" Target="../media/image2.emf"/><Relationship Id="rId4" Type="http://schemas.openxmlformats.org/officeDocument/2006/relationships/oleObject" Target="../embeddings/oleObject78.bin"/></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427.xml"/><Relationship Id="rId1" Type="http://schemas.openxmlformats.org/officeDocument/2006/relationships/tags" Target="../tags/tag1426.xml"/><Relationship Id="rId5" Type="http://schemas.openxmlformats.org/officeDocument/2006/relationships/image" Target="../media/image2.emf"/><Relationship Id="rId4" Type="http://schemas.openxmlformats.org/officeDocument/2006/relationships/oleObject" Target="../embeddings/oleObject79.bin"/></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165.xml"/><Relationship Id="rId7" Type="http://schemas.openxmlformats.org/officeDocument/2006/relationships/tags" Target="../tags/tag169.xml"/><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tags" Target="../tags/tag168.xml"/><Relationship Id="rId5" Type="http://schemas.openxmlformats.org/officeDocument/2006/relationships/tags" Target="../tags/tag167.xml"/><Relationship Id="rId4" Type="http://schemas.openxmlformats.org/officeDocument/2006/relationships/tags" Target="../tags/tag166.xml"/></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429.xml"/><Relationship Id="rId1" Type="http://schemas.openxmlformats.org/officeDocument/2006/relationships/tags" Target="../tags/tag1428.xml"/><Relationship Id="rId6" Type="http://schemas.openxmlformats.org/officeDocument/2006/relationships/image" Target="../media/image87.png"/><Relationship Id="rId5" Type="http://schemas.openxmlformats.org/officeDocument/2006/relationships/image" Target="../media/image2.emf"/><Relationship Id="rId4" Type="http://schemas.openxmlformats.org/officeDocument/2006/relationships/oleObject" Target="../embeddings/oleObject80.bin"/></Relationships>
</file>

<file path=ppt/slides/_rels/slide141.xml.rels><?xml version="1.0" encoding="UTF-8" standalone="yes"?>
<Relationships xmlns="http://schemas.openxmlformats.org/package/2006/relationships"><Relationship Id="rId8" Type="http://schemas.openxmlformats.org/officeDocument/2006/relationships/tags" Target="../tags/tag1440.xml"/><Relationship Id="rId13" Type="http://schemas.openxmlformats.org/officeDocument/2006/relationships/tags" Target="../tags/tag1451.xml"/><Relationship Id="rId18" Type="http://schemas.openxmlformats.org/officeDocument/2006/relationships/tags" Target="../tags/tag1459.xml"/><Relationship Id="rId26" Type="http://schemas.openxmlformats.org/officeDocument/2006/relationships/oleObject" Target="../embeddings/oleObject81.bin"/><Relationship Id="rId3" Type="http://schemas.openxmlformats.org/officeDocument/2006/relationships/tags" Target="../tags/tag1432.xml"/><Relationship Id="rId21" Type="http://schemas.openxmlformats.org/officeDocument/2006/relationships/slide" Target="slide143.xml"/><Relationship Id="rId7" Type="http://schemas.openxmlformats.org/officeDocument/2006/relationships/tags" Target="../tags/tag1436.xml"/><Relationship Id="rId12" Type="http://schemas.openxmlformats.org/officeDocument/2006/relationships/tags" Target="../tags/tag1446.xml"/><Relationship Id="rId17" Type="http://schemas.openxmlformats.org/officeDocument/2006/relationships/tags" Target="../tags/tag1458.xml"/><Relationship Id="rId25" Type="http://schemas.openxmlformats.org/officeDocument/2006/relationships/slide" Target="slide6.xml"/><Relationship Id="rId2" Type="http://schemas.openxmlformats.org/officeDocument/2006/relationships/tags" Target="../tags/tag1431.xml"/><Relationship Id="rId16" Type="http://schemas.openxmlformats.org/officeDocument/2006/relationships/tags" Target="../tags/tag1454.xml"/><Relationship Id="rId20" Type="http://schemas.openxmlformats.org/officeDocument/2006/relationships/slideLayout" Target="../slideLayouts/slideLayout2.xml"/><Relationship Id="rId1" Type="http://schemas.openxmlformats.org/officeDocument/2006/relationships/tags" Target="../tags/tag1430.xml"/><Relationship Id="rId6" Type="http://schemas.openxmlformats.org/officeDocument/2006/relationships/tags" Target="../tags/tag1435.xml"/><Relationship Id="rId11" Type="http://schemas.openxmlformats.org/officeDocument/2006/relationships/tags" Target="../tags/tag1445.xml"/><Relationship Id="rId24" Type="http://schemas.openxmlformats.org/officeDocument/2006/relationships/slide" Target="slide38.xml"/><Relationship Id="rId5" Type="http://schemas.openxmlformats.org/officeDocument/2006/relationships/tags" Target="../tags/tag1434.xml"/><Relationship Id="rId15" Type="http://schemas.openxmlformats.org/officeDocument/2006/relationships/tags" Target="../tags/tag1453.xml"/><Relationship Id="rId23" Type="http://schemas.openxmlformats.org/officeDocument/2006/relationships/slide" Target="slide47.xml"/><Relationship Id="rId10" Type="http://schemas.openxmlformats.org/officeDocument/2006/relationships/tags" Target="../tags/tag1442.xml"/><Relationship Id="rId19" Type="http://schemas.openxmlformats.org/officeDocument/2006/relationships/tags" Target="../tags/tag1460.xml"/><Relationship Id="rId4" Type="http://schemas.openxmlformats.org/officeDocument/2006/relationships/tags" Target="../tags/tag1433.xml"/><Relationship Id="rId9" Type="http://schemas.openxmlformats.org/officeDocument/2006/relationships/tags" Target="../tags/tag1441.xml"/><Relationship Id="rId14" Type="http://schemas.openxmlformats.org/officeDocument/2006/relationships/tags" Target="../tags/tag1452.xml"/><Relationship Id="rId22" Type="http://schemas.openxmlformats.org/officeDocument/2006/relationships/slide" Target="slide141.xml"/><Relationship Id="rId27" Type="http://schemas.openxmlformats.org/officeDocument/2006/relationships/image" Target="../media/image1.emf"/></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8" Type="http://schemas.openxmlformats.org/officeDocument/2006/relationships/tags" Target="../tags/tag1468.xml"/><Relationship Id="rId13" Type="http://schemas.openxmlformats.org/officeDocument/2006/relationships/tags" Target="../tags/tag1473.xml"/><Relationship Id="rId18" Type="http://schemas.openxmlformats.org/officeDocument/2006/relationships/tags" Target="../tags/tag1478.xml"/><Relationship Id="rId26" Type="http://schemas.openxmlformats.org/officeDocument/2006/relationships/oleObject" Target="../embeddings/oleObject82.bin"/><Relationship Id="rId3" Type="http://schemas.openxmlformats.org/officeDocument/2006/relationships/tags" Target="../tags/tag1463.xml"/><Relationship Id="rId21" Type="http://schemas.openxmlformats.org/officeDocument/2006/relationships/slide" Target="slide143.xml"/><Relationship Id="rId7" Type="http://schemas.openxmlformats.org/officeDocument/2006/relationships/tags" Target="../tags/tag1467.xml"/><Relationship Id="rId12" Type="http://schemas.openxmlformats.org/officeDocument/2006/relationships/tags" Target="../tags/tag1472.xml"/><Relationship Id="rId17" Type="http://schemas.openxmlformats.org/officeDocument/2006/relationships/tags" Target="../tags/tag1477.xml"/><Relationship Id="rId25" Type="http://schemas.openxmlformats.org/officeDocument/2006/relationships/slide" Target="slide6.xml"/><Relationship Id="rId2" Type="http://schemas.openxmlformats.org/officeDocument/2006/relationships/tags" Target="../tags/tag1462.xml"/><Relationship Id="rId16" Type="http://schemas.openxmlformats.org/officeDocument/2006/relationships/tags" Target="../tags/tag1476.xml"/><Relationship Id="rId20" Type="http://schemas.openxmlformats.org/officeDocument/2006/relationships/slideLayout" Target="../slideLayouts/slideLayout2.xml"/><Relationship Id="rId1" Type="http://schemas.openxmlformats.org/officeDocument/2006/relationships/tags" Target="../tags/tag1461.xml"/><Relationship Id="rId6" Type="http://schemas.openxmlformats.org/officeDocument/2006/relationships/tags" Target="../tags/tag1466.xml"/><Relationship Id="rId11" Type="http://schemas.openxmlformats.org/officeDocument/2006/relationships/tags" Target="../tags/tag1471.xml"/><Relationship Id="rId24" Type="http://schemas.openxmlformats.org/officeDocument/2006/relationships/slide" Target="slide38.xml"/><Relationship Id="rId5" Type="http://schemas.openxmlformats.org/officeDocument/2006/relationships/tags" Target="../tags/tag1465.xml"/><Relationship Id="rId15" Type="http://schemas.openxmlformats.org/officeDocument/2006/relationships/tags" Target="../tags/tag1475.xml"/><Relationship Id="rId23" Type="http://schemas.openxmlformats.org/officeDocument/2006/relationships/slide" Target="slide47.xml"/><Relationship Id="rId10" Type="http://schemas.openxmlformats.org/officeDocument/2006/relationships/tags" Target="../tags/tag1470.xml"/><Relationship Id="rId19" Type="http://schemas.openxmlformats.org/officeDocument/2006/relationships/tags" Target="../tags/tag1479.xml"/><Relationship Id="rId4" Type="http://schemas.openxmlformats.org/officeDocument/2006/relationships/tags" Target="../tags/tag1464.xml"/><Relationship Id="rId9" Type="http://schemas.openxmlformats.org/officeDocument/2006/relationships/tags" Target="../tags/tag1469.xml"/><Relationship Id="rId14" Type="http://schemas.openxmlformats.org/officeDocument/2006/relationships/tags" Target="../tags/tag1474.xml"/><Relationship Id="rId22" Type="http://schemas.openxmlformats.org/officeDocument/2006/relationships/slide" Target="slide141.xml"/><Relationship Id="rId27" Type="http://schemas.openxmlformats.org/officeDocument/2006/relationships/image" Target="../media/image1.emf"/></Relationships>
</file>

<file path=ppt/slides/_rels/slide14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481.xml"/><Relationship Id="rId1" Type="http://schemas.openxmlformats.org/officeDocument/2006/relationships/tags" Target="../tags/tag1480.xml"/><Relationship Id="rId5" Type="http://schemas.openxmlformats.org/officeDocument/2006/relationships/image" Target="../media/image24.emf"/><Relationship Id="rId4" Type="http://schemas.openxmlformats.org/officeDocument/2006/relationships/oleObject" Target="../embeddings/oleObject83.bin"/></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4.xml"/><Relationship Id="rId1" Type="http://schemas.openxmlformats.org/officeDocument/2006/relationships/tags" Target="../tags/tag170.xml"/><Relationship Id="rId5" Type="http://schemas.openxmlformats.org/officeDocument/2006/relationships/image" Target="../media/image14.png"/><Relationship Id="rId4" Type="http://schemas.openxmlformats.org/officeDocument/2006/relationships/image" Target="../media/image2.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4.xml"/><Relationship Id="rId1" Type="http://schemas.openxmlformats.org/officeDocument/2006/relationships/tags" Target="../tags/tag171.xml"/><Relationship Id="rId5" Type="http://schemas.openxmlformats.org/officeDocument/2006/relationships/image" Target="../media/image15.png"/><Relationship Id="rId4" Type="http://schemas.openxmlformats.org/officeDocument/2006/relationships/image" Target="../media/image2.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4.xml"/><Relationship Id="rId1" Type="http://schemas.openxmlformats.org/officeDocument/2006/relationships/tags" Target="../tags/tag172.xml"/><Relationship Id="rId5" Type="http://schemas.openxmlformats.org/officeDocument/2006/relationships/image" Target="../media/image16.png"/><Relationship Id="rId4" Type="http://schemas.openxmlformats.org/officeDocument/2006/relationships/image" Target="../media/image2.emf"/></Relationships>
</file>

<file path=ppt/slides/_rels/slide19.xml.rels><?xml version="1.0" encoding="UTF-8" standalone="yes"?>
<Relationships xmlns="http://schemas.openxmlformats.org/package/2006/relationships"><Relationship Id="rId8" Type="http://schemas.openxmlformats.org/officeDocument/2006/relationships/tags" Target="../tags/tag180.xml"/><Relationship Id="rId13" Type="http://schemas.openxmlformats.org/officeDocument/2006/relationships/tags" Target="../tags/tag185.xml"/><Relationship Id="rId18" Type="http://schemas.openxmlformats.org/officeDocument/2006/relationships/tags" Target="../tags/tag190.xml"/><Relationship Id="rId26" Type="http://schemas.openxmlformats.org/officeDocument/2006/relationships/slide" Target="slide19.xml"/><Relationship Id="rId3" Type="http://schemas.openxmlformats.org/officeDocument/2006/relationships/tags" Target="../tags/tag175.xml"/><Relationship Id="rId21" Type="http://schemas.openxmlformats.org/officeDocument/2006/relationships/tags" Target="../tags/tag193.xml"/><Relationship Id="rId7" Type="http://schemas.openxmlformats.org/officeDocument/2006/relationships/tags" Target="../tags/tag179.xml"/><Relationship Id="rId12" Type="http://schemas.openxmlformats.org/officeDocument/2006/relationships/tags" Target="../tags/tag184.xml"/><Relationship Id="rId17" Type="http://schemas.openxmlformats.org/officeDocument/2006/relationships/tags" Target="../tags/tag189.xml"/><Relationship Id="rId25" Type="http://schemas.openxmlformats.org/officeDocument/2006/relationships/slide" Target="slide22.xml"/><Relationship Id="rId2" Type="http://schemas.openxmlformats.org/officeDocument/2006/relationships/tags" Target="../tags/tag174.xml"/><Relationship Id="rId16" Type="http://schemas.openxmlformats.org/officeDocument/2006/relationships/tags" Target="../tags/tag188.xml"/><Relationship Id="rId20" Type="http://schemas.openxmlformats.org/officeDocument/2006/relationships/tags" Target="../tags/tag192.xml"/><Relationship Id="rId29" Type="http://schemas.openxmlformats.org/officeDocument/2006/relationships/image" Target="../media/image2.emf"/><Relationship Id="rId1" Type="http://schemas.openxmlformats.org/officeDocument/2006/relationships/tags" Target="../tags/tag173.xml"/><Relationship Id="rId6" Type="http://schemas.openxmlformats.org/officeDocument/2006/relationships/tags" Target="../tags/tag178.xml"/><Relationship Id="rId11" Type="http://schemas.openxmlformats.org/officeDocument/2006/relationships/tags" Target="../tags/tag183.xml"/><Relationship Id="rId24" Type="http://schemas.openxmlformats.org/officeDocument/2006/relationships/slide" Target="slide26.xml"/><Relationship Id="rId5" Type="http://schemas.openxmlformats.org/officeDocument/2006/relationships/tags" Target="../tags/tag177.xml"/><Relationship Id="rId15" Type="http://schemas.openxmlformats.org/officeDocument/2006/relationships/tags" Target="../tags/tag187.xml"/><Relationship Id="rId23" Type="http://schemas.openxmlformats.org/officeDocument/2006/relationships/slideLayout" Target="../slideLayouts/slideLayout2.xml"/><Relationship Id="rId28" Type="http://schemas.openxmlformats.org/officeDocument/2006/relationships/oleObject" Target="../embeddings/oleObject8.bin"/><Relationship Id="rId10" Type="http://schemas.openxmlformats.org/officeDocument/2006/relationships/tags" Target="../tags/tag182.xml"/><Relationship Id="rId19" Type="http://schemas.openxmlformats.org/officeDocument/2006/relationships/tags" Target="../tags/tag191.xml"/><Relationship Id="rId4" Type="http://schemas.openxmlformats.org/officeDocument/2006/relationships/tags" Target="../tags/tag176.xml"/><Relationship Id="rId9" Type="http://schemas.openxmlformats.org/officeDocument/2006/relationships/tags" Target="../tags/tag181.xml"/><Relationship Id="rId14" Type="http://schemas.openxmlformats.org/officeDocument/2006/relationships/tags" Target="../tags/tag186.xml"/><Relationship Id="rId22" Type="http://schemas.openxmlformats.org/officeDocument/2006/relationships/tags" Target="../tags/tag194.xml"/><Relationship Id="rId27" Type="http://schemas.openxmlformats.org/officeDocument/2006/relationships/slide" Target="slide13.xml"/></Relationships>
</file>

<file path=ppt/slides/_rels/slide2.xml.rels><?xml version="1.0" encoding="UTF-8" standalone="yes"?>
<Relationships xmlns="http://schemas.openxmlformats.org/package/2006/relationships"><Relationship Id="rId8" Type="http://schemas.openxmlformats.org/officeDocument/2006/relationships/hyperlink" Target="https://arxiv.org/pdf/1804.02767v1.pdf" TargetMode="External"/><Relationship Id="rId13" Type="http://schemas.openxmlformats.org/officeDocument/2006/relationships/hyperlink" Target="https://arxiv.org/pdf/2011.08036.pdf" TargetMode="External"/><Relationship Id="rId18" Type="http://schemas.openxmlformats.org/officeDocument/2006/relationships/hyperlink" Target="https://github.com/KingXHJ/X-PaperReading/blob/main/Deep%20Learning/CV%20Object%20Detection/papers/YOLOX%20Exceeding%20YOLO%20Series%20in%202021.md" TargetMode="External"/><Relationship Id="rId3" Type="http://schemas.openxmlformats.org/officeDocument/2006/relationships/hyperlink" Target="https://arxiv.org/pdf/2304.00501.pdf" TargetMode="External"/><Relationship Id="rId21" Type="http://schemas.openxmlformats.org/officeDocument/2006/relationships/hyperlink" Target="https://github.com/KingXHJ/X-PaperReading/blob/main/Deep%20Learning/CV%20Object%20Detection/papers/YOLOv6%20A%20Single-Stage%20Object%20Detection%20Framework%20for%20Industrial%20Applications.md" TargetMode="External"/><Relationship Id="rId7" Type="http://schemas.openxmlformats.org/officeDocument/2006/relationships/hyperlink" Target="https://github.com/KingXHJ/X-PaperReading/blob/main/Deep%20Learning/CV%20Object%20Detection/papers/YOLOv3%20An%20Incremental%20Improvement.md" TargetMode="External"/><Relationship Id="rId12" Type="http://schemas.openxmlformats.org/officeDocument/2006/relationships/hyperlink" Target="https://github.com/KingXHJ/X-PaperReading/blob/main/Deep%20Learning/CV%20Object%20Detection/papers/PP-YOLO%20An%20Effective%20and%20Efficient%20Implementation%20of%20Object%20Detector.md" TargetMode="External"/><Relationship Id="rId17" Type="http://schemas.openxmlformats.org/officeDocument/2006/relationships/hyperlink" Target="https://arxiv.org/pdf/2105.04206.pdf" TargetMode="External"/><Relationship Id="rId2" Type="http://schemas.openxmlformats.org/officeDocument/2006/relationships/hyperlink" Target="https://github.com/KingXHJ/X-PaperReading/blob/main/Deep%20Learning/CV%20Object%20Detection/papers/A%20Comprehensive%20Review%20of%20YOLO%20From%20YOLOv1%20to%20YOLOv8%20and%20Beyond.md" TargetMode="External"/><Relationship Id="rId16" Type="http://schemas.openxmlformats.org/officeDocument/2006/relationships/hyperlink" Target="https://github.com/KingXHJ/X-PaperReading/blob/main/Deep%20Learning/CV%20Object%20Detection/papers/You%20Only%20Learn%20One%20Representation%20Unified%20Network%20for%20Multiple%20Tasks.md" TargetMode="External"/><Relationship Id="rId20" Type="http://schemas.openxmlformats.org/officeDocument/2006/relationships/hyperlink" Target="https://arxiv.org/pdf/2203.16250.pdf" TargetMode="External"/><Relationship Id="rId1" Type="http://schemas.openxmlformats.org/officeDocument/2006/relationships/slideLayout" Target="../slideLayouts/slideLayout4.xml"/><Relationship Id="rId6" Type="http://schemas.openxmlformats.org/officeDocument/2006/relationships/hyperlink" Target="https://arxiv.org/pdf/1612.08242v1.pdf" TargetMode="External"/><Relationship Id="rId11" Type="http://schemas.openxmlformats.org/officeDocument/2006/relationships/hyperlink" Target="https://arxiv.org/pdf/2007.12099.pdf" TargetMode="External"/><Relationship Id="rId5" Type="http://schemas.openxmlformats.org/officeDocument/2006/relationships/hyperlink" Target="https://arxiv.org/pdf/1506.02640v5.pdf" TargetMode="External"/><Relationship Id="rId15" Type="http://schemas.openxmlformats.org/officeDocument/2006/relationships/hyperlink" Target="https://github.com/KingXHJ/X-PaperReading/blob/main/Deep%20Learning/CV%20Object%20Detection/papers/PP-YOLOv2%20A%20Practical%20Object%20Detector.md" TargetMode="External"/><Relationship Id="rId10" Type="http://schemas.openxmlformats.org/officeDocument/2006/relationships/hyperlink" Target="https://arxiv.org/pdf/2004.10934.pdf" TargetMode="External"/><Relationship Id="rId19" Type="http://schemas.openxmlformats.org/officeDocument/2006/relationships/hyperlink" Target="https://arxiv.org/pdf/2107.08430.pdf" TargetMode="External"/><Relationship Id="rId4" Type="http://schemas.openxmlformats.org/officeDocument/2006/relationships/hyperlink" Target="https://github.com/KingXHJ/X-PaperReading/blob/main/Deep%20Learning/CV%20Object%20Detection/papers/You%20Only%20Look%20Once%20Unified,%20Real-Time%20Object%20Detection.md" TargetMode="External"/><Relationship Id="rId9" Type="http://schemas.openxmlformats.org/officeDocument/2006/relationships/hyperlink" Target="https://github.com/KingXHJ/X-PaperReading/blob/main/Deep%20Learning/CV%20Object%20Detection/papers/YOLOv4%20Optimal%20Speed%20and%20Accuracy%20of%20Object%20Detection.md" TargetMode="External"/><Relationship Id="rId14" Type="http://schemas.openxmlformats.org/officeDocument/2006/relationships/hyperlink" Target="https://arxiv.org/pdf/2104.10419.pdf" TargetMode="External"/><Relationship Id="rId22" Type="http://schemas.openxmlformats.org/officeDocument/2006/relationships/hyperlink" Target="https://arxiv.org/pdf/2209.02976.pdf"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tags" Target="../tags/tag202.xml"/><Relationship Id="rId13" Type="http://schemas.openxmlformats.org/officeDocument/2006/relationships/tags" Target="../tags/tag207.xml"/><Relationship Id="rId18" Type="http://schemas.openxmlformats.org/officeDocument/2006/relationships/tags" Target="../tags/tag212.xml"/><Relationship Id="rId26" Type="http://schemas.openxmlformats.org/officeDocument/2006/relationships/slide" Target="slide13.xml"/><Relationship Id="rId3" Type="http://schemas.openxmlformats.org/officeDocument/2006/relationships/tags" Target="../tags/tag197.xml"/><Relationship Id="rId21" Type="http://schemas.openxmlformats.org/officeDocument/2006/relationships/tags" Target="../tags/tag215.xml"/><Relationship Id="rId7" Type="http://schemas.openxmlformats.org/officeDocument/2006/relationships/tags" Target="../tags/tag201.xml"/><Relationship Id="rId12" Type="http://schemas.openxmlformats.org/officeDocument/2006/relationships/tags" Target="../tags/tag206.xml"/><Relationship Id="rId17" Type="http://schemas.openxmlformats.org/officeDocument/2006/relationships/tags" Target="../tags/tag211.xml"/><Relationship Id="rId25" Type="http://schemas.openxmlformats.org/officeDocument/2006/relationships/slide" Target="slide19.xml"/><Relationship Id="rId2" Type="http://schemas.openxmlformats.org/officeDocument/2006/relationships/tags" Target="../tags/tag196.xml"/><Relationship Id="rId16" Type="http://schemas.openxmlformats.org/officeDocument/2006/relationships/tags" Target="../tags/tag210.xml"/><Relationship Id="rId20" Type="http://schemas.openxmlformats.org/officeDocument/2006/relationships/tags" Target="../tags/tag214.xml"/><Relationship Id="rId1" Type="http://schemas.openxmlformats.org/officeDocument/2006/relationships/tags" Target="../tags/tag195.xml"/><Relationship Id="rId6" Type="http://schemas.openxmlformats.org/officeDocument/2006/relationships/tags" Target="../tags/tag200.xml"/><Relationship Id="rId11" Type="http://schemas.openxmlformats.org/officeDocument/2006/relationships/tags" Target="../tags/tag205.xml"/><Relationship Id="rId24" Type="http://schemas.openxmlformats.org/officeDocument/2006/relationships/slide" Target="slide22.xml"/><Relationship Id="rId5" Type="http://schemas.openxmlformats.org/officeDocument/2006/relationships/tags" Target="../tags/tag199.xml"/><Relationship Id="rId15" Type="http://schemas.openxmlformats.org/officeDocument/2006/relationships/tags" Target="../tags/tag209.xml"/><Relationship Id="rId23" Type="http://schemas.openxmlformats.org/officeDocument/2006/relationships/slide" Target="slide26.xml"/><Relationship Id="rId10" Type="http://schemas.openxmlformats.org/officeDocument/2006/relationships/tags" Target="../tags/tag204.xml"/><Relationship Id="rId19" Type="http://schemas.openxmlformats.org/officeDocument/2006/relationships/tags" Target="../tags/tag213.xml"/><Relationship Id="rId4" Type="http://schemas.openxmlformats.org/officeDocument/2006/relationships/tags" Target="../tags/tag198.xml"/><Relationship Id="rId9" Type="http://schemas.openxmlformats.org/officeDocument/2006/relationships/tags" Target="../tags/tag203.xml"/><Relationship Id="rId14" Type="http://schemas.openxmlformats.org/officeDocument/2006/relationships/tags" Target="../tags/tag208.xml"/><Relationship Id="rId2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tags" Target="../tags/tag223.xml"/><Relationship Id="rId13" Type="http://schemas.openxmlformats.org/officeDocument/2006/relationships/slideLayout" Target="../slideLayouts/slideLayout4.xml"/><Relationship Id="rId3" Type="http://schemas.openxmlformats.org/officeDocument/2006/relationships/tags" Target="../tags/tag218.xml"/><Relationship Id="rId7" Type="http://schemas.openxmlformats.org/officeDocument/2006/relationships/tags" Target="../tags/tag222.xml"/><Relationship Id="rId12" Type="http://schemas.openxmlformats.org/officeDocument/2006/relationships/tags" Target="../tags/tag227.xml"/><Relationship Id="rId2" Type="http://schemas.openxmlformats.org/officeDocument/2006/relationships/tags" Target="../tags/tag217.xml"/><Relationship Id="rId1" Type="http://schemas.openxmlformats.org/officeDocument/2006/relationships/tags" Target="../tags/tag216.xml"/><Relationship Id="rId6" Type="http://schemas.openxmlformats.org/officeDocument/2006/relationships/tags" Target="../tags/tag221.xml"/><Relationship Id="rId11" Type="http://schemas.openxmlformats.org/officeDocument/2006/relationships/tags" Target="../tags/tag226.xml"/><Relationship Id="rId5" Type="http://schemas.openxmlformats.org/officeDocument/2006/relationships/tags" Target="../tags/tag220.xml"/><Relationship Id="rId10" Type="http://schemas.openxmlformats.org/officeDocument/2006/relationships/tags" Target="../tags/tag225.xml"/><Relationship Id="rId4" Type="http://schemas.openxmlformats.org/officeDocument/2006/relationships/tags" Target="../tags/tag219.xml"/><Relationship Id="rId9" Type="http://schemas.openxmlformats.org/officeDocument/2006/relationships/tags" Target="../tags/tag224.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3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3" Type="http://schemas.openxmlformats.org/officeDocument/2006/relationships/tags" Target="../tags/tag240.xml"/><Relationship Id="rId18" Type="http://schemas.openxmlformats.org/officeDocument/2006/relationships/tags" Target="../tags/tag245.xml"/><Relationship Id="rId26" Type="http://schemas.openxmlformats.org/officeDocument/2006/relationships/tags" Target="../tags/tag253.xml"/><Relationship Id="rId39" Type="http://schemas.openxmlformats.org/officeDocument/2006/relationships/tags" Target="../tags/tag266.xml"/><Relationship Id="rId21" Type="http://schemas.openxmlformats.org/officeDocument/2006/relationships/tags" Target="../tags/tag248.xml"/><Relationship Id="rId34" Type="http://schemas.openxmlformats.org/officeDocument/2006/relationships/tags" Target="../tags/tag261.xml"/><Relationship Id="rId42" Type="http://schemas.openxmlformats.org/officeDocument/2006/relationships/slide" Target="slide26.xml"/><Relationship Id="rId47" Type="http://schemas.openxmlformats.org/officeDocument/2006/relationships/image" Target="../media/image2.emf"/><Relationship Id="rId7" Type="http://schemas.openxmlformats.org/officeDocument/2006/relationships/tags" Target="../tags/tag234.xml"/><Relationship Id="rId2" Type="http://schemas.openxmlformats.org/officeDocument/2006/relationships/tags" Target="../tags/tag229.xml"/><Relationship Id="rId16" Type="http://schemas.openxmlformats.org/officeDocument/2006/relationships/tags" Target="../tags/tag243.xml"/><Relationship Id="rId29" Type="http://schemas.openxmlformats.org/officeDocument/2006/relationships/tags" Target="../tags/tag256.xml"/><Relationship Id="rId1" Type="http://schemas.openxmlformats.org/officeDocument/2006/relationships/tags" Target="../tags/tag228.xml"/><Relationship Id="rId6" Type="http://schemas.openxmlformats.org/officeDocument/2006/relationships/tags" Target="../tags/tag233.xml"/><Relationship Id="rId11" Type="http://schemas.openxmlformats.org/officeDocument/2006/relationships/tags" Target="../tags/tag238.xml"/><Relationship Id="rId24" Type="http://schemas.openxmlformats.org/officeDocument/2006/relationships/tags" Target="../tags/tag251.xml"/><Relationship Id="rId32" Type="http://schemas.openxmlformats.org/officeDocument/2006/relationships/tags" Target="../tags/tag259.xml"/><Relationship Id="rId37" Type="http://schemas.openxmlformats.org/officeDocument/2006/relationships/tags" Target="../tags/tag264.xml"/><Relationship Id="rId40" Type="http://schemas.openxmlformats.org/officeDocument/2006/relationships/tags" Target="../tags/tag267.xml"/><Relationship Id="rId45" Type="http://schemas.openxmlformats.org/officeDocument/2006/relationships/slide" Target="slide13.xml"/><Relationship Id="rId5" Type="http://schemas.openxmlformats.org/officeDocument/2006/relationships/tags" Target="../tags/tag232.xml"/><Relationship Id="rId15" Type="http://schemas.openxmlformats.org/officeDocument/2006/relationships/tags" Target="../tags/tag242.xml"/><Relationship Id="rId23" Type="http://schemas.openxmlformats.org/officeDocument/2006/relationships/tags" Target="../tags/tag250.xml"/><Relationship Id="rId28" Type="http://schemas.openxmlformats.org/officeDocument/2006/relationships/tags" Target="../tags/tag255.xml"/><Relationship Id="rId36" Type="http://schemas.openxmlformats.org/officeDocument/2006/relationships/tags" Target="../tags/tag263.xml"/><Relationship Id="rId10" Type="http://schemas.openxmlformats.org/officeDocument/2006/relationships/tags" Target="../tags/tag237.xml"/><Relationship Id="rId19" Type="http://schemas.openxmlformats.org/officeDocument/2006/relationships/tags" Target="../tags/tag246.xml"/><Relationship Id="rId31" Type="http://schemas.openxmlformats.org/officeDocument/2006/relationships/tags" Target="../tags/tag258.xml"/><Relationship Id="rId44" Type="http://schemas.openxmlformats.org/officeDocument/2006/relationships/slide" Target="slide19.xml"/><Relationship Id="rId4" Type="http://schemas.openxmlformats.org/officeDocument/2006/relationships/tags" Target="../tags/tag231.xml"/><Relationship Id="rId9" Type="http://schemas.openxmlformats.org/officeDocument/2006/relationships/tags" Target="../tags/tag236.xml"/><Relationship Id="rId14" Type="http://schemas.openxmlformats.org/officeDocument/2006/relationships/tags" Target="../tags/tag241.xml"/><Relationship Id="rId22" Type="http://schemas.openxmlformats.org/officeDocument/2006/relationships/tags" Target="../tags/tag249.xml"/><Relationship Id="rId27" Type="http://schemas.openxmlformats.org/officeDocument/2006/relationships/tags" Target="../tags/tag254.xml"/><Relationship Id="rId30" Type="http://schemas.openxmlformats.org/officeDocument/2006/relationships/tags" Target="../tags/tag257.xml"/><Relationship Id="rId35" Type="http://schemas.openxmlformats.org/officeDocument/2006/relationships/tags" Target="../tags/tag262.xml"/><Relationship Id="rId43" Type="http://schemas.openxmlformats.org/officeDocument/2006/relationships/slide" Target="slide22.xml"/><Relationship Id="rId8" Type="http://schemas.openxmlformats.org/officeDocument/2006/relationships/tags" Target="../tags/tag235.xml"/><Relationship Id="rId3" Type="http://schemas.openxmlformats.org/officeDocument/2006/relationships/tags" Target="../tags/tag230.xml"/><Relationship Id="rId12" Type="http://schemas.openxmlformats.org/officeDocument/2006/relationships/tags" Target="../tags/tag239.xml"/><Relationship Id="rId17" Type="http://schemas.openxmlformats.org/officeDocument/2006/relationships/tags" Target="../tags/tag244.xml"/><Relationship Id="rId25" Type="http://schemas.openxmlformats.org/officeDocument/2006/relationships/tags" Target="../tags/tag252.xml"/><Relationship Id="rId33" Type="http://schemas.openxmlformats.org/officeDocument/2006/relationships/tags" Target="../tags/tag260.xml"/><Relationship Id="rId38" Type="http://schemas.openxmlformats.org/officeDocument/2006/relationships/tags" Target="../tags/tag265.xml"/><Relationship Id="rId46" Type="http://schemas.openxmlformats.org/officeDocument/2006/relationships/oleObject" Target="../embeddings/oleObject9.bin"/><Relationship Id="rId20" Type="http://schemas.openxmlformats.org/officeDocument/2006/relationships/tags" Target="../tags/tag247.xml"/><Relationship Id="rId4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270.xml"/><Relationship Id="rId7" Type="http://schemas.openxmlformats.org/officeDocument/2006/relationships/tags" Target="../tags/tag274.xml"/><Relationship Id="rId2" Type="http://schemas.openxmlformats.org/officeDocument/2006/relationships/tags" Target="../tags/tag269.xml"/><Relationship Id="rId1" Type="http://schemas.openxmlformats.org/officeDocument/2006/relationships/tags" Target="../tags/tag268.xml"/><Relationship Id="rId6" Type="http://schemas.openxmlformats.org/officeDocument/2006/relationships/tags" Target="../tags/tag273.xml"/><Relationship Id="rId5" Type="http://schemas.openxmlformats.org/officeDocument/2006/relationships/tags" Target="../tags/tag272.xml"/><Relationship Id="rId4" Type="http://schemas.openxmlformats.org/officeDocument/2006/relationships/tags" Target="../tags/tag271.xml"/></Relationships>
</file>

<file path=ppt/slides/_rels/slide28.xml.rels><?xml version="1.0" encoding="UTF-8" standalone="yes"?>
<Relationships xmlns="http://schemas.openxmlformats.org/package/2006/relationships"><Relationship Id="rId8" Type="http://schemas.openxmlformats.org/officeDocument/2006/relationships/tags" Target="../tags/tag1437.xml"/><Relationship Id="rId13" Type="http://schemas.openxmlformats.org/officeDocument/2006/relationships/image" Target="../media/image150.png"/><Relationship Id="rId3" Type="http://schemas.openxmlformats.org/officeDocument/2006/relationships/tags" Target="../tags/tag277.xml"/><Relationship Id="rId7" Type="http://schemas.openxmlformats.org/officeDocument/2006/relationships/slideLayout" Target="../slideLayouts/slideLayout4.xml"/><Relationship Id="rId12" Type="http://schemas.openxmlformats.org/officeDocument/2006/relationships/tags" Target="../tags/tag1439.xml"/><Relationship Id="rId2" Type="http://schemas.openxmlformats.org/officeDocument/2006/relationships/tags" Target="../tags/tag276.xml"/><Relationship Id="rId1" Type="http://schemas.openxmlformats.org/officeDocument/2006/relationships/tags" Target="../tags/tag275.xml"/><Relationship Id="rId6" Type="http://schemas.openxmlformats.org/officeDocument/2006/relationships/tags" Target="../tags/tag280.xml"/><Relationship Id="rId11" Type="http://schemas.openxmlformats.org/officeDocument/2006/relationships/image" Target="../media/image140.png"/><Relationship Id="rId5" Type="http://schemas.openxmlformats.org/officeDocument/2006/relationships/tags" Target="../tags/tag279.xml"/><Relationship Id="rId10" Type="http://schemas.openxmlformats.org/officeDocument/2006/relationships/tags" Target="../tags/tag1438.xml"/><Relationship Id="rId4" Type="http://schemas.openxmlformats.org/officeDocument/2006/relationships/tags" Target="../tags/tag278.xml"/><Relationship Id="rId9" Type="http://schemas.openxmlformats.org/officeDocument/2006/relationships/image" Target="../media/image130.png"/></Relationships>
</file>

<file path=ppt/slides/_rels/slide29.xml.rels><?xml version="1.0" encoding="UTF-8" standalone="yes"?>
<Relationships xmlns="http://schemas.openxmlformats.org/package/2006/relationships"><Relationship Id="rId8" Type="http://schemas.openxmlformats.org/officeDocument/2006/relationships/tags" Target="../tags/tag1444.xml"/><Relationship Id="rId3" Type="http://schemas.openxmlformats.org/officeDocument/2006/relationships/tags" Target="../tags/tag283.xml"/><Relationship Id="rId7" Type="http://schemas.openxmlformats.org/officeDocument/2006/relationships/image" Target="../media/image160.png"/><Relationship Id="rId2" Type="http://schemas.openxmlformats.org/officeDocument/2006/relationships/tags" Target="../tags/tag282.xml"/><Relationship Id="rId1" Type="http://schemas.openxmlformats.org/officeDocument/2006/relationships/tags" Target="../tags/tag281.xml"/><Relationship Id="rId6" Type="http://schemas.openxmlformats.org/officeDocument/2006/relationships/tags" Target="../tags/tag1443.xml"/><Relationship Id="rId5" Type="http://schemas.openxmlformats.org/officeDocument/2006/relationships/slideLayout" Target="../slideLayouts/slideLayout4.xml"/><Relationship Id="rId4" Type="http://schemas.openxmlformats.org/officeDocument/2006/relationships/tags" Target="../tags/tag284.xml"/><Relationship Id="rId9" Type="http://schemas.openxmlformats.org/officeDocument/2006/relationships/image" Target="../media/image170.png"/></Relationships>
</file>

<file path=ppt/slides/_rels/slide3.xml.rels><?xml version="1.0" encoding="UTF-8" standalone="yes"?>
<Relationships xmlns="http://schemas.openxmlformats.org/package/2006/relationships"><Relationship Id="rId8" Type="http://schemas.openxmlformats.org/officeDocument/2006/relationships/hyperlink" Target="https://github.com/KingXHJ/X-PaperReading/blob/main/Deep%20Learning/CV%20Object%20Detection/papers/YOLOv9%20Learning%20What%20You%20Want%20to%20Learn%20Using%20Programmable%20Gradient%20Information.md" TargetMode="External"/><Relationship Id="rId3" Type="http://schemas.openxmlformats.org/officeDocument/2006/relationships/hyperlink" Target="https://arxiv.org/pdf/2207.02696.pdf" TargetMode="External"/><Relationship Id="rId7" Type="http://schemas.openxmlformats.org/officeDocument/2006/relationships/hyperlink" Target="https://arxiv.org/pdf/2401.17270.pdf" TargetMode="External"/><Relationship Id="rId2" Type="http://schemas.openxmlformats.org/officeDocument/2006/relationships/hyperlink" Target="https://github.com/KingXHJ/X-PaperReading/blob/main/Deep%20Learning/CV%20Object%20Detection/papers/YOLOv7%20Trainable%20bag-of-freebies%20sets%20new%20state-of-the-art%20for%20real-time%20object%20detectors.md" TargetMode="External"/><Relationship Id="rId1" Type="http://schemas.openxmlformats.org/officeDocument/2006/relationships/slideLayout" Target="../slideLayouts/slideLayout4.xml"/><Relationship Id="rId6" Type="http://schemas.openxmlformats.org/officeDocument/2006/relationships/hyperlink" Target="https://github.com/KingXHJ/X-PaperReading/blob/main/Deep%20Learning/CV%20Object%20Detection/papers/YOLO-World%20Real-Time%20Open-Vocabulary%20Object%20Detection.md" TargetMode="External"/><Relationship Id="rId5" Type="http://schemas.openxmlformats.org/officeDocument/2006/relationships/hyperlink" Target="https://arxiv.org/pdf/2211.15444.pdf" TargetMode="External"/><Relationship Id="rId4" Type="http://schemas.openxmlformats.org/officeDocument/2006/relationships/hyperlink" Target="https://github.com/KingXHJ/X-PaperReading/blob/main/Deep%20Learning/CV%20Object%20Detection/papers/DAMO-YOLO%20A%20Report%20on%20Real-Time%20Object%20Detection%20Design.md" TargetMode="External"/><Relationship Id="rId9" Type="http://schemas.openxmlformats.org/officeDocument/2006/relationships/hyperlink" Target="https://arxiv.org/pdf/2402.13616.pdf" TargetMode="External"/></Relationships>
</file>

<file path=ppt/slides/_rels/slide30.xml.rels><?xml version="1.0" encoding="UTF-8" standalone="yes"?>
<Relationships xmlns="http://schemas.openxmlformats.org/package/2006/relationships"><Relationship Id="rId8" Type="http://schemas.openxmlformats.org/officeDocument/2006/relationships/tags" Target="../tags/tag1448.xml"/><Relationship Id="rId13" Type="http://schemas.openxmlformats.org/officeDocument/2006/relationships/image" Target="../media/image210.png"/><Relationship Id="rId3" Type="http://schemas.openxmlformats.org/officeDocument/2006/relationships/tags" Target="../tags/tag287.xml"/><Relationship Id="rId7" Type="http://schemas.openxmlformats.org/officeDocument/2006/relationships/image" Target="../media/image180.png"/><Relationship Id="rId12" Type="http://schemas.openxmlformats.org/officeDocument/2006/relationships/tags" Target="../tags/tag1450.xml"/><Relationship Id="rId2" Type="http://schemas.openxmlformats.org/officeDocument/2006/relationships/tags" Target="../tags/tag286.xml"/><Relationship Id="rId1" Type="http://schemas.openxmlformats.org/officeDocument/2006/relationships/tags" Target="../tags/tag285.xml"/><Relationship Id="rId6" Type="http://schemas.openxmlformats.org/officeDocument/2006/relationships/tags" Target="../tags/tag1447.xml"/><Relationship Id="rId11" Type="http://schemas.openxmlformats.org/officeDocument/2006/relationships/image" Target="../media/image200.png"/><Relationship Id="rId5" Type="http://schemas.openxmlformats.org/officeDocument/2006/relationships/slideLayout" Target="../slideLayouts/slideLayout4.xml"/><Relationship Id="rId10" Type="http://schemas.openxmlformats.org/officeDocument/2006/relationships/tags" Target="../tags/tag1449.xml"/><Relationship Id="rId4" Type="http://schemas.openxmlformats.org/officeDocument/2006/relationships/tags" Target="../tags/tag288.xml"/><Relationship Id="rId9" Type="http://schemas.openxmlformats.org/officeDocument/2006/relationships/image" Target="../media/image190.png"/></Relationships>
</file>

<file path=ppt/slides/_rels/slide31.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tags" Target="../tags/tag291.xml"/><Relationship Id="rId7" Type="http://schemas.openxmlformats.org/officeDocument/2006/relationships/image" Target="../media/image230.png"/><Relationship Id="rId2" Type="http://schemas.openxmlformats.org/officeDocument/2006/relationships/tags" Target="../tags/tag290.xml"/><Relationship Id="rId1" Type="http://schemas.openxmlformats.org/officeDocument/2006/relationships/tags" Target="../tags/tag289.xml"/><Relationship Id="rId6" Type="http://schemas.openxmlformats.org/officeDocument/2006/relationships/image" Target="../media/image21.png"/><Relationship Id="rId5" Type="http://schemas.openxmlformats.org/officeDocument/2006/relationships/slideLayout" Target="../slideLayouts/slideLayout4.xml"/><Relationship Id="rId4" Type="http://schemas.openxmlformats.org/officeDocument/2006/relationships/tags" Target="../tags/tag292.xml"/><Relationship Id="rId9" Type="http://schemas.openxmlformats.org/officeDocument/2006/relationships/image" Target="../media/image250.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tags" Target="../tags/tag1455.xml"/><Relationship Id="rId13" Type="http://schemas.openxmlformats.org/officeDocument/2006/relationships/image" Target="../media/image290.png"/><Relationship Id="rId3" Type="http://schemas.openxmlformats.org/officeDocument/2006/relationships/tags" Target="../tags/tag295.xml"/><Relationship Id="rId7" Type="http://schemas.openxmlformats.org/officeDocument/2006/relationships/slideLayout" Target="../slideLayouts/slideLayout4.xml"/><Relationship Id="rId12" Type="http://schemas.openxmlformats.org/officeDocument/2006/relationships/tags" Target="../tags/tag1457.xml"/><Relationship Id="rId2" Type="http://schemas.openxmlformats.org/officeDocument/2006/relationships/tags" Target="../tags/tag294.xml"/><Relationship Id="rId1" Type="http://schemas.openxmlformats.org/officeDocument/2006/relationships/tags" Target="../tags/tag293.xml"/><Relationship Id="rId6" Type="http://schemas.openxmlformats.org/officeDocument/2006/relationships/tags" Target="../tags/tag298.xml"/><Relationship Id="rId11" Type="http://schemas.openxmlformats.org/officeDocument/2006/relationships/image" Target="../media/image280.png"/><Relationship Id="rId5" Type="http://schemas.openxmlformats.org/officeDocument/2006/relationships/tags" Target="../tags/tag297.xml"/><Relationship Id="rId10" Type="http://schemas.openxmlformats.org/officeDocument/2006/relationships/tags" Target="../tags/tag1456.xml"/><Relationship Id="rId4" Type="http://schemas.openxmlformats.org/officeDocument/2006/relationships/tags" Target="../tags/tag296.xml"/><Relationship Id="rId9" Type="http://schemas.openxmlformats.org/officeDocument/2006/relationships/image" Target="../media/image270.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0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20.png"/><Relationship Id="rId1" Type="http://schemas.openxmlformats.org/officeDocument/2006/relationships/slideLayout" Target="../slideLayouts/slideLayout4.xml"/><Relationship Id="rId4" Type="http://schemas.openxmlformats.org/officeDocument/2006/relationships/image" Target="../media/image340.png"/></Relationships>
</file>

<file path=ppt/slides/_rels/slide36.xml.rels><?xml version="1.0" encoding="UTF-8" standalone="yes"?>
<Relationships xmlns="http://schemas.openxmlformats.org/package/2006/relationships"><Relationship Id="rId3" Type="http://schemas.openxmlformats.org/officeDocument/2006/relationships/tags" Target="../tags/tag301.xml"/><Relationship Id="rId2" Type="http://schemas.openxmlformats.org/officeDocument/2006/relationships/tags" Target="../tags/tag300.xml"/><Relationship Id="rId1" Type="http://schemas.openxmlformats.org/officeDocument/2006/relationships/tags" Target="../tags/tag299.xml"/><Relationship Id="rId5" Type="http://schemas.openxmlformats.org/officeDocument/2006/relationships/slideLayout" Target="../slideLayouts/slideLayout4.xml"/><Relationship Id="rId4" Type="http://schemas.openxmlformats.org/officeDocument/2006/relationships/tags" Target="../tags/tag302.xml"/></Relationships>
</file>

<file path=ppt/slides/_rels/slide37.xml.rels><?xml version="1.0" encoding="UTF-8" standalone="yes"?>
<Relationships xmlns="http://schemas.openxmlformats.org/package/2006/relationships"><Relationship Id="rId3" Type="http://schemas.openxmlformats.org/officeDocument/2006/relationships/tags" Target="../tags/tag305.xml"/><Relationship Id="rId2" Type="http://schemas.openxmlformats.org/officeDocument/2006/relationships/tags" Target="../tags/tag304.xml"/><Relationship Id="rId1" Type="http://schemas.openxmlformats.org/officeDocument/2006/relationships/tags" Target="../tags/tag303.xml"/><Relationship Id="rId5" Type="http://schemas.openxmlformats.org/officeDocument/2006/relationships/slideLayout" Target="../slideLayouts/slideLayout4.xml"/><Relationship Id="rId4" Type="http://schemas.openxmlformats.org/officeDocument/2006/relationships/tags" Target="../tags/tag306.xml"/></Relationships>
</file>

<file path=ppt/slides/_rels/slide38.xml.rels><?xml version="1.0" encoding="UTF-8" standalone="yes"?>
<Relationships xmlns="http://schemas.openxmlformats.org/package/2006/relationships"><Relationship Id="rId8" Type="http://schemas.openxmlformats.org/officeDocument/2006/relationships/tags" Target="../tags/tag314.xml"/><Relationship Id="rId13" Type="http://schemas.openxmlformats.org/officeDocument/2006/relationships/tags" Target="../tags/tag319.xml"/><Relationship Id="rId18" Type="http://schemas.openxmlformats.org/officeDocument/2006/relationships/tags" Target="../tags/tag324.xml"/><Relationship Id="rId26" Type="http://schemas.openxmlformats.org/officeDocument/2006/relationships/slide" Target="slide143.xml"/><Relationship Id="rId3" Type="http://schemas.openxmlformats.org/officeDocument/2006/relationships/tags" Target="../tags/tag309.xml"/><Relationship Id="rId21" Type="http://schemas.openxmlformats.org/officeDocument/2006/relationships/tags" Target="../tags/tag327.xml"/><Relationship Id="rId7" Type="http://schemas.openxmlformats.org/officeDocument/2006/relationships/tags" Target="../tags/tag313.xml"/><Relationship Id="rId12" Type="http://schemas.openxmlformats.org/officeDocument/2006/relationships/tags" Target="../tags/tag318.xml"/><Relationship Id="rId17" Type="http://schemas.openxmlformats.org/officeDocument/2006/relationships/tags" Target="../tags/tag323.xml"/><Relationship Id="rId25" Type="http://schemas.openxmlformats.org/officeDocument/2006/relationships/slideLayout" Target="../slideLayouts/slideLayout2.xml"/><Relationship Id="rId2" Type="http://schemas.openxmlformats.org/officeDocument/2006/relationships/tags" Target="../tags/tag308.xml"/><Relationship Id="rId16" Type="http://schemas.openxmlformats.org/officeDocument/2006/relationships/tags" Target="../tags/tag322.xml"/><Relationship Id="rId20" Type="http://schemas.openxmlformats.org/officeDocument/2006/relationships/tags" Target="../tags/tag326.xml"/><Relationship Id="rId29" Type="http://schemas.openxmlformats.org/officeDocument/2006/relationships/slide" Target="slide45.xml"/><Relationship Id="rId1" Type="http://schemas.openxmlformats.org/officeDocument/2006/relationships/tags" Target="../tags/tag307.xml"/><Relationship Id="rId6" Type="http://schemas.openxmlformats.org/officeDocument/2006/relationships/tags" Target="../tags/tag312.xml"/><Relationship Id="rId11" Type="http://schemas.openxmlformats.org/officeDocument/2006/relationships/tags" Target="../tags/tag317.xml"/><Relationship Id="rId24" Type="http://schemas.openxmlformats.org/officeDocument/2006/relationships/tags" Target="../tags/tag330.xml"/><Relationship Id="rId32" Type="http://schemas.openxmlformats.org/officeDocument/2006/relationships/slide" Target="slide6.xml"/><Relationship Id="rId5" Type="http://schemas.openxmlformats.org/officeDocument/2006/relationships/tags" Target="../tags/tag311.xml"/><Relationship Id="rId15" Type="http://schemas.openxmlformats.org/officeDocument/2006/relationships/tags" Target="../tags/tag321.xml"/><Relationship Id="rId23" Type="http://schemas.openxmlformats.org/officeDocument/2006/relationships/tags" Target="../tags/tag329.xml"/><Relationship Id="rId28" Type="http://schemas.openxmlformats.org/officeDocument/2006/relationships/slide" Target="slide47.xml"/><Relationship Id="rId10" Type="http://schemas.openxmlformats.org/officeDocument/2006/relationships/tags" Target="../tags/tag316.xml"/><Relationship Id="rId19" Type="http://schemas.openxmlformats.org/officeDocument/2006/relationships/tags" Target="../tags/tag325.xml"/><Relationship Id="rId31" Type="http://schemas.openxmlformats.org/officeDocument/2006/relationships/slide" Target="slide38.xml"/><Relationship Id="rId4" Type="http://schemas.openxmlformats.org/officeDocument/2006/relationships/tags" Target="../tags/tag310.xml"/><Relationship Id="rId9" Type="http://schemas.openxmlformats.org/officeDocument/2006/relationships/tags" Target="../tags/tag315.xml"/><Relationship Id="rId14" Type="http://schemas.openxmlformats.org/officeDocument/2006/relationships/tags" Target="../tags/tag320.xml"/><Relationship Id="rId22" Type="http://schemas.openxmlformats.org/officeDocument/2006/relationships/tags" Target="../tags/tag328.xml"/><Relationship Id="rId27" Type="http://schemas.openxmlformats.org/officeDocument/2006/relationships/slide" Target="slide141.xml"/><Relationship Id="rId30" Type="http://schemas.openxmlformats.org/officeDocument/2006/relationships/slide" Target="slide4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hyperlink" Target="https://github.com/ultralytics/yolov5" TargetMode="External"/><Relationship Id="rId13" Type="http://schemas.openxmlformats.org/officeDocument/2006/relationships/hyperlink" Target="https://mmyolo.readthedocs.io/zh-cn/latest/recommended_topics/algorithm_descriptions/yolov5_description.html" TargetMode="External"/><Relationship Id="rId3" Type="http://schemas.openxmlformats.org/officeDocument/2006/relationships/tags" Target="../tags/tag6.xml"/><Relationship Id="rId7" Type="http://schemas.openxmlformats.org/officeDocument/2006/relationships/slideLayout" Target="../slideLayouts/slideLayout4.xml"/><Relationship Id="rId12" Type="http://schemas.openxmlformats.org/officeDocument/2006/relationships/hyperlink" Target="https://github.com/KingXHJ/X-PaperReading/blob/main/Deep%20Learning/CV%20Object%20Detection/papers/A%20Comprehensive%20Review%20of%20YOLO%20From%20YOLOv1%20to%20YOLOv8%20and%20Beyond.md" TargetMode="External"/><Relationship Id="rId17" Type="http://schemas.openxmlformats.org/officeDocument/2006/relationships/image" Target="../media/image5.png"/><Relationship Id="rId2" Type="http://schemas.openxmlformats.org/officeDocument/2006/relationships/tags" Target="../tags/tag5.xml"/><Relationship Id="rId16" Type="http://schemas.openxmlformats.org/officeDocument/2006/relationships/image" Target="../media/image4.png"/><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hyperlink" Target="https://github.com/KingXHJ/X-PaperReading/blob/main/Deep%20Learning/CV%20Object%20Detection/papers/Comparison%20of%20Object%20Detection%20Networks.md" TargetMode="External"/><Relationship Id="rId5" Type="http://schemas.openxmlformats.org/officeDocument/2006/relationships/tags" Target="../tags/tag8.xml"/><Relationship Id="rId15" Type="http://schemas.openxmlformats.org/officeDocument/2006/relationships/hyperlink" Target="https://mmyolo.readthedocs.io/zh-cn/latest/recommended_topics/algorithm_descriptions/yolov8_description.html" TargetMode="External"/><Relationship Id="rId10" Type="http://schemas.openxmlformats.org/officeDocument/2006/relationships/hyperlink" Target="https://github.com/Deci-AI/super-gradients/blob/master/YOLONAS.md" TargetMode="External"/><Relationship Id="rId4" Type="http://schemas.openxmlformats.org/officeDocument/2006/relationships/tags" Target="../tags/tag7.xml"/><Relationship Id="rId9" Type="http://schemas.openxmlformats.org/officeDocument/2006/relationships/hyperlink" Target="https://github.com/ultralytics/ultralytics" TargetMode="External"/><Relationship Id="rId14" Type="http://schemas.openxmlformats.org/officeDocument/2006/relationships/image" Target="../media/image3.png"/></Relationships>
</file>

<file path=ppt/slides/_rels/slide40.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slideLayout" Target="../slideLayouts/slideLayout4.xml"/><Relationship Id="rId7" Type="http://schemas.openxmlformats.org/officeDocument/2006/relationships/tags" Target="../tags/tag332.xml"/><Relationship Id="rId2" Type="http://schemas.openxmlformats.org/officeDocument/2006/relationships/tags" Target="../tags/tag332.xml"/><Relationship Id="rId1" Type="http://schemas.openxmlformats.org/officeDocument/2006/relationships/tags" Target="../tags/tag331.x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oleObject" Target="../embeddings/oleObject10.bin"/></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34.xml"/><Relationship Id="rId1" Type="http://schemas.openxmlformats.org/officeDocument/2006/relationships/tags" Target="../tags/tag333.x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oleObject" Target="../embeddings/oleObject11.bin"/></Relationships>
</file>

<file path=ppt/slides/_rels/slide42.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slideLayout" Target="../slideLayouts/slideLayout4.xml"/><Relationship Id="rId7" Type="http://schemas.openxmlformats.org/officeDocument/2006/relationships/tags" Target="../tags/tag336.xml"/><Relationship Id="rId2" Type="http://schemas.openxmlformats.org/officeDocument/2006/relationships/tags" Target="../tags/tag336.xml"/><Relationship Id="rId1" Type="http://schemas.openxmlformats.org/officeDocument/2006/relationships/tags" Target="../tags/tag335.x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oleObject" Target="../embeddings/oleObject12.bin"/></Relationships>
</file>

<file path=ppt/slides/_rels/slide43.xml.rels><?xml version="1.0" encoding="UTF-8" standalone="yes"?>
<Relationships xmlns="http://schemas.openxmlformats.org/package/2006/relationships"><Relationship Id="rId8" Type="http://schemas.openxmlformats.org/officeDocument/2006/relationships/tags" Target="../tags/tag344.xml"/><Relationship Id="rId13" Type="http://schemas.openxmlformats.org/officeDocument/2006/relationships/tags" Target="../tags/tag349.xml"/><Relationship Id="rId18" Type="http://schemas.openxmlformats.org/officeDocument/2006/relationships/tags" Target="../tags/tag354.xml"/><Relationship Id="rId26" Type="http://schemas.openxmlformats.org/officeDocument/2006/relationships/slide" Target="slide143.xml"/><Relationship Id="rId3" Type="http://schemas.openxmlformats.org/officeDocument/2006/relationships/tags" Target="../tags/tag339.xml"/><Relationship Id="rId21" Type="http://schemas.openxmlformats.org/officeDocument/2006/relationships/tags" Target="../tags/tag357.xml"/><Relationship Id="rId7" Type="http://schemas.openxmlformats.org/officeDocument/2006/relationships/tags" Target="../tags/tag343.xml"/><Relationship Id="rId12" Type="http://schemas.openxmlformats.org/officeDocument/2006/relationships/tags" Target="../tags/tag348.xml"/><Relationship Id="rId17" Type="http://schemas.openxmlformats.org/officeDocument/2006/relationships/tags" Target="../tags/tag353.xml"/><Relationship Id="rId25" Type="http://schemas.openxmlformats.org/officeDocument/2006/relationships/slideLayout" Target="../slideLayouts/slideLayout2.xml"/><Relationship Id="rId2" Type="http://schemas.openxmlformats.org/officeDocument/2006/relationships/tags" Target="../tags/tag338.xml"/><Relationship Id="rId16" Type="http://schemas.openxmlformats.org/officeDocument/2006/relationships/tags" Target="../tags/tag352.xml"/><Relationship Id="rId20" Type="http://schemas.openxmlformats.org/officeDocument/2006/relationships/tags" Target="../tags/tag356.xml"/><Relationship Id="rId29" Type="http://schemas.openxmlformats.org/officeDocument/2006/relationships/slide" Target="slide45.xml"/><Relationship Id="rId1" Type="http://schemas.openxmlformats.org/officeDocument/2006/relationships/tags" Target="../tags/tag337.xml"/><Relationship Id="rId6" Type="http://schemas.openxmlformats.org/officeDocument/2006/relationships/tags" Target="../tags/tag342.xml"/><Relationship Id="rId11" Type="http://schemas.openxmlformats.org/officeDocument/2006/relationships/tags" Target="../tags/tag347.xml"/><Relationship Id="rId24" Type="http://schemas.openxmlformats.org/officeDocument/2006/relationships/tags" Target="../tags/tag360.xml"/><Relationship Id="rId32" Type="http://schemas.openxmlformats.org/officeDocument/2006/relationships/slide" Target="slide6.xml"/><Relationship Id="rId5" Type="http://schemas.openxmlformats.org/officeDocument/2006/relationships/tags" Target="../tags/tag341.xml"/><Relationship Id="rId15" Type="http://schemas.openxmlformats.org/officeDocument/2006/relationships/tags" Target="../tags/tag351.xml"/><Relationship Id="rId23" Type="http://schemas.openxmlformats.org/officeDocument/2006/relationships/tags" Target="../tags/tag359.xml"/><Relationship Id="rId28" Type="http://schemas.openxmlformats.org/officeDocument/2006/relationships/slide" Target="slide47.xml"/><Relationship Id="rId10" Type="http://schemas.openxmlformats.org/officeDocument/2006/relationships/tags" Target="../tags/tag346.xml"/><Relationship Id="rId19" Type="http://schemas.openxmlformats.org/officeDocument/2006/relationships/tags" Target="../tags/tag355.xml"/><Relationship Id="rId31" Type="http://schemas.openxmlformats.org/officeDocument/2006/relationships/slide" Target="slide38.xml"/><Relationship Id="rId4" Type="http://schemas.openxmlformats.org/officeDocument/2006/relationships/tags" Target="../tags/tag340.xml"/><Relationship Id="rId9" Type="http://schemas.openxmlformats.org/officeDocument/2006/relationships/tags" Target="../tags/tag345.xml"/><Relationship Id="rId14" Type="http://schemas.openxmlformats.org/officeDocument/2006/relationships/tags" Target="../tags/tag350.xml"/><Relationship Id="rId22" Type="http://schemas.openxmlformats.org/officeDocument/2006/relationships/tags" Target="../tags/tag358.xml"/><Relationship Id="rId27" Type="http://schemas.openxmlformats.org/officeDocument/2006/relationships/slide" Target="slide141.xml"/><Relationship Id="rId30" Type="http://schemas.openxmlformats.org/officeDocument/2006/relationships/slide" Target="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8" Type="http://schemas.openxmlformats.org/officeDocument/2006/relationships/tags" Target="../tags/tag368.xml"/><Relationship Id="rId13" Type="http://schemas.openxmlformats.org/officeDocument/2006/relationships/tags" Target="../tags/tag373.xml"/><Relationship Id="rId18" Type="http://schemas.openxmlformats.org/officeDocument/2006/relationships/tags" Target="../tags/tag378.xml"/><Relationship Id="rId26" Type="http://schemas.openxmlformats.org/officeDocument/2006/relationships/slide" Target="slide143.xml"/><Relationship Id="rId3" Type="http://schemas.openxmlformats.org/officeDocument/2006/relationships/tags" Target="../tags/tag363.xml"/><Relationship Id="rId21" Type="http://schemas.openxmlformats.org/officeDocument/2006/relationships/tags" Target="../tags/tag381.xml"/><Relationship Id="rId7" Type="http://schemas.openxmlformats.org/officeDocument/2006/relationships/tags" Target="../tags/tag367.xml"/><Relationship Id="rId12" Type="http://schemas.openxmlformats.org/officeDocument/2006/relationships/tags" Target="../tags/tag372.xml"/><Relationship Id="rId17" Type="http://schemas.openxmlformats.org/officeDocument/2006/relationships/tags" Target="../tags/tag377.xml"/><Relationship Id="rId25" Type="http://schemas.openxmlformats.org/officeDocument/2006/relationships/slideLayout" Target="../slideLayouts/slideLayout2.xml"/><Relationship Id="rId2" Type="http://schemas.openxmlformats.org/officeDocument/2006/relationships/tags" Target="../tags/tag362.xml"/><Relationship Id="rId16" Type="http://schemas.openxmlformats.org/officeDocument/2006/relationships/tags" Target="../tags/tag376.xml"/><Relationship Id="rId20" Type="http://schemas.openxmlformats.org/officeDocument/2006/relationships/tags" Target="../tags/tag380.xml"/><Relationship Id="rId29" Type="http://schemas.openxmlformats.org/officeDocument/2006/relationships/slide" Target="slide45.xml"/><Relationship Id="rId1" Type="http://schemas.openxmlformats.org/officeDocument/2006/relationships/tags" Target="../tags/tag361.xml"/><Relationship Id="rId6" Type="http://schemas.openxmlformats.org/officeDocument/2006/relationships/tags" Target="../tags/tag366.xml"/><Relationship Id="rId11" Type="http://schemas.openxmlformats.org/officeDocument/2006/relationships/tags" Target="../tags/tag371.xml"/><Relationship Id="rId24" Type="http://schemas.openxmlformats.org/officeDocument/2006/relationships/tags" Target="../tags/tag384.xml"/><Relationship Id="rId32" Type="http://schemas.openxmlformats.org/officeDocument/2006/relationships/slide" Target="slide6.xml"/><Relationship Id="rId5" Type="http://schemas.openxmlformats.org/officeDocument/2006/relationships/tags" Target="../tags/tag365.xml"/><Relationship Id="rId15" Type="http://schemas.openxmlformats.org/officeDocument/2006/relationships/tags" Target="../tags/tag375.xml"/><Relationship Id="rId23" Type="http://schemas.openxmlformats.org/officeDocument/2006/relationships/tags" Target="../tags/tag383.xml"/><Relationship Id="rId28" Type="http://schemas.openxmlformats.org/officeDocument/2006/relationships/slide" Target="slide47.xml"/><Relationship Id="rId10" Type="http://schemas.openxmlformats.org/officeDocument/2006/relationships/tags" Target="../tags/tag370.xml"/><Relationship Id="rId19" Type="http://schemas.openxmlformats.org/officeDocument/2006/relationships/tags" Target="../tags/tag379.xml"/><Relationship Id="rId31" Type="http://schemas.openxmlformats.org/officeDocument/2006/relationships/slide" Target="slide38.xml"/><Relationship Id="rId4" Type="http://schemas.openxmlformats.org/officeDocument/2006/relationships/tags" Target="../tags/tag364.xml"/><Relationship Id="rId9" Type="http://schemas.openxmlformats.org/officeDocument/2006/relationships/tags" Target="../tags/tag369.xml"/><Relationship Id="rId14" Type="http://schemas.openxmlformats.org/officeDocument/2006/relationships/tags" Target="../tags/tag374.xml"/><Relationship Id="rId22" Type="http://schemas.openxmlformats.org/officeDocument/2006/relationships/tags" Target="../tags/tag382.xml"/><Relationship Id="rId27" Type="http://schemas.openxmlformats.org/officeDocument/2006/relationships/slide" Target="slide141.xml"/><Relationship Id="rId30" Type="http://schemas.openxmlformats.org/officeDocument/2006/relationships/slide" Target="slide43.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8" Type="http://schemas.openxmlformats.org/officeDocument/2006/relationships/tags" Target="../tags/tag392.xml"/><Relationship Id="rId13" Type="http://schemas.openxmlformats.org/officeDocument/2006/relationships/tags" Target="../tags/tag397.xml"/><Relationship Id="rId18" Type="http://schemas.openxmlformats.org/officeDocument/2006/relationships/tags" Target="../tags/tag402.xml"/><Relationship Id="rId26" Type="http://schemas.openxmlformats.org/officeDocument/2006/relationships/slide" Target="slide38.xml"/><Relationship Id="rId3" Type="http://schemas.openxmlformats.org/officeDocument/2006/relationships/tags" Target="../tags/tag387.xml"/><Relationship Id="rId21" Type="http://schemas.openxmlformats.org/officeDocument/2006/relationships/oleObject" Target="../embeddings/oleObject13.bin"/><Relationship Id="rId7" Type="http://schemas.openxmlformats.org/officeDocument/2006/relationships/tags" Target="../tags/tag391.xml"/><Relationship Id="rId12" Type="http://schemas.openxmlformats.org/officeDocument/2006/relationships/tags" Target="../tags/tag396.xml"/><Relationship Id="rId17" Type="http://schemas.openxmlformats.org/officeDocument/2006/relationships/tags" Target="../tags/tag401.xml"/><Relationship Id="rId25" Type="http://schemas.openxmlformats.org/officeDocument/2006/relationships/slide" Target="slide47.xml"/><Relationship Id="rId2" Type="http://schemas.openxmlformats.org/officeDocument/2006/relationships/tags" Target="../tags/tag386.xml"/><Relationship Id="rId16" Type="http://schemas.openxmlformats.org/officeDocument/2006/relationships/tags" Target="../tags/tag400.xml"/><Relationship Id="rId20" Type="http://schemas.openxmlformats.org/officeDocument/2006/relationships/slideLayout" Target="../slideLayouts/slideLayout2.xml"/><Relationship Id="rId1" Type="http://schemas.openxmlformats.org/officeDocument/2006/relationships/tags" Target="../tags/tag385.xml"/><Relationship Id="rId6" Type="http://schemas.openxmlformats.org/officeDocument/2006/relationships/tags" Target="../tags/tag390.xml"/><Relationship Id="rId11" Type="http://schemas.openxmlformats.org/officeDocument/2006/relationships/tags" Target="../tags/tag395.xml"/><Relationship Id="rId24" Type="http://schemas.openxmlformats.org/officeDocument/2006/relationships/slide" Target="slide141.xml"/><Relationship Id="rId5" Type="http://schemas.openxmlformats.org/officeDocument/2006/relationships/tags" Target="../tags/tag389.xml"/><Relationship Id="rId15" Type="http://schemas.openxmlformats.org/officeDocument/2006/relationships/tags" Target="../tags/tag399.xml"/><Relationship Id="rId23" Type="http://schemas.openxmlformats.org/officeDocument/2006/relationships/slide" Target="slide143.xml"/><Relationship Id="rId10" Type="http://schemas.openxmlformats.org/officeDocument/2006/relationships/tags" Target="../tags/tag394.xml"/><Relationship Id="rId19" Type="http://schemas.openxmlformats.org/officeDocument/2006/relationships/tags" Target="../tags/tag403.xml"/><Relationship Id="rId4" Type="http://schemas.openxmlformats.org/officeDocument/2006/relationships/tags" Target="../tags/tag388.xml"/><Relationship Id="rId9" Type="http://schemas.openxmlformats.org/officeDocument/2006/relationships/tags" Target="../tags/tag393.xml"/><Relationship Id="rId14" Type="http://schemas.openxmlformats.org/officeDocument/2006/relationships/tags" Target="../tags/tag398.xml"/><Relationship Id="rId22" Type="http://schemas.openxmlformats.org/officeDocument/2006/relationships/image" Target="../media/image24.emf"/><Relationship Id="rId27" Type="http://schemas.openxmlformats.org/officeDocument/2006/relationships/slide" Target="slide6.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4.xml"/><Relationship Id="rId1" Type="http://schemas.openxmlformats.org/officeDocument/2006/relationships/tags" Target="../tags/tag404.xml"/><Relationship Id="rId4" Type="http://schemas.openxmlformats.org/officeDocument/2006/relationships/image" Target="../media/image2.e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4.xml"/><Relationship Id="rId1" Type="http://schemas.openxmlformats.org/officeDocument/2006/relationships/tags" Target="../tags/tag405.xml"/><Relationship Id="rId4" Type="http://schemas.openxmlformats.org/officeDocument/2006/relationships/image" Target="../media/image2.emf"/></Relationships>
</file>

<file path=ppt/slides/_rels/slide5.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tags" Target="../tags/tag22.xml"/><Relationship Id="rId18" Type="http://schemas.openxmlformats.org/officeDocument/2006/relationships/tags" Target="../tags/tag27.xml"/><Relationship Id="rId26" Type="http://schemas.openxmlformats.org/officeDocument/2006/relationships/image" Target="../media/image1.emf"/><Relationship Id="rId3" Type="http://schemas.openxmlformats.org/officeDocument/2006/relationships/tags" Target="../tags/tag12.xml"/><Relationship Id="rId21" Type="http://schemas.openxmlformats.org/officeDocument/2006/relationships/slide" Target="slide141.xml"/><Relationship Id="rId7" Type="http://schemas.openxmlformats.org/officeDocument/2006/relationships/tags" Target="../tags/tag16.xml"/><Relationship Id="rId12" Type="http://schemas.openxmlformats.org/officeDocument/2006/relationships/tags" Target="../tags/tag21.xml"/><Relationship Id="rId17" Type="http://schemas.openxmlformats.org/officeDocument/2006/relationships/tags" Target="../tags/tag26.xml"/><Relationship Id="rId25" Type="http://schemas.openxmlformats.org/officeDocument/2006/relationships/oleObject" Target="../embeddings/oleObject3.bin"/><Relationship Id="rId2" Type="http://schemas.openxmlformats.org/officeDocument/2006/relationships/tags" Target="../tags/tag11.xml"/><Relationship Id="rId16" Type="http://schemas.openxmlformats.org/officeDocument/2006/relationships/tags" Target="../tags/tag25.xml"/><Relationship Id="rId20" Type="http://schemas.openxmlformats.org/officeDocument/2006/relationships/slide" Target="slide143.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tags" Target="../tags/tag20.xml"/><Relationship Id="rId24" Type="http://schemas.openxmlformats.org/officeDocument/2006/relationships/slide" Target="slide6.xml"/><Relationship Id="rId5" Type="http://schemas.openxmlformats.org/officeDocument/2006/relationships/tags" Target="../tags/tag14.xml"/><Relationship Id="rId15" Type="http://schemas.openxmlformats.org/officeDocument/2006/relationships/tags" Target="../tags/tag24.xml"/><Relationship Id="rId23" Type="http://schemas.openxmlformats.org/officeDocument/2006/relationships/slide" Target="slide38.xml"/><Relationship Id="rId10" Type="http://schemas.openxmlformats.org/officeDocument/2006/relationships/tags" Target="../tags/tag19.xml"/><Relationship Id="rId19" Type="http://schemas.openxmlformats.org/officeDocument/2006/relationships/slideLayout" Target="../slideLayouts/slideLayout2.xml"/><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tags" Target="../tags/tag23.xml"/><Relationship Id="rId22" Type="http://schemas.openxmlformats.org/officeDocument/2006/relationships/slide" Target="slide47.xml"/></Relationships>
</file>

<file path=ppt/slides/_rels/slide50.xml.rels><?xml version="1.0" encoding="UTF-8" standalone="yes"?>
<Relationships xmlns="http://schemas.openxmlformats.org/package/2006/relationships"><Relationship Id="rId8" Type="http://schemas.openxmlformats.org/officeDocument/2006/relationships/tags" Target="../tags/tag413.xml"/><Relationship Id="rId3" Type="http://schemas.openxmlformats.org/officeDocument/2006/relationships/tags" Target="../tags/tag408.xml"/><Relationship Id="rId7" Type="http://schemas.openxmlformats.org/officeDocument/2006/relationships/tags" Target="../tags/tag412.xml"/><Relationship Id="rId12" Type="http://schemas.openxmlformats.org/officeDocument/2006/relationships/image" Target="../media/image24.emf"/><Relationship Id="rId2" Type="http://schemas.openxmlformats.org/officeDocument/2006/relationships/tags" Target="../tags/tag407.xml"/><Relationship Id="rId1" Type="http://schemas.openxmlformats.org/officeDocument/2006/relationships/tags" Target="../tags/tag406.xml"/><Relationship Id="rId6" Type="http://schemas.openxmlformats.org/officeDocument/2006/relationships/tags" Target="../tags/tag411.xml"/><Relationship Id="rId11" Type="http://schemas.openxmlformats.org/officeDocument/2006/relationships/oleObject" Target="../embeddings/oleObject16.bin"/><Relationship Id="rId5" Type="http://schemas.openxmlformats.org/officeDocument/2006/relationships/tags" Target="../tags/tag410.xml"/><Relationship Id="rId10" Type="http://schemas.openxmlformats.org/officeDocument/2006/relationships/slideLayout" Target="../slideLayouts/slideLayout4.xml"/><Relationship Id="rId4" Type="http://schemas.openxmlformats.org/officeDocument/2006/relationships/tags" Target="../tags/tag409.xml"/><Relationship Id="rId9" Type="http://schemas.openxmlformats.org/officeDocument/2006/relationships/tags" Target="../tags/tag414.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16.xml"/><Relationship Id="rId1" Type="http://schemas.openxmlformats.org/officeDocument/2006/relationships/tags" Target="../tags/tag415.xml"/><Relationship Id="rId5" Type="http://schemas.openxmlformats.org/officeDocument/2006/relationships/image" Target="../media/image24.emf"/><Relationship Id="rId4" Type="http://schemas.openxmlformats.org/officeDocument/2006/relationships/oleObject" Target="../embeddings/oleObject17.bin"/></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4.xml"/><Relationship Id="rId1" Type="http://schemas.openxmlformats.org/officeDocument/2006/relationships/tags" Target="../tags/tag417.xml"/><Relationship Id="rId5" Type="http://schemas.openxmlformats.org/officeDocument/2006/relationships/image" Target="../media/image27.png"/><Relationship Id="rId4" Type="http://schemas.openxmlformats.org/officeDocument/2006/relationships/image" Target="../media/image24.emf"/></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19.xml"/><Relationship Id="rId1" Type="http://schemas.openxmlformats.org/officeDocument/2006/relationships/tags" Target="../tags/tag418.xml"/><Relationship Id="rId5" Type="http://schemas.openxmlformats.org/officeDocument/2006/relationships/image" Target="../media/image24.emf"/><Relationship Id="rId4" Type="http://schemas.openxmlformats.org/officeDocument/2006/relationships/oleObject" Target="../embeddings/oleObject19.bin"/></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4.xml"/><Relationship Id="rId1" Type="http://schemas.openxmlformats.org/officeDocument/2006/relationships/tags" Target="../tags/tag420.xml"/><Relationship Id="rId5" Type="http://schemas.openxmlformats.org/officeDocument/2006/relationships/image" Target="../media/image28.png"/><Relationship Id="rId4" Type="http://schemas.openxmlformats.org/officeDocument/2006/relationships/image" Target="../media/image2.emf"/></Relationships>
</file>

<file path=ppt/slides/_rels/slide55.xml.rels><?xml version="1.0" encoding="UTF-8" standalone="yes"?>
<Relationships xmlns="http://schemas.openxmlformats.org/package/2006/relationships"><Relationship Id="rId26" Type="http://schemas.openxmlformats.org/officeDocument/2006/relationships/tags" Target="../tags/tag446.xml"/><Relationship Id="rId21" Type="http://schemas.openxmlformats.org/officeDocument/2006/relationships/tags" Target="../tags/tag441.xml"/><Relationship Id="rId34" Type="http://schemas.openxmlformats.org/officeDocument/2006/relationships/tags" Target="../tags/tag454.xml"/><Relationship Id="rId42" Type="http://schemas.openxmlformats.org/officeDocument/2006/relationships/tags" Target="../tags/tag462.xml"/><Relationship Id="rId47" Type="http://schemas.openxmlformats.org/officeDocument/2006/relationships/tags" Target="../tags/tag467.xml"/><Relationship Id="rId50" Type="http://schemas.openxmlformats.org/officeDocument/2006/relationships/tags" Target="../tags/tag470.xml"/><Relationship Id="rId55" Type="http://schemas.openxmlformats.org/officeDocument/2006/relationships/slide" Target="slide120.xml"/><Relationship Id="rId63" Type="http://schemas.openxmlformats.org/officeDocument/2006/relationships/slide" Target="slide85.xml"/><Relationship Id="rId68" Type="http://schemas.openxmlformats.org/officeDocument/2006/relationships/slide" Target="slide55.xml"/><Relationship Id="rId7" Type="http://schemas.openxmlformats.org/officeDocument/2006/relationships/tags" Target="../tags/tag427.xml"/><Relationship Id="rId2" Type="http://schemas.openxmlformats.org/officeDocument/2006/relationships/tags" Target="../tags/tag422.xml"/><Relationship Id="rId16" Type="http://schemas.openxmlformats.org/officeDocument/2006/relationships/tags" Target="../tags/tag436.xml"/><Relationship Id="rId29" Type="http://schemas.openxmlformats.org/officeDocument/2006/relationships/tags" Target="../tags/tag449.xml"/><Relationship Id="rId11" Type="http://schemas.openxmlformats.org/officeDocument/2006/relationships/tags" Target="../tags/tag431.xml"/><Relationship Id="rId24" Type="http://schemas.openxmlformats.org/officeDocument/2006/relationships/tags" Target="../tags/tag444.xml"/><Relationship Id="rId32" Type="http://schemas.openxmlformats.org/officeDocument/2006/relationships/tags" Target="../tags/tag452.xml"/><Relationship Id="rId37" Type="http://schemas.openxmlformats.org/officeDocument/2006/relationships/tags" Target="../tags/tag457.xml"/><Relationship Id="rId40" Type="http://schemas.openxmlformats.org/officeDocument/2006/relationships/tags" Target="../tags/tag460.xml"/><Relationship Id="rId45" Type="http://schemas.openxmlformats.org/officeDocument/2006/relationships/tags" Target="../tags/tag465.xml"/><Relationship Id="rId53" Type="http://schemas.openxmlformats.org/officeDocument/2006/relationships/slide" Target="slide132.xml"/><Relationship Id="rId58" Type="http://schemas.openxmlformats.org/officeDocument/2006/relationships/slide" Target="slide102.xml"/><Relationship Id="rId66" Type="http://schemas.openxmlformats.org/officeDocument/2006/relationships/slide" Target="slide69.xml"/><Relationship Id="rId5" Type="http://schemas.openxmlformats.org/officeDocument/2006/relationships/tags" Target="../tags/tag425.xml"/><Relationship Id="rId61" Type="http://schemas.openxmlformats.org/officeDocument/2006/relationships/slide" Target="slide91.xml"/><Relationship Id="rId19" Type="http://schemas.openxmlformats.org/officeDocument/2006/relationships/tags" Target="../tags/tag439.xml"/><Relationship Id="rId14" Type="http://schemas.openxmlformats.org/officeDocument/2006/relationships/tags" Target="../tags/tag434.xml"/><Relationship Id="rId22" Type="http://schemas.openxmlformats.org/officeDocument/2006/relationships/tags" Target="../tags/tag442.xml"/><Relationship Id="rId27" Type="http://schemas.openxmlformats.org/officeDocument/2006/relationships/tags" Target="../tags/tag447.xml"/><Relationship Id="rId30" Type="http://schemas.openxmlformats.org/officeDocument/2006/relationships/tags" Target="../tags/tag450.xml"/><Relationship Id="rId35" Type="http://schemas.openxmlformats.org/officeDocument/2006/relationships/tags" Target="../tags/tag455.xml"/><Relationship Id="rId43" Type="http://schemas.openxmlformats.org/officeDocument/2006/relationships/tags" Target="../tags/tag463.xml"/><Relationship Id="rId48" Type="http://schemas.openxmlformats.org/officeDocument/2006/relationships/tags" Target="../tags/tag468.xml"/><Relationship Id="rId56" Type="http://schemas.openxmlformats.org/officeDocument/2006/relationships/slide" Target="slide111.xml"/><Relationship Id="rId64" Type="http://schemas.openxmlformats.org/officeDocument/2006/relationships/slide" Target="slide81.xml"/><Relationship Id="rId8" Type="http://schemas.openxmlformats.org/officeDocument/2006/relationships/tags" Target="../tags/tag428.xml"/><Relationship Id="rId51" Type="http://schemas.openxmlformats.org/officeDocument/2006/relationships/tags" Target="../tags/tag471.xml"/><Relationship Id="rId3" Type="http://schemas.openxmlformats.org/officeDocument/2006/relationships/tags" Target="../tags/tag423.xml"/><Relationship Id="rId12" Type="http://schemas.openxmlformats.org/officeDocument/2006/relationships/tags" Target="../tags/tag432.xml"/><Relationship Id="rId17" Type="http://schemas.openxmlformats.org/officeDocument/2006/relationships/tags" Target="../tags/tag437.xml"/><Relationship Id="rId25" Type="http://schemas.openxmlformats.org/officeDocument/2006/relationships/tags" Target="../tags/tag445.xml"/><Relationship Id="rId33" Type="http://schemas.openxmlformats.org/officeDocument/2006/relationships/tags" Target="../tags/tag453.xml"/><Relationship Id="rId38" Type="http://schemas.openxmlformats.org/officeDocument/2006/relationships/tags" Target="../tags/tag458.xml"/><Relationship Id="rId46" Type="http://schemas.openxmlformats.org/officeDocument/2006/relationships/tags" Target="../tags/tag466.xml"/><Relationship Id="rId59" Type="http://schemas.openxmlformats.org/officeDocument/2006/relationships/slide" Target="slide97.xml"/><Relationship Id="rId67" Type="http://schemas.openxmlformats.org/officeDocument/2006/relationships/slide" Target="slide63.xml"/><Relationship Id="rId20" Type="http://schemas.openxmlformats.org/officeDocument/2006/relationships/tags" Target="../tags/tag440.xml"/><Relationship Id="rId41" Type="http://schemas.openxmlformats.org/officeDocument/2006/relationships/tags" Target="../tags/tag461.xml"/><Relationship Id="rId54" Type="http://schemas.openxmlformats.org/officeDocument/2006/relationships/slide" Target="slide124.xml"/><Relationship Id="rId62" Type="http://schemas.openxmlformats.org/officeDocument/2006/relationships/slide" Target="slide88.xml"/><Relationship Id="rId1" Type="http://schemas.openxmlformats.org/officeDocument/2006/relationships/tags" Target="../tags/tag421.xml"/><Relationship Id="rId6" Type="http://schemas.openxmlformats.org/officeDocument/2006/relationships/tags" Target="../tags/tag426.xml"/><Relationship Id="rId15" Type="http://schemas.openxmlformats.org/officeDocument/2006/relationships/tags" Target="../tags/tag435.xml"/><Relationship Id="rId23" Type="http://schemas.openxmlformats.org/officeDocument/2006/relationships/tags" Target="../tags/tag443.xml"/><Relationship Id="rId28" Type="http://schemas.openxmlformats.org/officeDocument/2006/relationships/tags" Target="../tags/tag448.xml"/><Relationship Id="rId36" Type="http://schemas.openxmlformats.org/officeDocument/2006/relationships/tags" Target="../tags/tag456.xml"/><Relationship Id="rId49" Type="http://schemas.openxmlformats.org/officeDocument/2006/relationships/tags" Target="../tags/tag469.xml"/><Relationship Id="rId57" Type="http://schemas.openxmlformats.org/officeDocument/2006/relationships/slide" Target="slide106.xml"/><Relationship Id="rId10" Type="http://schemas.openxmlformats.org/officeDocument/2006/relationships/tags" Target="../tags/tag430.xml"/><Relationship Id="rId31" Type="http://schemas.openxmlformats.org/officeDocument/2006/relationships/tags" Target="../tags/tag451.xml"/><Relationship Id="rId44" Type="http://schemas.openxmlformats.org/officeDocument/2006/relationships/tags" Target="../tags/tag464.xml"/><Relationship Id="rId52" Type="http://schemas.openxmlformats.org/officeDocument/2006/relationships/slideLayout" Target="../slideLayouts/slideLayout2.xml"/><Relationship Id="rId60" Type="http://schemas.openxmlformats.org/officeDocument/2006/relationships/slide" Target="slide94.xml"/><Relationship Id="rId65" Type="http://schemas.openxmlformats.org/officeDocument/2006/relationships/slide" Target="slide76.xml"/><Relationship Id="rId4" Type="http://schemas.openxmlformats.org/officeDocument/2006/relationships/tags" Target="../tags/tag424.xml"/><Relationship Id="rId9" Type="http://schemas.openxmlformats.org/officeDocument/2006/relationships/tags" Target="../tags/tag429.xml"/><Relationship Id="rId13" Type="http://schemas.openxmlformats.org/officeDocument/2006/relationships/tags" Target="../tags/tag433.xml"/><Relationship Id="rId18" Type="http://schemas.openxmlformats.org/officeDocument/2006/relationships/tags" Target="../tags/tag438.xml"/><Relationship Id="rId39" Type="http://schemas.openxmlformats.org/officeDocument/2006/relationships/tags" Target="../tags/tag459.xml"/></Relationships>
</file>

<file path=ppt/slides/_rels/slide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181.png"/><Relationship Id="rId4" Type="http://schemas.openxmlformats.org/officeDocument/2006/relationships/image" Target="../media/image171.png"/></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3" Type="http://schemas.openxmlformats.org/officeDocument/2006/relationships/tags" Target="../tags/tag40.xml"/><Relationship Id="rId18" Type="http://schemas.openxmlformats.org/officeDocument/2006/relationships/tags" Target="../tags/tag45.xml"/><Relationship Id="rId26" Type="http://schemas.openxmlformats.org/officeDocument/2006/relationships/tags" Target="../tags/tag53.xml"/><Relationship Id="rId3" Type="http://schemas.openxmlformats.org/officeDocument/2006/relationships/tags" Target="../tags/tag30.xml"/><Relationship Id="rId21" Type="http://schemas.openxmlformats.org/officeDocument/2006/relationships/tags" Target="../tags/tag48.xml"/><Relationship Id="rId34" Type="http://schemas.openxmlformats.org/officeDocument/2006/relationships/slide" Target="slide10.xml"/><Relationship Id="rId7" Type="http://schemas.openxmlformats.org/officeDocument/2006/relationships/tags" Target="../tags/tag34.xml"/><Relationship Id="rId12" Type="http://schemas.openxmlformats.org/officeDocument/2006/relationships/tags" Target="../tags/tag39.xml"/><Relationship Id="rId17" Type="http://schemas.openxmlformats.org/officeDocument/2006/relationships/tags" Target="../tags/tag44.xml"/><Relationship Id="rId25" Type="http://schemas.openxmlformats.org/officeDocument/2006/relationships/tags" Target="../tags/tag52.xml"/><Relationship Id="rId33" Type="http://schemas.openxmlformats.org/officeDocument/2006/relationships/slide" Target="slide12.xml"/><Relationship Id="rId2" Type="http://schemas.openxmlformats.org/officeDocument/2006/relationships/tags" Target="../tags/tag29.xml"/><Relationship Id="rId16" Type="http://schemas.openxmlformats.org/officeDocument/2006/relationships/tags" Target="../tags/tag43.xml"/><Relationship Id="rId20" Type="http://schemas.openxmlformats.org/officeDocument/2006/relationships/tags" Target="../tags/tag47.xml"/><Relationship Id="rId29" Type="http://schemas.openxmlformats.org/officeDocument/2006/relationships/slide" Target="slide143.xml"/><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tags" Target="../tags/tag38.xml"/><Relationship Id="rId24" Type="http://schemas.openxmlformats.org/officeDocument/2006/relationships/tags" Target="../tags/tag51.xml"/><Relationship Id="rId32" Type="http://schemas.openxmlformats.org/officeDocument/2006/relationships/slide" Target="slide38.xml"/><Relationship Id="rId5" Type="http://schemas.openxmlformats.org/officeDocument/2006/relationships/tags" Target="../tags/tag32.xml"/><Relationship Id="rId15" Type="http://schemas.openxmlformats.org/officeDocument/2006/relationships/tags" Target="../tags/tag42.xml"/><Relationship Id="rId23" Type="http://schemas.openxmlformats.org/officeDocument/2006/relationships/tags" Target="../tags/tag50.xml"/><Relationship Id="rId28" Type="http://schemas.openxmlformats.org/officeDocument/2006/relationships/slideLayout" Target="../slideLayouts/slideLayout2.xml"/><Relationship Id="rId36" Type="http://schemas.openxmlformats.org/officeDocument/2006/relationships/slide" Target="slide6.xml"/><Relationship Id="rId10" Type="http://schemas.openxmlformats.org/officeDocument/2006/relationships/tags" Target="../tags/tag37.xml"/><Relationship Id="rId19" Type="http://schemas.openxmlformats.org/officeDocument/2006/relationships/tags" Target="../tags/tag46.xml"/><Relationship Id="rId31" Type="http://schemas.openxmlformats.org/officeDocument/2006/relationships/slide" Target="slide47.xml"/><Relationship Id="rId4" Type="http://schemas.openxmlformats.org/officeDocument/2006/relationships/tags" Target="../tags/tag31.xml"/><Relationship Id="rId9" Type="http://schemas.openxmlformats.org/officeDocument/2006/relationships/tags" Target="../tags/tag36.xml"/><Relationship Id="rId14" Type="http://schemas.openxmlformats.org/officeDocument/2006/relationships/tags" Target="../tags/tag41.xml"/><Relationship Id="rId22" Type="http://schemas.openxmlformats.org/officeDocument/2006/relationships/tags" Target="../tags/tag49.xml"/><Relationship Id="rId27" Type="http://schemas.openxmlformats.org/officeDocument/2006/relationships/tags" Target="../tags/tag54.xml"/><Relationship Id="rId30" Type="http://schemas.openxmlformats.org/officeDocument/2006/relationships/slide" Target="slide141.xml"/><Relationship Id="rId35" Type="http://schemas.openxmlformats.org/officeDocument/2006/relationships/slide" Target="slide8.xml"/><Relationship Id="rId8" Type="http://schemas.openxmlformats.org/officeDocument/2006/relationships/tags" Target="../tags/tag35.xml"/></Relationships>
</file>

<file path=ppt/slides/_rels/slide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tags" Target="../tags/tag474.xml"/><Relationship Id="rId7" Type="http://schemas.openxmlformats.org/officeDocument/2006/relationships/image" Target="../media/image241.png"/><Relationship Id="rId2" Type="http://schemas.openxmlformats.org/officeDocument/2006/relationships/tags" Target="../tags/tag473.xml"/><Relationship Id="rId1" Type="http://schemas.openxmlformats.org/officeDocument/2006/relationships/tags" Target="../tags/tag472.xml"/><Relationship Id="rId6" Type="http://schemas.openxmlformats.org/officeDocument/2006/relationships/tags" Target="../tags/tag3430.xml"/><Relationship Id="rId5" Type="http://schemas.openxmlformats.org/officeDocument/2006/relationships/slideLayout" Target="../slideLayouts/slideLayout4.xml"/><Relationship Id="rId4" Type="http://schemas.openxmlformats.org/officeDocument/2006/relationships/tags" Target="../tags/tag475.xml"/></Relationships>
</file>

<file path=ppt/slides/_rels/slide63.xml.rels><?xml version="1.0" encoding="UTF-8" standalone="yes"?>
<Relationships xmlns="http://schemas.openxmlformats.org/package/2006/relationships"><Relationship Id="rId26" Type="http://schemas.openxmlformats.org/officeDocument/2006/relationships/tags" Target="../tags/tag501.xml"/><Relationship Id="rId21" Type="http://schemas.openxmlformats.org/officeDocument/2006/relationships/tags" Target="../tags/tag496.xml"/><Relationship Id="rId34" Type="http://schemas.openxmlformats.org/officeDocument/2006/relationships/tags" Target="../tags/tag509.xml"/><Relationship Id="rId42" Type="http://schemas.openxmlformats.org/officeDocument/2006/relationships/tags" Target="../tags/tag517.xml"/><Relationship Id="rId47" Type="http://schemas.openxmlformats.org/officeDocument/2006/relationships/tags" Target="../tags/tag522.xml"/><Relationship Id="rId50" Type="http://schemas.openxmlformats.org/officeDocument/2006/relationships/tags" Target="../tags/tag525.xml"/><Relationship Id="rId55" Type="http://schemas.openxmlformats.org/officeDocument/2006/relationships/slide" Target="slide120.xml"/><Relationship Id="rId63" Type="http://schemas.openxmlformats.org/officeDocument/2006/relationships/slide" Target="slide85.xml"/><Relationship Id="rId68" Type="http://schemas.openxmlformats.org/officeDocument/2006/relationships/slide" Target="slide55.xml"/><Relationship Id="rId7" Type="http://schemas.openxmlformats.org/officeDocument/2006/relationships/tags" Target="../tags/tag482.xml"/><Relationship Id="rId2" Type="http://schemas.openxmlformats.org/officeDocument/2006/relationships/tags" Target="../tags/tag477.xml"/><Relationship Id="rId16" Type="http://schemas.openxmlformats.org/officeDocument/2006/relationships/tags" Target="../tags/tag491.xml"/><Relationship Id="rId29" Type="http://schemas.openxmlformats.org/officeDocument/2006/relationships/tags" Target="../tags/tag504.xml"/><Relationship Id="rId11" Type="http://schemas.openxmlformats.org/officeDocument/2006/relationships/tags" Target="../tags/tag486.xml"/><Relationship Id="rId24" Type="http://schemas.openxmlformats.org/officeDocument/2006/relationships/tags" Target="../tags/tag499.xml"/><Relationship Id="rId32" Type="http://schemas.openxmlformats.org/officeDocument/2006/relationships/tags" Target="../tags/tag507.xml"/><Relationship Id="rId37" Type="http://schemas.openxmlformats.org/officeDocument/2006/relationships/tags" Target="../tags/tag512.xml"/><Relationship Id="rId40" Type="http://schemas.openxmlformats.org/officeDocument/2006/relationships/tags" Target="../tags/tag515.xml"/><Relationship Id="rId45" Type="http://schemas.openxmlformats.org/officeDocument/2006/relationships/tags" Target="../tags/tag520.xml"/><Relationship Id="rId53" Type="http://schemas.openxmlformats.org/officeDocument/2006/relationships/slide" Target="slide132.xml"/><Relationship Id="rId58" Type="http://schemas.openxmlformats.org/officeDocument/2006/relationships/slide" Target="slide102.xml"/><Relationship Id="rId66" Type="http://schemas.openxmlformats.org/officeDocument/2006/relationships/slide" Target="slide69.xml"/><Relationship Id="rId5" Type="http://schemas.openxmlformats.org/officeDocument/2006/relationships/tags" Target="../tags/tag480.xml"/><Relationship Id="rId61" Type="http://schemas.openxmlformats.org/officeDocument/2006/relationships/slide" Target="slide91.xml"/><Relationship Id="rId19" Type="http://schemas.openxmlformats.org/officeDocument/2006/relationships/tags" Target="../tags/tag494.xml"/><Relationship Id="rId14" Type="http://schemas.openxmlformats.org/officeDocument/2006/relationships/tags" Target="../tags/tag489.xml"/><Relationship Id="rId22" Type="http://schemas.openxmlformats.org/officeDocument/2006/relationships/tags" Target="../tags/tag497.xml"/><Relationship Id="rId27" Type="http://schemas.openxmlformats.org/officeDocument/2006/relationships/tags" Target="../tags/tag502.xml"/><Relationship Id="rId30" Type="http://schemas.openxmlformats.org/officeDocument/2006/relationships/tags" Target="../tags/tag505.xml"/><Relationship Id="rId35" Type="http://schemas.openxmlformats.org/officeDocument/2006/relationships/tags" Target="../tags/tag510.xml"/><Relationship Id="rId43" Type="http://schemas.openxmlformats.org/officeDocument/2006/relationships/tags" Target="../tags/tag518.xml"/><Relationship Id="rId48" Type="http://schemas.openxmlformats.org/officeDocument/2006/relationships/tags" Target="../tags/tag523.xml"/><Relationship Id="rId56" Type="http://schemas.openxmlformats.org/officeDocument/2006/relationships/slide" Target="slide111.xml"/><Relationship Id="rId64" Type="http://schemas.openxmlformats.org/officeDocument/2006/relationships/slide" Target="slide81.xml"/><Relationship Id="rId8" Type="http://schemas.openxmlformats.org/officeDocument/2006/relationships/tags" Target="../tags/tag483.xml"/><Relationship Id="rId51" Type="http://schemas.openxmlformats.org/officeDocument/2006/relationships/tags" Target="../tags/tag526.xml"/><Relationship Id="rId3" Type="http://schemas.openxmlformats.org/officeDocument/2006/relationships/tags" Target="../tags/tag478.xml"/><Relationship Id="rId12" Type="http://schemas.openxmlformats.org/officeDocument/2006/relationships/tags" Target="../tags/tag487.xml"/><Relationship Id="rId17" Type="http://schemas.openxmlformats.org/officeDocument/2006/relationships/tags" Target="../tags/tag492.xml"/><Relationship Id="rId25" Type="http://schemas.openxmlformats.org/officeDocument/2006/relationships/tags" Target="../tags/tag500.xml"/><Relationship Id="rId33" Type="http://schemas.openxmlformats.org/officeDocument/2006/relationships/tags" Target="../tags/tag508.xml"/><Relationship Id="rId38" Type="http://schemas.openxmlformats.org/officeDocument/2006/relationships/tags" Target="../tags/tag513.xml"/><Relationship Id="rId46" Type="http://schemas.openxmlformats.org/officeDocument/2006/relationships/tags" Target="../tags/tag521.xml"/><Relationship Id="rId59" Type="http://schemas.openxmlformats.org/officeDocument/2006/relationships/slide" Target="slide97.xml"/><Relationship Id="rId67" Type="http://schemas.openxmlformats.org/officeDocument/2006/relationships/slide" Target="slide63.xml"/><Relationship Id="rId20" Type="http://schemas.openxmlformats.org/officeDocument/2006/relationships/tags" Target="../tags/tag495.xml"/><Relationship Id="rId41" Type="http://schemas.openxmlformats.org/officeDocument/2006/relationships/tags" Target="../tags/tag516.xml"/><Relationship Id="rId54" Type="http://schemas.openxmlformats.org/officeDocument/2006/relationships/slide" Target="slide124.xml"/><Relationship Id="rId62" Type="http://schemas.openxmlformats.org/officeDocument/2006/relationships/slide" Target="slide88.xml"/><Relationship Id="rId1" Type="http://schemas.openxmlformats.org/officeDocument/2006/relationships/tags" Target="../tags/tag476.xml"/><Relationship Id="rId6" Type="http://schemas.openxmlformats.org/officeDocument/2006/relationships/tags" Target="../tags/tag481.xml"/><Relationship Id="rId15" Type="http://schemas.openxmlformats.org/officeDocument/2006/relationships/tags" Target="../tags/tag490.xml"/><Relationship Id="rId23" Type="http://schemas.openxmlformats.org/officeDocument/2006/relationships/tags" Target="../tags/tag498.xml"/><Relationship Id="rId28" Type="http://schemas.openxmlformats.org/officeDocument/2006/relationships/tags" Target="../tags/tag503.xml"/><Relationship Id="rId36" Type="http://schemas.openxmlformats.org/officeDocument/2006/relationships/tags" Target="../tags/tag511.xml"/><Relationship Id="rId49" Type="http://schemas.openxmlformats.org/officeDocument/2006/relationships/tags" Target="../tags/tag524.xml"/><Relationship Id="rId57" Type="http://schemas.openxmlformats.org/officeDocument/2006/relationships/slide" Target="slide106.xml"/><Relationship Id="rId10" Type="http://schemas.openxmlformats.org/officeDocument/2006/relationships/tags" Target="../tags/tag485.xml"/><Relationship Id="rId31" Type="http://schemas.openxmlformats.org/officeDocument/2006/relationships/tags" Target="../tags/tag506.xml"/><Relationship Id="rId44" Type="http://schemas.openxmlformats.org/officeDocument/2006/relationships/tags" Target="../tags/tag519.xml"/><Relationship Id="rId52" Type="http://schemas.openxmlformats.org/officeDocument/2006/relationships/slideLayout" Target="../slideLayouts/slideLayout2.xml"/><Relationship Id="rId60" Type="http://schemas.openxmlformats.org/officeDocument/2006/relationships/slide" Target="slide94.xml"/><Relationship Id="rId65" Type="http://schemas.openxmlformats.org/officeDocument/2006/relationships/slide" Target="slide76.xml"/><Relationship Id="rId4" Type="http://schemas.openxmlformats.org/officeDocument/2006/relationships/tags" Target="../tags/tag479.xml"/><Relationship Id="rId9" Type="http://schemas.openxmlformats.org/officeDocument/2006/relationships/tags" Target="../tags/tag484.xml"/><Relationship Id="rId13" Type="http://schemas.openxmlformats.org/officeDocument/2006/relationships/tags" Target="../tags/tag488.xml"/><Relationship Id="rId18" Type="http://schemas.openxmlformats.org/officeDocument/2006/relationships/tags" Target="../tags/tag493.xml"/><Relationship Id="rId39" Type="http://schemas.openxmlformats.org/officeDocument/2006/relationships/tags" Target="../tags/tag514.xml"/></Relationships>
</file>

<file path=ppt/slides/_rels/slide64.xml.rels><?xml version="1.0" encoding="UTF-8" standalone="yes"?>
<Relationships xmlns="http://schemas.openxmlformats.org/package/2006/relationships"><Relationship Id="rId3" Type="http://schemas.openxmlformats.org/officeDocument/2006/relationships/tags" Target="../tags/tag529.xml"/><Relationship Id="rId2" Type="http://schemas.openxmlformats.org/officeDocument/2006/relationships/tags" Target="../tags/tag528.xml"/><Relationship Id="rId1" Type="http://schemas.openxmlformats.org/officeDocument/2006/relationships/tags" Target="../tags/tag527.xml"/><Relationship Id="rId6" Type="http://schemas.openxmlformats.org/officeDocument/2006/relationships/image" Target="../media/image251.png"/><Relationship Id="rId5" Type="http://schemas.openxmlformats.org/officeDocument/2006/relationships/tags" Target="../tags/tag3980.xml"/><Relationship Id="rId4"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8" Type="http://schemas.openxmlformats.org/officeDocument/2006/relationships/image" Target="../media/image271.png"/><Relationship Id="rId3" Type="http://schemas.openxmlformats.org/officeDocument/2006/relationships/tags" Target="../tags/tag532.xml"/><Relationship Id="rId7" Type="http://schemas.openxmlformats.org/officeDocument/2006/relationships/tags" Target="../tags/tag4020.xml"/><Relationship Id="rId2" Type="http://schemas.openxmlformats.org/officeDocument/2006/relationships/tags" Target="../tags/tag531.xml"/><Relationship Id="rId1" Type="http://schemas.openxmlformats.org/officeDocument/2006/relationships/tags" Target="../tags/tag530.xml"/><Relationship Id="rId6" Type="http://schemas.openxmlformats.org/officeDocument/2006/relationships/image" Target="../media/image261.png"/><Relationship Id="rId5" Type="http://schemas.openxmlformats.org/officeDocument/2006/relationships/tags" Target="../tags/tag4010.xml"/><Relationship Id="rId4"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34.xml"/><Relationship Id="rId1" Type="http://schemas.openxmlformats.org/officeDocument/2006/relationships/tags" Target="../tags/tag533.xml"/><Relationship Id="rId4" Type="http://schemas.openxmlformats.org/officeDocument/2006/relationships/image" Target="../media/image35.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36.xml"/><Relationship Id="rId1" Type="http://schemas.openxmlformats.org/officeDocument/2006/relationships/tags" Target="../tags/tag535.xml"/><Relationship Id="rId6" Type="http://schemas.openxmlformats.org/officeDocument/2006/relationships/image" Target="../media/image36.png"/><Relationship Id="rId5" Type="http://schemas.openxmlformats.org/officeDocument/2006/relationships/image" Target="../media/image291.png"/><Relationship Id="rId4" Type="http://schemas.openxmlformats.org/officeDocument/2006/relationships/tags" Target="../tags/tag4050.xml"/></Relationships>
</file>

<file path=ppt/slides/_rels/slide6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Layout" Target="../slideLayouts/slideLayout4.xml"/><Relationship Id="rId7" Type="http://schemas.openxmlformats.org/officeDocument/2006/relationships/image" Target="../media/image38.png"/><Relationship Id="rId2" Type="http://schemas.openxmlformats.org/officeDocument/2006/relationships/tags" Target="../tags/tag538.xml"/><Relationship Id="rId1" Type="http://schemas.openxmlformats.org/officeDocument/2006/relationships/tags" Target="../tags/tag537.xml"/><Relationship Id="rId6" Type="http://schemas.openxmlformats.org/officeDocument/2006/relationships/image" Target="../media/image321.png"/><Relationship Id="rId5" Type="http://schemas.openxmlformats.org/officeDocument/2006/relationships/tags" Target="../tags/tag4070.xml"/><Relationship Id="rId4" Type="http://schemas.openxmlformats.org/officeDocument/2006/relationships/image" Target="../media/image37.png"/></Relationships>
</file>

<file path=ppt/slides/_rels/slide69.xml.rels><?xml version="1.0" encoding="UTF-8" standalone="yes"?>
<Relationships xmlns="http://schemas.openxmlformats.org/package/2006/relationships"><Relationship Id="rId26" Type="http://schemas.openxmlformats.org/officeDocument/2006/relationships/tags" Target="../tags/tag564.xml"/><Relationship Id="rId21" Type="http://schemas.openxmlformats.org/officeDocument/2006/relationships/tags" Target="../tags/tag559.xml"/><Relationship Id="rId34" Type="http://schemas.openxmlformats.org/officeDocument/2006/relationships/tags" Target="../tags/tag572.xml"/><Relationship Id="rId42" Type="http://schemas.openxmlformats.org/officeDocument/2006/relationships/tags" Target="../tags/tag580.xml"/><Relationship Id="rId47" Type="http://schemas.openxmlformats.org/officeDocument/2006/relationships/tags" Target="../tags/tag585.xml"/><Relationship Id="rId50" Type="http://schemas.openxmlformats.org/officeDocument/2006/relationships/tags" Target="../tags/tag588.xml"/><Relationship Id="rId55" Type="http://schemas.openxmlformats.org/officeDocument/2006/relationships/slide" Target="slide120.xml"/><Relationship Id="rId63" Type="http://schemas.openxmlformats.org/officeDocument/2006/relationships/slide" Target="slide85.xml"/><Relationship Id="rId68" Type="http://schemas.openxmlformats.org/officeDocument/2006/relationships/slide" Target="slide55.xml"/><Relationship Id="rId7" Type="http://schemas.openxmlformats.org/officeDocument/2006/relationships/tags" Target="../tags/tag545.xml"/><Relationship Id="rId2" Type="http://schemas.openxmlformats.org/officeDocument/2006/relationships/tags" Target="../tags/tag540.xml"/><Relationship Id="rId16" Type="http://schemas.openxmlformats.org/officeDocument/2006/relationships/tags" Target="../tags/tag554.xml"/><Relationship Id="rId29" Type="http://schemas.openxmlformats.org/officeDocument/2006/relationships/tags" Target="../tags/tag567.xml"/><Relationship Id="rId11" Type="http://schemas.openxmlformats.org/officeDocument/2006/relationships/tags" Target="../tags/tag549.xml"/><Relationship Id="rId24" Type="http://schemas.openxmlformats.org/officeDocument/2006/relationships/tags" Target="../tags/tag562.xml"/><Relationship Id="rId32" Type="http://schemas.openxmlformats.org/officeDocument/2006/relationships/tags" Target="../tags/tag570.xml"/><Relationship Id="rId37" Type="http://schemas.openxmlformats.org/officeDocument/2006/relationships/tags" Target="../tags/tag575.xml"/><Relationship Id="rId40" Type="http://schemas.openxmlformats.org/officeDocument/2006/relationships/tags" Target="../tags/tag578.xml"/><Relationship Id="rId45" Type="http://schemas.openxmlformats.org/officeDocument/2006/relationships/tags" Target="../tags/tag583.xml"/><Relationship Id="rId53" Type="http://schemas.openxmlformats.org/officeDocument/2006/relationships/slide" Target="slide132.xml"/><Relationship Id="rId58" Type="http://schemas.openxmlformats.org/officeDocument/2006/relationships/slide" Target="slide102.xml"/><Relationship Id="rId66" Type="http://schemas.openxmlformats.org/officeDocument/2006/relationships/slide" Target="slide69.xml"/><Relationship Id="rId5" Type="http://schemas.openxmlformats.org/officeDocument/2006/relationships/tags" Target="../tags/tag543.xml"/><Relationship Id="rId61" Type="http://schemas.openxmlformats.org/officeDocument/2006/relationships/slide" Target="slide91.xml"/><Relationship Id="rId19" Type="http://schemas.openxmlformats.org/officeDocument/2006/relationships/tags" Target="../tags/tag557.xml"/><Relationship Id="rId14" Type="http://schemas.openxmlformats.org/officeDocument/2006/relationships/tags" Target="../tags/tag552.xml"/><Relationship Id="rId22" Type="http://schemas.openxmlformats.org/officeDocument/2006/relationships/tags" Target="../tags/tag560.xml"/><Relationship Id="rId27" Type="http://schemas.openxmlformats.org/officeDocument/2006/relationships/tags" Target="../tags/tag565.xml"/><Relationship Id="rId30" Type="http://schemas.openxmlformats.org/officeDocument/2006/relationships/tags" Target="../tags/tag568.xml"/><Relationship Id="rId35" Type="http://schemas.openxmlformats.org/officeDocument/2006/relationships/tags" Target="../tags/tag573.xml"/><Relationship Id="rId43" Type="http://schemas.openxmlformats.org/officeDocument/2006/relationships/tags" Target="../tags/tag581.xml"/><Relationship Id="rId48" Type="http://schemas.openxmlformats.org/officeDocument/2006/relationships/tags" Target="../tags/tag586.xml"/><Relationship Id="rId56" Type="http://schemas.openxmlformats.org/officeDocument/2006/relationships/slide" Target="slide111.xml"/><Relationship Id="rId64" Type="http://schemas.openxmlformats.org/officeDocument/2006/relationships/slide" Target="slide81.xml"/><Relationship Id="rId8" Type="http://schemas.openxmlformats.org/officeDocument/2006/relationships/tags" Target="../tags/tag546.xml"/><Relationship Id="rId51" Type="http://schemas.openxmlformats.org/officeDocument/2006/relationships/tags" Target="../tags/tag589.xml"/><Relationship Id="rId3" Type="http://schemas.openxmlformats.org/officeDocument/2006/relationships/tags" Target="../tags/tag541.xml"/><Relationship Id="rId12" Type="http://schemas.openxmlformats.org/officeDocument/2006/relationships/tags" Target="../tags/tag550.xml"/><Relationship Id="rId17" Type="http://schemas.openxmlformats.org/officeDocument/2006/relationships/tags" Target="../tags/tag555.xml"/><Relationship Id="rId25" Type="http://schemas.openxmlformats.org/officeDocument/2006/relationships/tags" Target="../tags/tag563.xml"/><Relationship Id="rId33" Type="http://schemas.openxmlformats.org/officeDocument/2006/relationships/tags" Target="../tags/tag571.xml"/><Relationship Id="rId38" Type="http://schemas.openxmlformats.org/officeDocument/2006/relationships/tags" Target="../tags/tag576.xml"/><Relationship Id="rId46" Type="http://schemas.openxmlformats.org/officeDocument/2006/relationships/tags" Target="../tags/tag584.xml"/><Relationship Id="rId59" Type="http://schemas.openxmlformats.org/officeDocument/2006/relationships/slide" Target="slide97.xml"/><Relationship Id="rId67" Type="http://schemas.openxmlformats.org/officeDocument/2006/relationships/slide" Target="slide63.xml"/><Relationship Id="rId20" Type="http://schemas.openxmlformats.org/officeDocument/2006/relationships/tags" Target="../tags/tag558.xml"/><Relationship Id="rId41" Type="http://schemas.openxmlformats.org/officeDocument/2006/relationships/tags" Target="../tags/tag579.xml"/><Relationship Id="rId54" Type="http://schemas.openxmlformats.org/officeDocument/2006/relationships/slide" Target="slide124.xml"/><Relationship Id="rId62" Type="http://schemas.openxmlformats.org/officeDocument/2006/relationships/slide" Target="slide88.xml"/><Relationship Id="rId1" Type="http://schemas.openxmlformats.org/officeDocument/2006/relationships/tags" Target="../tags/tag539.xml"/><Relationship Id="rId6" Type="http://schemas.openxmlformats.org/officeDocument/2006/relationships/tags" Target="../tags/tag544.xml"/><Relationship Id="rId15" Type="http://schemas.openxmlformats.org/officeDocument/2006/relationships/tags" Target="../tags/tag553.xml"/><Relationship Id="rId23" Type="http://schemas.openxmlformats.org/officeDocument/2006/relationships/tags" Target="../tags/tag561.xml"/><Relationship Id="rId28" Type="http://schemas.openxmlformats.org/officeDocument/2006/relationships/tags" Target="../tags/tag566.xml"/><Relationship Id="rId36" Type="http://schemas.openxmlformats.org/officeDocument/2006/relationships/tags" Target="../tags/tag574.xml"/><Relationship Id="rId49" Type="http://schemas.openxmlformats.org/officeDocument/2006/relationships/tags" Target="../tags/tag587.xml"/><Relationship Id="rId57" Type="http://schemas.openxmlformats.org/officeDocument/2006/relationships/slide" Target="slide106.xml"/><Relationship Id="rId10" Type="http://schemas.openxmlformats.org/officeDocument/2006/relationships/tags" Target="../tags/tag548.xml"/><Relationship Id="rId31" Type="http://schemas.openxmlformats.org/officeDocument/2006/relationships/tags" Target="../tags/tag569.xml"/><Relationship Id="rId44" Type="http://schemas.openxmlformats.org/officeDocument/2006/relationships/tags" Target="../tags/tag582.xml"/><Relationship Id="rId52" Type="http://schemas.openxmlformats.org/officeDocument/2006/relationships/slideLayout" Target="../slideLayouts/slideLayout2.xml"/><Relationship Id="rId60" Type="http://schemas.openxmlformats.org/officeDocument/2006/relationships/slide" Target="slide94.xml"/><Relationship Id="rId65" Type="http://schemas.openxmlformats.org/officeDocument/2006/relationships/slide" Target="slide76.xml"/><Relationship Id="rId4" Type="http://schemas.openxmlformats.org/officeDocument/2006/relationships/tags" Target="../tags/tag542.xml"/><Relationship Id="rId9" Type="http://schemas.openxmlformats.org/officeDocument/2006/relationships/tags" Target="../tags/tag547.xml"/><Relationship Id="rId13" Type="http://schemas.openxmlformats.org/officeDocument/2006/relationships/tags" Target="../tags/tag551.xml"/><Relationship Id="rId18" Type="http://schemas.openxmlformats.org/officeDocument/2006/relationships/tags" Target="../tags/tag556.xml"/><Relationship Id="rId39" Type="http://schemas.openxmlformats.org/officeDocument/2006/relationships/tags" Target="../tags/tag57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91.xml"/><Relationship Id="rId1" Type="http://schemas.openxmlformats.org/officeDocument/2006/relationships/tags" Target="../tags/tag590.xml"/><Relationship Id="rId6" Type="http://schemas.openxmlformats.org/officeDocument/2006/relationships/image" Target="../media/image40.png"/><Relationship Id="rId5" Type="http://schemas.openxmlformats.org/officeDocument/2006/relationships/image" Target="../media/image380.png"/><Relationship Id="rId4" Type="http://schemas.openxmlformats.org/officeDocument/2006/relationships/tags" Target="../tags/tag4600.xml"/></Relationships>
</file>

<file path=ppt/slides/_rels/slide71.xml.rels><?xml version="1.0" encoding="UTF-8" standalone="yes"?>
<Relationships xmlns="http://schemas.openxmlformats.org/package/2006/relationships"><Relationship Id="rId3" Type="http://schemas.openxmlformats.org/officeDocument/2006/relationships/tags" Target="../tags/tag594.xml"/><Relationship Id="rId7" Type="http://schemas.openxmlformats.org/officeDocument/2006/relationships/image" Target="../media/image410.png"/><Relationship Id="rId2" Type="http://schemas.openxmlformats.org/officeDocument/2006/relationships/tags" Target="../tags/tag593.xml"/><Relationship Id="rId1" Type="http://schemas.openxmlformats.org/officeDocument/2006/relationships/tags" Target="../tags/tag592.xml"/><Relationship Id="rId6" Type="http://schemas.openxmlformats.org/officeDocument/2006/relationships/tags" Target="../tags/tag4620.xml"/><Relationship Id="rId5" Type="http://schemas.openxmlformats.org/officeDocument/2006/relationships/image" Target="../media/image41.png"/><Relationship Id="rId4"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360.png"/><Relationship Id="rId2" Type="http://schemas.openxmlformats.org/officeDocument/2006/relationships/tags" Target="../tags/tag596.xml"/><Relationship Id="rId1" Type="http://schemas.openxmlformats.org/officeDocument/2006/relationships/tags" Target="../tags/tag595.xml"/><Relationship Id="rId6" Type="http://schemas.openxmlformats.org/officeDocument/2006/relationships/tags" Target="../tags/tag4660.xml"/><Relationship Id="rId5" Type="http://schemas.openxmlformats.org/officeDocument/2006/relationships/image" Target="../media/image350.png"/><Relationship Id="rId4" Type="http://schemas.openxmlformats.org/officeDocument/2006/relationships/tags" Target="../tags/tag4650.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98.xml"/><Relationship Id="rId1" Type="http://schemas.openxmlformats.org/officeDocument/2006/relationships/tags" Target="../tags/tag597.xml"/><Relationship Id="rId5" Type="http://schemas.openxmlformats.org/officeDocument/2006/relationships/image" Target="../media/image370.png"/><Relationship Id="rId4" Type="http://schemas.openxmlformats.org/officeDocument/2006/relationships/tags" Target="../tags/tag4670.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tags" Target="../tags/tag601.xml"/><Relationship Id="rId7" Type="http://schemas.openxmlformats.org/officeDocument/2006/relationships/slideLayout" Target="../slideLayouts/slideLayout4.xml"/><Relationship Id="rId2" Type="http://schemas.openxmlformats.org/officeDocument/2006/relationships/tags" Target="../tags/tag600.xml"/><Relationship Id="rId1" Type="http://schemas.openxmlformats.org/officeDocument/2006/relationships/tags" Target="../tags/tag599.xml"/><Relationship Id="rId6" Type="http://schemas.openxmlformats.org/officeDocument/2006/relationships/tags" Target="../tags/tag604.xml"/><Relationship Id="rId5" Type="http://schemas.openxmlformats.org/officeDocument/2006/relationships/tags" Target="../tags/tag603.xml"/><Relationship Id="rId4" Type="http://schemas.openxmlformats.org/officeDocument/2006/relationships/tags" Target="../tags/tag602.xml"/></Relationships>
</file>

<file path=ppt/slides/_rels/slide76.xml.rels><?xml version="1.0" encoding="UTF-8" standalone="yes"?>
<Relationships xmlns="http://schemas.openxmlformats.org/package/2006/relationships"><Relationship Id="rId26" Type="http://schemas.openxmlformats.org/officeDocument/2006/relationships/tags" Target="../tags/tag630.xml"/><Relationship Id="rId21" Type="http://schemas.openxmlformats.org/officeDocument/2006/relationships/tags" Target="../tags/tag625.xml"/><Relationship Id="rId34" Type="http://schemas.openxmlformats.org/officeDocument/2006/relationships/tags" Target="../tags/tag638.xml"/><Relationship Id="rId42" Type="http://schemas.openxmlformats.org/officeDocument/2006/relationships/tags" Target="../tags/tag646.xml"/><Relationship Id="rId47" Type="http://schemas.openxmlformats.org/officeDocument/2006/relationships/tags" Target="../tags/tag651.xml"/><Relationship Id="rId50" Type="http://schemas.openxmlformats.org/officeDocument/2006/relationships/tags" Target="../tags/tag654.xml"/><Relationship Id="rId55" Type="http://schemas.openxmlformats.org/officeDocument/2006/relationships/slide" Target="slide120.xml"/><Relationship Id="rId63" Type="http://schemas.openxmlformats.org/officeDocument/2006/relationships/slide" Target="slide85.xml"/><Relationship Id="rId68" Type="http://schemas.openxmlformats.org/officeDocument/2006/relationships/slide" Target="slide55.xml"/><Relationship Id="rId7" Type="http://schemas.openxmlformats.org/officeDocument/2006/relationships/tags" Target="../tags/tag611.xml"/><Relationship Id="rId2" Type="http://schemas.openxmlformats.org/officeDocument/2006/relationships/tags" Target="../tags/tag606.xml"/><Relationship Id="rId16" Type="http://schemas.openxmlformats.org/officeDocument/2006/relationships/tags" Target="../tags/tag620.xml"/><Relationship Id="rId29" Type="http://schemas.openxmlformats.org/officeDocument/2006/relationships/tags" Target="../tags/tag633.xml"/><Relationship Id="rId11" Type="http://schemas.openxmlformats.org/officeDocument/2006/relationships/tags" Target="../tags/tag615.xml"/><Relationship Id="rId24" Type="http://schemas.openxmlformats.org/officeDocument/2006/relationships/tags" Target="../tags/tag628.xml"/><Relationship Id="rId32" Type="http://schemas.openxmlformats.org/officeDocument/2006/relationships/tags" Target="../tags/tag636.xml"/><Relationship Id="rId37" Type="http://schemas.openxmlformats.org/officeDocument/2006/relationships/tags" Target="../tags/tag641.xml"/><Relationship Id="rId40" Type="http://schemas.openxmlformats.org/officeDocument/2006/relationships/tags" Target="../tags/tag644.xml"/><Relationship Id="rId45" Type="http://schemas.openxmlformats.org/officeDocument/2006/relationships/tags" Target="../tags/tag649.xml"/><Relationship Id="rId53" Type="http://schemas.openxmlformats.org/officeDocument/2006/relationships/slide" Target="slide132.xml"/><Relationship Id="rId58" Type="http://schemas.openxmlformats.org/officeDocument/2006/relationships/slide" Target="slide102.xml"/><Relationship Id="rId66" Type="http://schemas.openxmlformats.org/officeDocument/2006/relationships/slide" Target="slide69.xml"/><Relationship Id="rId5" Type="http://schemas.openxmlformats.org/officeDocument/2006/relationships/tags" Target="../tags/tag609.xml"/><Relationship Id="rId61" Type="http://schemas.openxmlformats.org/officeDocument/2006/relationships/slide" Target="slide91.xml"/><Relationship Id="rId19" Type="http://schemas.openxmlformats.org/officeDocument/2006/relationships/tags" Target="../tags/tag623.xml"/><Relationship Id="rId14" Type="http://schemas.openxmlformats.org/officeDocument/2006/relationships/tags" Target="../tags/tag618.xml"/><Relationship Id="rId22" Type="http://schemas.openxmlformats.org/officeDocument/2006/relationships/tags" Target="../tags/tag626.xml"/><Relationship Id="rId27" Type="http://schemas.openxmlformats.org/officeDocument/2006/relationships/tags" Target="../tags/tag631.xml"/><Relationship Id="rId30" Type="http://schemas.openxmlformats.org/officeDocument/2006/relationships/tags" Target="../tags/tag634.xml"/><Relationship Id="rId35" Type="http://schemas.openxmlformats.org/officeDocument/2006/relationships/tags" Target="../tags/tag639.xml"/><Relationship Id="rId43" Type="http://schemas.openxmlformats.org/officeDocument/2006/relationships/tags" Target="../tags/tag647.xml"/><Relationship Id="rId48" Type="http://schemas.openxmlformats.org/officeDocument/2006/relationships/tags" Target="../tags/tag652.xml"/><Relationship Id="rId56" Type="http://schemas.openxmlformats.org/officeDocument/2006/relationships/slide" Target="slide111.xml"/><Relationship Id="rId64" Type="http://schemas.openxmlformats.org/officeDocument/2006/relationships/slide" Target="slide81.xml"/><Relationship Id="rId8" Type="http://schemas.openxmlformats.org/officeDocument/2006/relationships/tags" Target="../tags/tag612.xml"/><Relationship Id="rId51" Type="http://schemas.openxmlformats.org/officeDocument/2006/relationships/tags" Target="../tags/tag655.xml"/><Relationship Id="rId3" Type="http://schemas.openxmlformats.org/officeDocument/2006/relationships/tags" Target="../tags/tag607.xml"/><Relationship Id="rId12" Type="http://schemas.openxmlformats.org/officeDocument/2006/relationships/tags" Target="../tags/tag616.xml"/><Relationship Id="rId17" Type="http://schemas.openxmlformats.org/officeDocument/2006/relationships/tags" Target="../tags/tag621.xml"/><Relationship Id="rId25" Type="http://schemas.openxmlformats.org/officeDocument/2006/relationships/tags" Target="../tags/tag629.xml"/><Relationship Id="rId33" Type="http://schemas.openxmlformats.org/officeDocument/2006/relationships/tags" Target="../tags/tag637.xml"/><Relationship Id="rId38" Type="http://schemas.openxmlformats.org/officeDocument/2006/relationships/tags" Target="../tags/tag642.xml"/><Relationship Id="rId46" Type="http://schemas.openxmlformats.org/officeDocument/2006/relationships/tags" Target="../tags/tag650.xml"/><Relationship Id="rId59" Type="http://schemas.openxmlformats.org/officeDocument/2006/relationships/slide" Target="slide97.xml"/><Relationship Id="rId67" Type="http://schemas.openxmlformats.org/officeDocument/2006/relationships/slide" Target="slide63.xml"/><Relationship Id="rId20" Type="http://schemas.openxmlformats.org/officeDocument/2006/relationships/tags" Target="../tags/tag624.xml"/><Relationship Id="rId41" Type="http://schemas.openxmlformats.org/officeDocument/2006/relationships/tags" Target="../tags/tag645.xml"/><Relationship Id="rId54" Type="http://schemas.openxmlformats.org/officeDocument/2006/relationships/slide" Target="slide124.xml"/><Relationship Id="rId62" Type="http://schemas.openxmlformats.org/officeDocument/2006/relationships/slide" Target="slide88.xml"/><Relationship Id="rId1" Type="http://schemas.openxmlformats.org/officeDocument/2006/relationships/tags" Target="../tags/tag605.xml"/><Relationship Id="rId6" Type="http://schemas.openxmlformats.org/officeDocument/2006/relationships/tags" Target="../tags/tag610.xml"/><Relationship Id="rId15" Type="http://schemas.openxmlformats.org/officeDocument/2006/relationships/tags" Target="../tags/tag619.xml"/><Relationship Id="rId23" Type="http://schemas.openxmlformats.org/officeDocument/2006/relationships/tags" Target="../tags/tag627.xml"/><Relationship Id="rId28" Type="http://schemas.openxmlformats.org/officeDocument/2006/relationships/tags" Target="../tags/tag632.xml"/><Relationship Id="rId36" Type="http://schemas.openxmlformats.org/officeDocument/2006/relationships/tags" Target="../tags/tag640.xml"/><Relationship Id="rId49" Type="http://schemas.openxmlformats.org/officeDocument/2006/relationships/tags" Target="../tags/tag653.xml"/><Relationship Id="rId57" Type="http://schemas.openxmlformats.org/officeDocument/2006/relationships/slide" Target="slide106.xml"/><Relationship Id="rId10" Type="http://schemas.openxmlformats.org/officeDocument/2006/relationships/tags" Target="../tags/tag614.xml"/><Relationship Id="rId31" Type="http://schemas.openxmlformats.org/officeDocument/2006/relationships/tags" Target="../tags/tag635.xml"/><Relationship Id="rId44" Type="http://schemas.openxmlformats.org/officeDocument/2006/relationships/tags" Target="../tags/tag648.xml"/><Relationship Id="rId52" Type="http://schemas.openxmlformats.org/officeDocument/2006/relationships/slideLayout" Target="../slideLayouts/slideLayout2.xml"/><Relationship Id="rId60" Type="http://schemas.openxmlformats.org/officeDocument/2006/relationships/slide" Target="slide94.xml"/><Relationship Id="rId65" Type="http://schemas.openxmlformats.org/officeDocument/2006/relationships/slide" Target="slide76.xml"/><Relationship Id="rId4" Type="http://schemas.openxmlformats.org/officeDocument/2006/relationships/tags" Target="../tags/tag608.xml"/><Relationship Id="rId9" Type="http://schemas.openxmlformats.org/officeDocument/2006/relationships/tags" Target="../tags/tag613.xml"/><Relationship Id="rId13" Type="http://schemas.openxmlformats.org/officeDocument/2006/relationships/tags" Target="../tags/tag617.xml"/><Relationship Id="rId18" Type="http://schemas.openxmlformats.org/officeDocument/2006/relationships/tags" Target="../tags/tag622.xml"/><Relationship Id="rId39" Type="http://schemas.openxmlformats.org/officeDocument/2006/relationships/tags" Target="../tags/tag643.xml"/></Relationships>
</file>

<file path=ppt/slides/_rels/slide77.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658.xml"/><Relationship Id="rId7" Type="http://schemas.openxmlformats.org/officeDocument/2006/relationships/oleObject" Target="../embeddings/oleObject21.bin"/><Relationship Id="rId2" Type="http://schemas.openxmlformats.org/officeDocument/2006/relationships/tags" Target="../tags/tag657.xml"/><Relationship Id="rId1" Type="http://schemas.openxmlformats.org/officeDocument/2006/relationships/tags" Target="../tags/tag656.xml"/><Relationship Id="rId6" Type="http://schemas.openxmlformats.org/officeDocument/2006/relationships/slideLayout" Target="../slideLayouts/slideLayout4.xml"/><Relationship Id="rId5" Type="http://schemas.openxmlformats.org/officeDocument/2006/relationships/tags" Target="../tags/tag660.xml"/><Relationship Id="rId4" Type="http://schemas.openxmlformats.org/officeDocument/2006/relationships/tags" Target="../tags/tag659.xml"/></Relationships>
</file>

<file path=ppt/slides/_rels/slide78.xml.rels><?xml version="1.0" encoding="UTF-8" standalone="yes"?>
<Relationships xmlns="http://schemas.openxmlformats.org/package/2006/relationships"><Relationship Id="rId3" Type="http://schemas.openxmlformats.org/officeDocument/2006/relationships/tags" Target="../tags/tag663.xml"/><Relationship Id="rId7" Type="http://schemas.openxmlformats.org/officeDocument/2006/relationships/image" Target="../media/image43.png"/><Relationship Id="rId2" Type="http://schemas.openxmlformats.org/officeDocument/2006/relationships/tags" Target="../tags/tag662.xml"/><Relationship Id="rId1" Type="http://schemas.openxmlformats.org/officeDocument/2006/relationships/tags" Target="../tags/tag661.xml"/><Relationship Id="rId6" Type="http://schemas.openxmlformats.org/officeDocument/2006/relationships/image" Target="../media/image2.emf"/><Relationship Id="rId5" Type="http://schemas.openxmlformats.org/officeDocument/2006/relationships/oleObject" Target="../embeddings/oleObject22.bin"/><Relationship Id="rId4"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tags" Target="../tags/tag666.xml"/><Relationship Id="rId7" Type="http://schemas.openxmlformats.org/officeDocument/2006/relationships/image" Target="../media/image2.emf"/><Relationship Id="rId2" Type="http://schemas.openxmlformats.org/officeDocument/2006/relationships/tags" Target="../tags/tag665.xml"/><Relationship Id="rId1" Type="http://schemas.openxmlformats.org/officeDocument/2006/relationships/tags" Target="../tags/tag664.xml"/><Relationship Id="rId6" Type="http://schemas.openxmlformats.org/officeDocument/2006/relationships/oleObject" Target="../embeddings/oleObject23.bin"/><Relationship Id="rId5" Type="http://schemas.openxmlformats.org/officeDocument/2006/relationships/slideLayout" Target="../slideLayouts/slideLayout4.xml"/><Relationship Id="rId4" Type="http://schemas.openxmlformats.org/officeDocument/2006/relationships/tags" Target="../tags/tag667.xml"/></Relationships>
</file>

<file path=ppt/slides/_rels/slide8.xml.rels><?xml version="1.0" encoding="UTF-8" standalone="yes"?>
<Relationships xmlns="http://schemas.openxmlformats.org/package/2006/relationships"><Relationship Id="rId13" Type="http://schemas.openxmlformats.org/officeDocument/2006/relationships/tags" Target="../tags/tag67.xml"/><Relationship Id="rId18" Type="http://schemas.openxmlformats.org/officeDocument/2006/relationships/tags" Target="../tags/tag72.xml"/><Relationship Id="rId26" Type="http://schemas.openxmlformats.org/officeDocument/2006/relationships/tags" Target="../tags/tag80.xml"/><Relationship Id="rId3" Type="http://schemas.openxmlformats.org/officeDocument/2006/relationships/tags" Target="../tags/tag57.xml"/><Relationship Id="rId21" Type="http://schemas.openxmlformats.org/officeDocument/2006/relationships/tags" Target="../tags/tag75.xml"/><Relationship Id="rId34" Type="http://schemas.openxmlformats.org/officeDocument/2006/relationships/slide" Target="slide10.xml"/><Relationship Id="rId7" Type="http://schemas.openxmlformats.org/officeDocument/2006/relationships/tags" Target="../tags/tag61.xml"/><Relationship Id="rId12" Type="http://schemas.openxmlformats.org/officeDocument/2006/relationships/tags" Target="../tags/tag66.xml"/><Relationship Id="rId17" Type="http://schemas.openxmlformats.org/officeDocument/2006/relationships/tags" Target="../tags/tag71.xml"/><Relationship Id="rId25" Type="http://schemas.openxmlformats.org/officeDocument/2006/relationships/tags" Target="../tags/tag79.xml"/><Relationship Id="rId33" Type="http://schemas.openxmlformats.org/officeDocument/2006/relationships/slide" Target="slide12.xml"/><Relationship Id="rId2" Type="http://schemas.openxmlformats.org/officeDocument/2006/relationships/tags" Target="../tags/tag56.xml"/><Relationship Id="rId16" Type="http://schemas.openxmlformats.org/officeDocument/2006/relationships/tags" Target="../tags/tag70.xml"/><Relationship Id="rId20" Type="http://schemas.openxmlformats.org/officeDocument/2006/relationships/tags" Target="../tags/tag74.xml"/><Relationship Id="rId29" Type="http://schemas.openxmlformats.org/officeDocument/2006/relationships/slide" Target="slide143.xml"/><Relationship Id="rId1" Type="http://schemas.openxmlformats.org/officeDocument/2006/relationships/tags" Target="../tags/tag55.xml"/><Relationship Id="rId6" Type="http://schemas.openxmlformats.org/officeDocument/2006/relationships/tags" Target="../tags/tag60.xml"/><Relationship Id="rId11" Type="http://schemas.openxmlformats.org/officeDocument/2006/relationships/tags" Target="../tags/tag65.xml"/><Relationship Id="rId24" Type="http://schemas.openxmlformats.org/officeDocument/2006/relationships/tags" Target="../tags/tag78.xml"/><Relationship Id="rId32" Type="http://schemas.openxmlformats.org/officeDocument/2006/relationships/slide" Target="slide38.xml"/><Relationship Id="rId5" Type="http://schemas.openxmlformats.org/officeDocument/2006/relationships/tags" Target="../tags/tag59.xml"/><Relationship Id="rId15" Type="http://schemas.openxmlformats.org/officeDocument/2006/relationships/tags" Target="../tags/tag69.xml"/><Relationship Id="rId23" Type="http://schemas.openxmlformats.org/officeDocument/2006/relationships/tags" Target="../tags/tag77.xml"/><Relationship Id="rId28" Type="http://schemas.openxmlformats.org/officeDocument/2006/relationships/slideLayout" Target="../slideLayouts/slideLayout2.xml"/><Relationship Id="rId36" Type="http://schemas.openxmlformats.org/officeDocument/2006/relationships/slide" Target="slide6.xml"/><Relationship Id="rId10" Type="http://schemas.openxmlformats.org/officeDocument/2006/relationships/tags" Target="../tags/tag64.xml"/><Relationship Id="rId19" Type="http://schemas.openxmlformats.org/officeDocument/2006/relationships/tags" Target="../tags/tag73.xml"/><Relationship Id="rId31" Type="http://schemas.openxmlformats.org/officeDocument/2006/relationships/slide" Target="slide47.xml"/><Relationship Id="rId4" Type="http://schemas.openxmlformats.org/officeDocument/2006/relationships/tags" Target="../tags/tag58.xml"/><Relationship Id="rId9" Type="http://schemas.openxmlformats.org/officeDocument/2006/relationships/tags" Target="../tags/tag63.xml"/><Relationship Id="rId14" Type="http://schemas.openxmlformats.org/officeDocument/2006/relationships/tags" Target="../tags/tag68.xml"/><Relationship Id="rId22" Type="http://schemas.openxmlformats.org/officeDocument/2006/relationships/tags" Target="../tags/tag76.xml"/><Relationship Id="rId27" Type="http://schemas.openxmlformats.org/officeDocument/2006/relationships/tags" Target="../tags/tag81.xml"/><Relationship Id="rId30" Type="http://schemas.openxmlformats.org/officeDocument/2006/relationships/slide" Target="slide141.xml"/><Relationship Id="rId35" Type="http://schemas.openxmlformats.org/officeDocument/2006/relationships/slide" Target="slide8.xml"/><Relationship Id="rId8" Type="http://schemas.openxmlformats.org/officeDocument/2006/relationships/tags" Target="../tags/tag62.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4.xml"/><Relationship Id="rId1" Type="http://schemas.openxmlformats.org/officeDocument/2006/relationships/tags" Target="../tags/tag668.xml"/><Relationship Id="rId5" Type="http://schemas.openxmlformats.org/officeDocument/2006/relationships/image" Target="../media/image44.png"/><Relationship Id="rId4" Type="http://schemas.openxmlformats.org/officeDocument/2006/relationships/image" Target="../media/image2.emf"/></Relationships>
</file>

<file path=ppt/slides/_rels/slide81.xml.rels><?xml version="1.0" encoding="UTF-8" standalone="yes"?>
<Relationships xmlns="http://schemas.openxmlformats.org/package/2006/relationships"><Relationship Id="rId26" Type="http://schemas.openxmlformats.org/officeDocument/2006/relationships/tags" Target="../tags/tag694.xml"/><Relationship Id="rId21" Type="http://schemas.openxmlformats.org/officeDocument/2006/relationships/tags" Target="../tags/tag689.xml"/><Relationship Id="rId34" Type="http://schemas.openxmlformats.org/officeDocument/2006/relationships/tags" Target="../tags/tag702.xml"/><Relationship Id="rId42" Type="http://schemas.openxmlformats.org/officeDocument/2006/relationships/tags" Target="../tags/tag710.xml"/><Relationship Id="rId47" Type="http://schemas.openxmlformats.org/officeDocument/2006/relationships/tags" Target="../tags/tag715.xml"/><Relationship Id="rId50" Type="http://schemas.openxmlformats.org/officeDocument/2006/relationships/tags" Target="../tags/tag718.xml"/><Relationship Id="rId55" Type="http://schemas.openxmlformats.org/officeDocument/2006/relationships/slide" Target="slide120.xml"/><Relationship Id="rId63" Type="http://schemas.openxmlformats.org/officeDocument/2006/relationships/slide" Target="slide85.xml"/><Relationship Id="rId68" Type="http://schemas.openxmlformats.org/officeDocument/2006/relationships/slide" Target="slide55.xml"/><Relationship Id="rId7" Type="http://schemas.openxmlformats.org/officeDocument/2006/relationships/tags" Target="../tags/tag675.xml"/><Relationship Id="rId2" Type="http://schemas.openxmlformats.org/officeDocument/2006/relationships/tags" Target="../tags/tag670.xml"/><Relationship Id="rId16" Type="http://schemas.openxmlformats.org/officeDocument/2006/relationships/tags" Target="../tags/tag684.xml"/><Relationship Id="rId29" Type="http://schemas.openxmlformats.org/officeDocument/2006/relationships/tags" Target="../tags/tag697.xml"/><Relationship Id="rId11" Type="http://schemas.openxmlformats.org/officeDocument/2006/relationships/tags" Target="../tags/tag679.xml"/><Relationship Id="rId24" Type="http://schemas.openxmlformats.org/officeDocument/2006/relationships/tags" Target="../tags/tag692.xml"/><Relationship Id="rId32" Type="http://schemas.openxmlformats.org/officeDocument/2006/relationships/tags" Target="../tags/tag700.xml"/><Relationship Id="rId37" Type="http://schemas.openxmlformats.org/officeDocument/2006/relationships/tags" Target="../tags/tag705.xml"/><Relationship Id="rId40" Type="http://schemas.openxmlformats.org/officeDocument/2006/relationships/tags" Target="../tags/tag708.xml"/><Relationship Id="rId45" Type="http://schemas.openxmlformats.org/officeDocument/2006/relationships/tags" Target="../tags/tag713.xml"/><Relationship Id="rId53" Type="http://schemas.openxmlformats.org/officeDocument/2006/relationships/slide" Target="slide132.xml"/><Relationship Id="rId58" Type="http://schemas.openxmlformats.org/officeDocument/2006/relationships/slide" Target="slide102.xml"/><Relationship Id="rId66" Type="http://schemas.openxmlformats.org/officeDocument/2006/relationships/slide" Target="slide69.xml"/><Relationship Id="rId5" Type="http://schemas.openxmlformats.org/officeDocument/2006/relationships/tags" Target="../tags/tag673.xml"/><Relationship Id="rId61" Type="http://schemas.openxmlformats.org/officeDocument/2006/relationships/slide" Target="slide91.xml"/><Relationship Id="rId19" Type="http://schemas.openxmlformats.org/officeDocument/2006/relationships/tags" Target="../tags/tag687.xml"/><Relationship Id="rId14" Type="http://schemas.openxmlformats.org/officeDocument/2006/relationships/tags" Target="../tags/tag682.xml"/><Relationship Id="rId22" Type="http://schemas.openxmlformats.org/officeDocument/2006/relationships/tags" Target="../tags/tag690.xml"/><Relationship Id="rId27" Type="http://schemas.openxmlformats.org/officeDocument/2006/relationships/tags" Target="../tags/tag695.xml"/><Relationship Id="rId30" Type="http://schemas.openxmlformats.org/officeDocument/2006/relationships/tags" Target="../tags/tag698.xml"/><Relationship Id="rId35" Type="http://schemas.openxmlformats.org/officeDocument/2006/relationships/tags" Target="../tags/tag703.xml"/><Relationship Id="rId43" Type="http://schemas.openxmlformats.org/officeDocument/2006/relationships/tags" Target="../tags/tag711.xml"/><Relationship Id="rId48" Type="http://schemas.openxmlformats.org/officeDocument/2006/relationships/tags" Target="../tags/tag716.xml"/><Relationship Id="rId56" Type="http://schemas.openxmlformats.org/officeDocument/2006/relationships/slide" Target="slide111.xml"/><Relationship Id="rId64" Type="http://schemas.openxmlformats.org/officeDocument/2006/relationships/slide" Target="slide81.xml"/><Relationship Id="rId8" Type="http://schemas.openxmlformats.org/officeDocument/2006/relationships/tags" Target="../tags/tag676.xml"/><Relationship Id="rId51" Type="http://schemas.openxmlformats.org/officeDocument/2006/relationships/tags" Target="../tags/tag719.xml"/><Relationship Id="rId3" Type="http://schemas.openxmlformats.org/officeDocument/2006/relationships/tags" Target="../tags/tag671.xml"/><Relationship Id="rId12" Type="http://schemas.openxmlformats.org/officeDocument/2006/relationships/tags" Target="../tags/tag680.xml"/><Relationship Id="rId17" Type="http://schemas.openxmlformats.org/officeDocument/2006/relationships/tags" Target="../tags/tag685.xml"/><Relationship Id="rId25" Type="http://schemas.openxmlformats.org/officeDocument/2006/relationships/tags" Target="../tags/tag693.xml"/><Relationship Id="rId33" Type="http://schemas.openxmlformats.org/officeDocument/2006/relationships/tags" Target="../tags/tag701.xml"/><Relationship Id="rId38" Type="http://schemas.openxmlformats.org/officeDocument/2006/relationships/tags" Target="../tags/tag706.xml"/><Relationship Id="rId46" Type="http://schemas.openxmlformats.org/officeDocument/2006/relationships/tags" Target="../tags/tag714.xml"/><Relationship Id="rId59" Type="http://schemas.openxmlformats.org/officeDocument/2006/relationships/slide" Target="slide97.xml"/><Relationship Id="rId67" Type="http://schemas.openxmlformats.org/officeDocument/2006/relationships/slide" Target="slide63.xml"/><Relationship Id="rId20" Type="http://schemas.openxmlformats.org/officeDocument/2006/relationships/tags" Target="../tags/tag688.xml"/><Relationship Id="rId41" Type="http://schemas.openxmlformats.org/officeDocument/2006/relationships/tags" Target="../tags/tag709.xml"/><Relationship Id="rId54" Type="http://schemas.openxmlformats.org/officeDocument/2006/relationships/slide" Target="slide124.xml"/><Relationship Id="rId62" Type="http://schemas.openxmlformats.org/officeDocument/2006/relationships/slide" Target="slide88.xml"/><Relationship Id="rId1" Type="http://schemas.openxmlformats.org/officeDocument/2006/relationships/tags" Target="../tags/tag669.xml"/><Relationship Id="rId6" Type="http://schemas.openxmlformats.org/officeDocument/2006/relationships/tags" Target="../tags/tag674.xml"/><Relationship Id="rId15" Type="http://schemas.openxmlformats.org/officeDocument/2006/relationships/tags" Target="../tags/tag683.xml"/><Relationship Id="rId23" Type="http://schemas.openxmlformats.org/officeDocument/2006/relationships/tags" Target="../tags/tag691.xml"/><Relationship Id="rId28" Type="http://schemas.openxmlformats.org/officeDocument/2006/relationships/tags" Target="../tags/tag696.xml"/><Relationship Id="rId36" Type="http://schemas.openxmlformats.org/officeDocument/2006/relationships/tags" Target="../tags/tag704.xml"/><Relationship Id="rId49" Type="http://schemas.openxmlformats.org/officeDocument/2006/relationships/tags" Target="../tags/tag717.xml"/><Relationship Id="rId57" Type="http://schemas.openxmlformats.org/officeDocument/2006/relationships/slide" Target="slide106.xml"/><Relationship Id="rId10" Type="http://schemas.openxmlformats.org/officeDocument/2006/relationships/tags" Target="../tags/tag678.xml"/><Relationship Id="rId31" Type="http://schemas.openxmlformats.org/officeDocument/2006/relationships/tags" Target="../tags/tag699.xml"/><Relationship Id="rId44" Type="http://schemas.openxmlformats.org/officeDocument/2006/relationships/tags" Target="../tags/tag712.xml"/><Relationship Id="rId52" Type="http://schemas.openxmlformats.org/officeDocument/2006/relationships/slideLayout" Target="../slideLayouts/slideLayout2.xml"/><Relationship Id="rId60" Type="http://schemas.openxmlformats.org/officeDocument/2006/relationships/slide" Target="slide94.xml"/><Relationship Id="rId65" Type="http://schemas.openxmlformats.org/officeDocument/2006/relationships/slide" Target="slide76.xml"/><Relationship Id="rId4" Type="http://schemas.openxmlformats.org/officeDocument/2006/relationships/tags" Target="../tags/tag672.xml"/><Relationship Id="rId9" Type="http://schemas.openxmlformats.org/officeDocument/2006/relationships/tags" Target="../tags/tag677.xml"/><Relationship Id="rId13" Type="http://schemas.openxmlformats.org/officeDocument/2006/relationships/tags" Target="../tags/tag681.xml"/><Relationship Id="rId18" Type="http://schemas.openxmlformats.org/officeDocument/2006/relationships/tags" Target="../tags/tag686.xml"/><Relationship Id="rId39" Type="http://schemas.openxmlformats.org/officeDocument/2006/relationships/tags" Target="../tags/tag707.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21.xml"/><Relationship Id="rId1" Type="http://schemas.openxmlformats.org/officeDocument/2006/relationships/tags" Target="../tags/tag720.xml"/><Relationship Id="rId6" Type="http://schemas.openxmlformats.org/officeDocument/2006/relationships/image" Target="../media/image45.png"/><Relationship Id="rId5" Type="http://schemas.openxmlformats.org/officeDocument/2006/relationships/image" Target="../media/image2.emf"/><Relationship Id="rId4" Type="http://schemas.openxmlformats.org/officeDocument/2006/relationships/oleObject" Target="../embeddings/oleObject25.bin"/></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23.xml"/><Relationship Id="rId1" Type="http://schemas.openxmlformats.org/officeDocument/2006/relationships/tags" Target="../tags/tag722.xml"/><Relationship Id="rId5" Type="http://schemas.openxmlformats.org/officeDocument/2006/relationships/image" Target="../media/image2.emf"/><Relationship Id="rId4" Type="http://schemas.openxmlformats.org/officeDocument/2006/relationships/oleObject" Target="../embeddings/oleObject26.bin"/></Relationships>
</file>

<file path=ppt/slides/_rels/slide84.xml.rels><?xml version="1.0" encoding="UTF-8" standalone="yes"?>
<Relationships xmlns="http://schemas.openxmlformats.org/package/2006/relationships"><Relationship Id="rId8" Type="http://schemas.openxmlformats.org/officeDocument/2006/relationships/oleObject" Target="../embeddings/oleObject27.bin"/><Relationship Id="rId3" Type="http://schemas.openxmlformats.org/officeDocument/2006/relationships/tags" Target="../tags/tag726.xml"/><Relationship Id="rId7" Type="http://schemas.openxmlformats.org/officeDocument/2006/relationships/slideLayout" Target="../slideLayouts/slideLayout4.xml"/><Relationship Id="rId2" Type="http://schemas.openxmlformats.org/officeDocument/2006/relationships/tags" Target="../tags/tag725.xml"/><Relationship Id="rId1" Type="http://schemas.openxmlformats.org/officeDocument/2006/relationships/tags" Target="../tags/tag724.xml"/><Relationship Id="rId6" Type="http://schemas.openxmlformats.org/officeDocument/2006/relationships/tags" Target="../tags/tag729.xml"/><Relationship Id="rId11" Type="http://schemas.openxmlformats.org/officeDocument/2006/relationships/image" Target="../media/image450.png"/><Relationship Id="rId5" Type="http://schemas.openxmlformats.org/officeDocument/2006/relationships/tags" Target="../tags/tag728.xml"/><Relationship Id="rId10" Type="http://schemas.openxmlformats.org/officeDocument/2006/relationships/tags" Target="../tags/tag5990.xml"/><Relationship Id="rId4" Type="http://schemas.openxmlformats.org/officeDocument/2006/relationships/tags" Target="../tags/tag727.xml"/><Relationship Id="rId9" Type="http://schemas.openxmlformats.org/officeDocument/2006/relationships/image" Target="../media/image2.emf"/></Relationships>
</file>

<file path=ppt/slides/_rels/slide85.xml.rels><?xml version="1.0" encoding="UTF-8" standalone="yes"?>
<Relationships xmlns="http://schemas.openxmlformats.org/package/2006/relationships"><Relationship Id="rId26" Type="http://schemas.openxmlformats.org/officeDocument/2006/relationships/tags" Target="../tags/tag755.xml"/><Relationship Id="rId21" Type="http://schemas.openxmlformats.org/officeDocument/2006/relationships/tags" Target="../tags/tag750.xml"/><Relationship Id="rId34" Type="http://schemas.openxmlformats.org/officeDocument/2006/relationships/tags" Target="../tags/tag763.xml"/><Relationship Id="rId42" Type="http://schemas.openxmlformats.org/officeDocument/2006/relationships/tags" Target="../tags/tag771.xml"/><Relationship Id="rId47" Type="http://schemas.openxmlformats.org/officeDocument/2006/relationships/tags" Target="../tags/tag776.xml"/><Relationship Id="rId50" Type="http://schemas.openxmlformats.org/officeDocument/2006/relationships/tags" Target="../tags/tag779.xml"/><Relationship Id="rId55" Type="http://schemas.openxmlformats.org/officeDocument/2006/relationships/slide" Target="slide120.xml"/><Relationship Id="rId63" Type="http://schemas.openxmlformats.org/officeDocument/2006/relationships/slide" Target="slide85.xml"/><Relationship Id="rId68" Type="http://schemas.openxmlformats.org/officeDocument/2006/relationships/slide" Target="slide55.xml"/><Relationship Id="rId7" Type="http://schemas.openxmlformats.org/officeDocument/2006/relationships/tags" Target="../tags/tag736.xml"/><Relationship Id="rId2" Type="http://schemas.openxmlformats.org/officeDocument/2006/relationships/tags" Target="../tags/tag731.xml"/><Relationship Id="rId16" Type="http://schemas.openxmlformats.org/officeDocument/2006/relationships/tags" Target="../tags/tag745.xml"/><Relationship Id="rId29" Type="http://schemas.openxmlformats.org/officeDocument/2006/relationships/tags" Target="../tags/tag758.xml"/><Relationship Id="rId11" Type="http://schemas.openxmlformats.org/officeDocument/2006/relationships/tags" Target="../tags/tag740.xml"/><Relationship Id="rId24" Type="http://schemas.openxmlformats.org/officeDocument/2006/relationships/tags" Target="../tags/tag753.xml"/><Relationship Id="rId32" Type="http://schemas.openxmlformats.org/officeDocument/2006/relationships/tags" Target="../tags/tag761.xml"/><Relationship Id="rId37" Type="http://schemas.openxmlformats.org/officeDocument/2006/relationships/tags" Target="../tags/tag766.xml"/><Relationship Id="rId40" Type="http://schemas.openxmlformats.org/officeDocument/2006/relationships/tags" Target="../tags/tag769.xml"/><Relationship Id="rId45" Type="http://schemas.openxmlformats.org/officeDocument/2006/relationships/tags" Target="../tags/tag774.xml"/><Relationship Id="rId53" Type="http://schemas.openxmlformats.org/officeDocument/2006/relationships/slide" Target="slide132.xml"/><Relationship Id="rId58" Type="http://schemas.openxmlformats.org/officeDocument/2006/relationships/slide" Target="slide102.xml"/><Relationship Id="rId66" Type="http://schemas.openxmlformats.org/officeDocument/2006/relationships/slide" Target="slide69.xml"/><Relationship Id="rId5" Type="http://schemas.openxmlformats.org/officeDocument/2006/relationships/tags" Target="../tags/tag734.xml"/><Relationship Id="rId61" Type="http://schemas.openxmlformats.org/officeDocument/2006/relationships/slide" Target="slide91.xml"/><Relationship Id="rId19" Type="http://schemas.openxmlformats.org/officeDocument/2006/relationships/tags" Target="../tags/tag748.xml"/><Relationship Id="rId14" Type="http://schemas.openxmlformats.org/officeDocument/2006/relationships/tags" Target="../tags/tag743.xml"/><Relationship Id="rId22" Type="http://schemas.openxmlformats.org/officeDocument/2006/relationships/tags" Target="../tags/tag751.xml"/><Relationship Id="rId27" Type="http://schemas.openxmlformats.org/officeDocument/2006/relationships/tags" Target="../tags/tag756.xml"/><Relationship Id="rId30" Type="http://schemas.openxmlformats.org/officeDocument/2006/relationships/tags" Target="../tags/tag759.xml"/><Relationship Id="rId35" Type="http://schemas.openxmlformats.org/officeDocument/2006/relationships/tags" Target="../tags/tag764.xml"/><Relationship Id="rId43" Type="http://schemas.openxmlformats.org/officeDocument/2006/relationships/tags" Target="../tags/tag772.xml"/><Relationship Id="rId48" Type="http://schemas.openxmlformats.org/officeDocument/2006/relationships/tags" Target="../tags/tag777.xml"/><Relationship Id="rId56" Type="http://schemas.openxmlformats.org/officeDocument/2006/relationships/slide" Target="slide111.xml"/><Relationship Id="rId64" Type="http://schemas.openxmlformats.org/officeDocument/2006/relationships/slide" Target="slide81.xml"/><Relationship Id="rId8" Type="http://schemas.openxmlformats.org/officeDocument/2006/relationships/tags" Target="../tags/tag737.xml"/><Relationship Id="rId51" Type="http://schemas.openxmlformats.org/officeDocument/2006/relationships/tags" Target="../tags/tag780.xml"/><Relationship Id="rId3" Type="http://schemas.openxmlformats.org/officeDocument/2006/relationships/tags" Target="../tags/tag732.xml"/><Relationship Id="rId12" Type="http://schemas.openxmlformats.org/officeDocument/2006/relationships/tags" Target="../tags/tag741.xml"/><Relationship Id="rId17" Type="http://schemas.openxmlformats.org/officeDocument/2006/relationships/tags" Target="../tags/tag746.xml"/><Relationship Id="rId25" Type="http://schemas.openxmlformats.org/officeDocument/2006/relationships/tags" Target="../tags/tag754.xml"/><Relationship Id="rId33" Type="http://schemas.openxmlformats.org/officeDocument/2006/relationships/tags" Target="../tags/tag762.xml"/><Relationship Id="rId38" Type="http://schemas.openxmlformats.org/officeDocument/2006/relationships/tags" Target="../tags/tag767.xml"/><Relationship Id="rId46" Type="http://schemas.openxmlformats.org/officeDocument/2006/relationships/tags" Target="../tags/tag775.xml"/><Relationship Id="rId59" Type="http://schemas.openxmlformats.org/officeDocument/2006/relationships/slide" Target="slide97.xml"/><Relationship Id="rId67" Type="http://schemas.openxmlformats.org/officeDocument/2006/relationships/slide" Target="slide63.xml"/><Relationship Id="rId20" Type="http://schemas.openxmlformats.org/officeDocument/2006/relationships/tags" Target="../tags/tag749.xml"/><Relationship Id="rId41" Type="http://schemas.openxmlformats.org/officeDocument/2006/relationships/tags" Target="../tags/tag770.xml"/><Relationship Id="rId54" Type="http://schemas.openxmlformats.org/officeDocument/2006/relationships/slide" Target="slide124.xml"/><Relationship Id="rId62" Type="http://schemas.openxmlformats.org/officeDocument/2006/relationships/slide" Target="slide88.xml"/><Relationship Id="rId1" Type="http://schemas.openxmlformats.org/officeDocument/2006/relationships/tags" Target="../tags/tag730.xml"/><Relationship Id="rId6" Type="http://schemas.openxmlformats.org/officeDocument/2006/relationships/tags" Target="../tags/tag735.xml"/><Relationship Id="rId15" Type="http://schemas.openxmlformats.org/officeDocument/2006/relationships/tags" Target="../tags/tag744.xml"/><Relationship Id="rId23" Type="http://schemas.openxmlformats.org/officeDocument/2006/relationships/tags" Target="../tags/tag752.xml"/><Relationship Id="rId28" Type="http://schemas.openxmlformats.org/officeDocument/2006/relationships/tags" Target="../tags/tag757.xml"/><Relationship Id="rId36" Type="http://schemas.openxmlformats.org/officeDocument/2006/relationships/tags" Target="../tags/tag765.xml"/><Relationship Id="rId49" Type="http://schemas.openxmlformats.org/officeDocument/2006/relationships/tags" Target="../tags/tag778.xml"/><Relationship Id="rId57" Type="http://schemas.openxmlformats.org/officeDocument/2006/relationships/slide" Target="slide106.xml"/><Relationship Id="rId10" Type="http://schemas.openxmlformats.org/officeDocument/2006/relationships/tags" Target="../tags/tag739.xml"/><Relationship Id="rId31" Type="http://schemas.openxmlformats.org/officeDocument/2006/relationships/tags" Target="../tags/tag760.xml"/><Relationship Id="rId44" Type="http://schemas.openxmlformats.org/officeDocument/2006/relationships/tags" Target="../tags/tag773.xml"/><Relationship Id="rId52" Type="http://schemas.openxmlformats.org/officeDocument/2006/relationships/slideLayout" Target="../slideLayouts/slideLayout2.xml"/><Relationship Id="rId60" Type="http://schemas.openxmlformats.org/officeDocument/2006/relationships/slide" Target="slide94.xml"/><Relationship Id="rId65" Type="http://schemas.openxmlformats.org/officeDocument/2006/relationships/slide" Target="slide76.xml"/><Relationship Id="rId4" Type="http://schemas.openxmlformats.org/officeDocument/2006/relationships/tags" Target="../tags/tag733.xml"/><Relationship Id="rId9" Type="http://schemas.openxmlformats.org/officeDocument/2006/relationships/tags" Target="../tags/tag738.xml"/><Relationship Id="rId13" Type="http://schemas.openxmlformats.org/officeDocument/2006/relationships/tags" Target="../tags/tag742.xml"/><Relationship Id="rId18" Type="http://schemas.openxmlformats.org/officeDocument/2006/relationships/tags" Target="../tags/tag747.xml"/><Relationship Id="rId39" Type="http://schemas.openxmlformats.org/officeDocument/2006/relationships/tags" Target="../tags/tag768.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440.png"/><Relationship Id="rId2" Type="http://schemas.openxmlformats.org/officeDocument/2006/relationships/tags" Target="../tags/tag782.xml"/><Relationship Id="rId1" Type="http://schemas.openxmlformats.org/officeDocument/2006/relationships/tags" Target="../tags/tag781.xml"/><Relationship Id="rId6" Type="http://schemas.openxmlformats.org/officeDocument/2006/relationships/tags" Target="../tags/tag6520.xml"/><Relationship Id="rId5" Type="http://schemas.openxmlformats.org/officeDocument/2006/relationships/image" Target="../media/image2.emf"/><Relationship Id="rId4" Type="http://schemas.openxmlformats.org/officeDocument/2006/relationships/oleObject" Target="../embeddings/oleObject28.bin"/></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4.xml"/><Relationship Id="rId1" Type="http://schemas.openxmlformats.org/officeDocument/2006/relationships/tags" Target="../tags/tag783.xml"/><Relationship Id="rId5" Type="http://schemas.openxmlformats.org/officeDocument/2006/relationships/image" Target="../media/image46.png"/><Relationship Id="rId4" Type="http://schemas.openxmlformats.org/officeDocument/2006/relationships/image" Target="../media/image1.emf"/></Relationships>
</file>

<file path=ppt/slides/_rels/slide88.xml.rels><?xml version="1.0" encoding="UTF-8" standalone="yes"?>
<Relationships xmlns="http://schemas.openxmlformats.org/package/2006/relationships"><Relationship Id="rId26" Type="http://schemas.openxmlformats.org/officeDocument/2006/relationships/tags" Target="../tags/tag809.xml"/><Relationship Id="rId21" Type="http://schemas.openxmlformats.org/officeDocument/2006/relationships/tags" Target="../tags/tag804.xml"/><Relationship Id="rId42" Type="http://schemas.openxmlformats.org/officeDocument/2006/relationships/tags" Target="../tags/tag825.xml"/><Relationship Id="rId47" Type="http://schemas.openxmlformats.org/officeDocument/2006/relationships/tags" Target="../tags/tag830.xml"/><Relationship Id="rId63" Type="http://schemas.openxmlformats.org/officeDocument/2006/relationships/slide" Target="slide88.xml"/><Relationship Id="rId68" Type="http://schemas.openxmlformats.org/officeDocument/2006/relationships/slide" Target="slide63.xml"/><Relationship Id="rId7" Type="http://schemas.openxmlformats.org/officeDocument/2006/relationships/tags" Target="../tags/tag790.xml"/><Relationship Id="rId71" Type="http://schemas.openxmlformats.org/officeDocument/2006/relationships/image" Target="../media/image1.emf"/><Relationship Id="rId2" Type="http://schemas.openxmlformats.org/officeDocument/2006/relationships/tags" Target="../tags/tag785.xml"/><Relationship Id="rId16" Type="http://schemas.openxmlformats.org/officeDocument/2006/relationships/tags" Target="../tags/tag799.xml"/><Relationship Id="rId29" Type="http://schemas.openxmlformats.org/officeDocument/2006/relationships/tags" Target="../tags/tag812.xml"/><Relationship Id="rId11" Type="http://schemas.openxmlformats.org/officeDocument/2006/relationships/tags" Target="../tags/tag794.xml"/><Relationship Id="rId24" Type="http://schemas.openxmlformats.org/officeDocument/2006/relationships/tags" Target="../tags/tag807.xml"/><Relationship Id="rId32" Type="http://schemas.openxmlformats.org/officeDocument/2006/relationships/tags" Target="../tags/tag815.xml"/><Relationship Id="rId37" Type="http://schemas.openxmlformats.org/officeDocument/2006/relationships/tags" Target="../tags/tag820.xml"/><Relationship Id="rId40" Type="http://schemas.openxmlformats.org/officeDocument/2006/relationships/tags" Target="../tags/tag823.xml"/><Relationship Id="rId45" Type="http://schemas.openxmlformats.org/officeDocument/2006/relationships/tags" Target="../tags/tag828.xml"/><Relationship Id="rId53" Type="http://schemas.openxmlformats.org/officeDocument/2006/relationships/slideLayout" Target="../slideLayouts/slideLayout2.xml"/><Relationship Id="rId58" Type="http://schemas.openxmlformats.org/officeDocument/2006/relationships/slide" Target="slide106.xml"/><Relationship Id="rId66" Type="http://schemas.openxmlformats.org/officeDocument/2006/relationships/slide" Target="slide76.xml"/><Relationship Id="rId5" Type="http://schemas.openxmlformats.org/officeDocument/2006/relationships/tags" Target="../tags/tag788.xml"/><Relationship Id="rId61" Type="http://schemas.openxmlformats.org/officeDocument/2006/relationships/slide" Target="slide94.xml"/><Relationship Id="rId19" Type="http://schemas.openxmlformats.org/officeDocument/2006/relationships/tags" Target="../tags/tag802.xml"/><Relationship Id="rId14" Type="http://schemas.openxmlformats.org/officeDocument/2006/relationships/tags" Target="../tags/tag797.xml"/><Relationship Id="rId22" Type="http://schemas.openxmlformats.org/officeDocument/2006/relationships/tags" Target="../tags/tag805.xml"/><Relationship Id="rId27" Type="http://schemas.openxmlformats.org/officeDocument/2006/relationships/tags" Target="../tags/tag810.xml"/><Relationship Id="rId30" Type="http://schemas.openxmlformats.org/officeDocument/2006/relationships/tags" Target="../tags/tag813.xml"/><Relationship Id="rId35" Type="http://schemas.openxmlformats.org/officeDocument/2006/relationships/tags" Target="../tags/tag818.xml"/><Relationship Id="rId43" Type="http://schemas.openxmlformats.org/officeDocument/2006/relationships/tags" Target="../tags/tag826.xml"/><Relationship Id="rId48" Type="http://schemas.openxmlformats.org/officeDocument/2006/relationships/tags" Target="../tags/tag831.xml"/><Relationship Id="rId56" Type="http://schemas.openxmlformats.org/officeDocument/2006/relationships/slide" Target="slide120.xml"/><Relationship Id="rId64" Type="http://schemas.openxmlformats.org/officeDocument/2006/relationships/slide" Target="slide85.xml"/><Relationship Id="rId69" Type="http://schemas.openxmlformats.org/officeDocument/2006/relationships/slide" Target="slide55.xml"/><Relationship Id="rId8" Type="http://schemas.openxmlformats.org/officeDocument/2006/relationships/tags" Target="../tags/tag791.xml"/><Relationship Id="rId51" Type="http://schemas.openxmlformats.org/officeDocument/2006/relationships/tags" Target="../tags/tag834.xml"/><Relationship Id="rId3" Type="http://schemas.openxmlformats.org/officeDocument/2006/relationships/tags" Target="../tags/tag786.xml"/><Relationship Id="rId12" Type="http://schemas.openxmlformats.org/officeDocument/2006/relationships/tags" Target="../tags/tag795.xml"/><Relationship Id="rId17" Type="http://schemas.openxmlformats.org/officeDocument/2006/relationships/tags" Target="../tags/tag800.xml"/><Relationship Id="rId25" Type="http://schemas.openxmlformats.org/officeDocument/2006/relationships/tags" Target="../tags/tag808.xml"/><Relationship Id="rId33" Type="http://schemas.openxmlformats.org/officeDocument/2006/relationships/tags" Target="../tags/tag816.xml"/><Relationship Id="rId38" Type="http://schemas.openxmlformats.org/officeDocument/2006/relationships/tags" Target="../tags/tag821.xml"/><Relationship Id="rId46" Type="http://schemas.openxmlformats.org/officeDocument/2006/relationships/tags" Target="../tags/tag829.xml"/><Relationship Id="rId59" Type="http://schemas.openxmlformats.org/officeDocument/2006/relationships/slide" Target="slide102.xml"/><Relationship Id="rId67" Type="http://schemas.openxmlformats.org/officeDocument/2006/relationships/slide" Target="slide69.xml"/><Relationship Id="rId20" Type="http://schemas.openxmlformats.org/officeDocument/2006/relationships/tags" Target="../tags/tag803.xml"/><Relationship Id="rId41" Type="http://schemas.openxmlformats.org/officeDocument/2006/relationships/tags" Target="../tags/tag824.xml"/><Relationship Id="rId54" Type="http://schemas.openxmlformats.org/officeDocument/2006/relationships/slide" Target="slide132.xml"/><Relationship Id="rId62" Type="http://schemas.openxmlformats.org/officeDocument/2006/relationships/slide" Target="slide91.xml"/><Relationship Id="rId70" Type="http://schemas.openxmlformats.org/officeDocument/2006/relationships/oleObject" Target="../embeddings/oleObject30.bin"/><Relationship Id="rId1" Type="http://schemas.openxmlformats.org/officeDocument/2006/relationships/tags" Target="../tags/tag784.xml"/><Relationship Id="rId6" Type="http://schemas.openxmlformats.org/officeDocument/2006/relationships/tags" Target="../tags/tag789.xml"/><Relationship Id="rId15" Type="http://schemas.openxmlformats.org/officeDocument/2006/relationships/tags" Target="../tags/tag798.xml"/><Relationship Id="rId23" Type="http://schemas.openxmlformats.org/officeDocument/2006/relationships/tags" Target="../tags/tag806.xml"/><Relationship Id="rId28" Type="http://schemas.openxmlformats.org/officeDocument/2006/relationships/tags" Target="../tags/tag811.xml"/><Relationship Id="rId36" Type="http://schemas.openxmlformats.org/officeDocument/2006/relationships/tags" Target="../tags/tag819.xml"/><Relationship Id="rId49" Type="http://schemas.openxmlformats.org/officeDocument/2006/relationships/tags" Target="../tags/tag832.xml"/><Relationship Id="rId57" Type="http://schemas.openxmlformats.org/officeDocument/2006/relationships/slide" Target="slide111.xml"/><Relationship Id="rId10" Type="http://schemas.openxmlformats.org/officeDocument/2006/relationships/tags" Target="../tags/tag793.xml"/><Relationship Id="rId31" Type="http://schemas.openxmlformats.org/officeDocument/2006/relationships/tags" Target="../tags/tag814.xml"/><Relationship Id="rId44" Type="http://schemas.openxmlformats.org/officeDocument/2006/relationships/tags" Target="../tags/tag827.xml"/><Relationship Id="rId52" Type="http://schemas.openxmlformats.org/officeDocument/2006/relationships/tags" Target="../tags/tag835.xml"/><Relationship Id="rId60" Type="http://schemas.openxmlformats.org/officeDocument/2006/relationships/slide" Target="slide97.xml"/><Relationship Id="rId65" Type="http://schemas.openxmlformats.org/officeDocument/2006/relationships/slide" Target="slide81.xml"/><Relationship Id="rId4" Type="http://schemas.openxmlformats.org/officeDocument/2006/relationships/tags" Target="../tags/tag787.xml"/><Relationship Id="rId9" Type="http://schemas.openxmlformats.org/officeDocument/2006/relationships/tags" Target="../tags/tag792.xml"/><Relationship Id="rId13" Type="http://schemas.openxmlformats.org/officeDocument/2006/relationships/tags" Target="../tags/tag796.xml"/><Relationship Id="rId18" Type="http://schemas.openxmlformats.org/officeDocument/2006/relationships/tags" Target="../tags/tag801.xml"/><Relationship Id="rId39" Type="http://schemas.openxmlformats.org/officeDocument/2006/relationships/tags" Target="../tags/tag822.xml"/><Relationship Id="rId34" Type="http://schemas.openxmlformats.org/officeDocument/2006/relationships/tags" Target="../tags/tag817.xml"/><Relationship Id="rId50" Type="http://schemas.openxmlformats.org/officeDocument/2006/relationships/tags" Target="../tags/tag833.xml"/><Relationship Id="rId55" Type="http://schemas.openxmlformats.org/officeDocument/2006/relationships/slide" Target="slide124.x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4.xml"/><Relationship Id="rId1" Type="http://schemas.openxmlformats.org/officeDocument/2006/relationships/tags" Target="../tags/tag836.xml"/><Relationship Id="rId5" Type="http://schemas.openxmlformats.org/officeDocument/2006/relationships/image" Target="../media/image47.png"/><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48.png"/><Relationship Id="rId2" Type="http://schemas.openxmlformats.org/officeDocument/2006/relationships/tags" Target="../tags/tag838.xml"/><Relationship Id="rId1" Type="http://schemas.openxmlformats.org/officeDocument/2006/relationships/tags" Target="../tags/tag837.xml"/><Relationship Id="rId6" Type="http://schemas.openxmlformats.org/officeDocument/2006/relationships/tags" Target="../tags/tag7080.xml"/><Relationship Id="rId5" Type="http://schemas.openxmlformats.org/officeDocument/2006/relationships/image" Target="../media/image1.emf"/><Relationship Id="rId4" Type="http://schemas.openxmlformats.org/officeDocument/2006/relationships/oleObject" Target="../embeddings/oleObject32.bin"/></Relationships>
</file>

<file path=ppt/slides/_rels/slide91.xml.rels><?xml version="1.0" encoding="UTF-8" standalone="yes"?>
<Relationships xmlns="http://schemas.openxmlformats.org/package/2006/relationships"><Relationship Id="rId26" Type="http://schemas.openxmlformats.org/officeDocument/2006/relationships/tags" Target="../tags/tag864.xml"/><Relationship Id="rId21" Type="http://schemas.openxmlformats.org/officeDocument/2006/relationships/tags" Target="../tags/tag859.xml"/><Relationship Id="rId42" Type="http://schemas.openxmlformats.org/officeDocument/2006/relationships/tags" Target="../tags/tag880.xml"/><Relationship Id="rId47" Type="http://schemas.openxmlformats.org/officeDocument/2006/relationships/tags" Target="../tags/tag885.xml"/><Relationship Id="rId63" Type="http://schemas.openxmlformats.org/officeDocument/2006/relationships/slide" Target="slide88.xml"/><Relationship Id="rId68" Type="http://schemas.openxmlformats.org/officeDocument/2006/relationships/slide" Target="slide63.xml"/><Relationship Id="rId7" Type="http://schemas.openxmlformats.org/officeDocument/2006/relationships/tags" Target="../tags/tag845.xml"/><Relationship Id="rId71" Type="http://schemas.openxmlformats.org/officeDocument/2006/relationships/image" Target="../media/image1.emf"/><Relationship Id="rId2" Type="http://schemas.openxmlformats.org/officeDocument/2006/relationships/tags" Target="../tags/tag840.xml"/><Relationship Id="rId16" Type="http://schemas.openxmlformats.org/officeDocument/2006/relationships/tags" Target="../tags/tag854.xml"/><Relationship Id="rId29" Type="http://schemas.openxmlformats.org/officeDocument/2006/relationships/tags" Target="../tags/tag867.xml"/><Relationship Id="rId11" Type="http://schemas.openxmlformats.org/officeDocument/2006/relationships/tags" Target="../tags/tag849.xml"/><Relationship Id="rId24" Type="http://schemas.openxmlformats.org/officeDocument/2006/relationships/tags" Target="../tags/tag862.xml"/><Relationship Id="rId32" Type="http://schemas.openxmlformats.org/officeDocument/2006/relationships/tags" Target="../tags/tag870.xml"/><Relationship Id="rId37" Type="http://schemas.openxmlformats.org/officeDocument/2006/relationships/tags" Target="../tags/tag875.xml"/><Relationship Id="rId40" Type="http://schemas.openxmlformats.org/officeDocument/2006/relationships/tags" Target="../tags/tag878.xml"/><Relationship Id="rId45" Type="http://schemas.openxmlformats.org/officeDocument/2006/relationships/tags" Target="../tags/tag883.xml"/><Relationship Id="rId53" Type="http://schemas.openxmlformats.org/officeDocument/2006/relationships/slideLayout" Target="../slideLayouts/slideLayout2.xml"/><Relationship Id="rId58" Type="http://schemas.openxmlformats.org/officeDocument/2006/relationships/slide" Target="slide106.xml"/><Relationship Id="rId66" Type="http://schemas.openxmlformats.org/officeDocument/2006/relationships/slide" Target="slide76.xml"/><Relationship Id="rId5" Type="http://schemas.openxmlformats.org/officeDocument/2006/relationships/tags" Target="../tags/tag843.xml"/><Relationship Id="rId61" Type="http://schemas.openxmlformats.org/officeDocument/2006/relationships/slide" Target="slide94.xml"/><Relationship Id="rId19" Type="http://schemas.openxmlformats.org/officeDocument/2006/relationships/tags" Target="../tags/tag857.xml"/><Relationship Id="rId14" Type="http://schemas.openxmlformats.org/officeDocument/2006/relationships/tags" Target="../tags/tag852.xml"/><Relationship Id="rId22" Type="http://schemas.openxmlformats.org/officeDocument/2006/relationships/tags" Target="../tags/tag860.xml"/><Relationship Id="rId27" Type="http://schemas.openxmlformats.org/officeDocument/2006/relationships/tags" Target="../tags/tag865.xml"/><Relationship Id="rId30" Type="http://schemas.openxmlformats.org/officeDocument/2006/relationships/tags" Target="../tags/tag868.xml"/><Relationship Id="rId35" Type="http://schemas.openxmlformats.org/officeDocument/2006/relationships/tags" Target="../tags/tag873.xml"/><Relationship Id="rId43" Type="http://schemas.openxmlformats.org/officeDocument/2006/relationships/tags" Target="../tags/tag881.xml"/><Relationship Id="rId48" Type="http://schemas.openxmlformats.org/officeDocument/2006/relationships/tags" Target="../tags/tag886.xml"/><Relationship Id="rId56" Type="http://schemas.openxmlformats.org/officeDocument/2006/relationships/slide" Target="slide120.xml"/><Relationship Id="rId64" Type="http://schemas.openxmlformats.org/officeDocument/2006/relationships/slide" Target="slide85.xml"/><Relationship Id="rId69" Type="http://schemas.openxmlformats.org/officeDocument/2006/relationships/slide" Target="slide55.xml"/><Relationship Id="rId8" Type="http://schemas.openxmlformats.org/officeDocument/2006/relationships/tags" Target="../tags/tag846.xml"/><Relationship Id="rId51" Type="http://schemas.openxmlformats.org/officeDocument/2006/relationships/tags" Target="../tags/tag889.xml"/><Relationship Id="rId3" Type="http://schemas.openxmlformats.org/officeDocument/2006/relationships/tags" Target="../tags/tag841.xml"/><Relationship Id="rId12" Type="http://schemas.openxmlformats.org/officeDocument/2006/relationships/tags" Target="../tags/tag850.xml"/><Relationship Id="rId17" Type="http://schemas.openxmlformats.org/officeDocument/2006/relationships/tags" Target="../tags/tag855.xml"/><Relationship Id="rId25" Type="http://schemas.openxmlformats.org/officeDocument/2006/relationships/tags" Target="../tags/tag863.xml"/><Relationship Id="rId33" Type="http://schemas.openxmlformats.org/officeDocument/2006/relationships/tags" Target="../tags/tag871.xml"/><Relationship Id="rId38" Type="http://schemas.openxmlformats.org/officeDocument/2006/relationships/tags" Target="../tags/tag876.xml"/><Relationship Id="rId46" Type="http://schemas.openxmlformats.org/officeDocument/2006/relationships/tags" Target="../tags/tag884.xml"/><Relationship Id="rId59" Type="http://schemas.openxmlformats.org/officeDocument/2006/relationships/slide" Target="slide102.xml"/><Relationship Id="rId67" Type="http://schemas.openxmlformats.org/officeDocument/2006/relationships/slide" Target="slide69.xml"/><Relationship Id="rId20" Type="http://schemas.openxmlformats.org/officeDocument/2006/relationships/tags" Target="../tags/tag858.xml"/><Relationship Id="rId41" Type="http://schemas.openxmlformats.org/officeDocument/2006/relationships/tags" Target="../tags/tag879.xml"/><Relationship Id="rId54" Type="http://schemas.openxmlformats.org/officeDocument/2006/relationships/slide" Target="slide132.xml"/><Relationship Id="rId62" Type="http://schemas.openxmlformats.org/officeDocument/2006/relationships/slide" Target="slide91.xml"/><Relationship Id="rId70" Type="http://schemas.openxmlformats.org/officeDocument/2006/relationships/oleObject" Target="../embeddings/oleObject33.bin"/><Relationship Id="rId1" Type="http://schemas.openxmlformats.org/officeDocument/2006/relationships/tags" Target="../tags/tag839.xml"/><Relationship Id="rId6" Type="http://schemas.openxmlformats.org/officeDocument/2006/relationships/tags" Target="../tags/tag844.xml"/><Relationship Id="rId15" Type="http://schemas.openxmlformats.org/officeDocument/2006/relationships/tags" Target="../tags/tag853.xml"/><Relationship Id="rId23" Type="http://schemas.openxmlformats.org/officeDocument/2006/relationships/tags" Target="../tags/tag861.xml"/><Relationship Id="rId28" Type="http://schemas.openxmlformats.org/officeDocument/2006/relationships/tags" Target="../tags/tag866.xml"/><Relationship Id="rId36" Type="http://schemas.openxmlformats.org/officeDocument/2006/relationships/tags" Target="../tags/tag874.xml"/><Relationship Id="rId49" Type="http://schemas.openxmlformats.org/officeDocument/2006/relationships/tags" Target="../tags/tag887.xml"/><Relationship Id="rId57" Type="http://schemas.openxmlformats.org/officeDocument/2006/relationships/slide" Target="slide111.xml"/><Relationship Id="rId10" Type="http://schemas.openxmlformats.org/officeDocument/2006/relationships/tags" Target="../tags/tag848.xml"/><Relationship Id="rId31" Type="http://schemas.openxmlformats.org/officeDocument/2006/relationships/tags" Target="../tags/tag869.xml"/><Relationship Id="rId44" Type="http://schemas.openxmlformats.org/officeDocument/2006/relationships/tags" Target="../tags/tag882.xml"/><Relationship Id="rId52" Type="http://schemas.openxmlformats.org/officeDocument/2006/relationships/tags" Target="../tags/tag890.xml"/><Relationship Id="rId60" Type="http://schemas.openxmlformats.org/officeDocument/2006/relationships/slide" Target="slide97.xml"/><Relationship Id="rId65" Type="http://schemas.openxmlformats.org/officeDocument/2006/relationships/slide" Target="slide81.xml"/><Relationship Id="rId4" Type="http://schemas.openxmlformats.org/officeDocument/2006/relationships/tags" Target="../tags/tag842.xml"/><Relationship Id="rId9" Type="http://schemas.openxmlformats.org/officeDocument/2006/relationships/tags" Target="../tags/tag847.xml"/><Relationship Id="rId13" Type="http://schemas.openxmlformats.org/officeDocument/2006/relationships/tags" Target="../tags/tag851.xml"/><Relationship Id="rId18" Type="http://schemas.openxmlformats.org/officeDocument/2006/relationships/tags" Target="../tags/tag856.xml"/><Relationship Id="rId39" Type="http://schemas.openxmlformats.org/officeDocument/2006/relationships/tags" Target="../tags/tag877.xml"/><Relationship Id="rId34" Type="http://schemas.openxmlformats.org/officeDocument/2006/relationships/tags" Target="../tags/tag872.xml"/><Relationship Id="rId50" Type="http://schemas.openxmlformats.org/officeDocument/2006/relationships/tags" Target="../tags/tag888.xml"/><Relationship Id="rId55" Type="http://schemas.openxmlformats.org/officeDocument/2006/relationships/slide" Target="slide124.xml"/></Relationships>
</file>

<file path=ppt/slides/_rels/slide92.xml.rels><?xml version="1.0" encoding="UTF-8" standalone="yes"?>
<Relationships xmlns="http://schemas.openxmlformats.org/package/2006/relationships"><Relationship Id="rId8" Type="http://schemas.openxmlformats.org/officeDocument/2006/relationships/oleObject" Target="../embeddings/oleObject34.bin"/><Relationship Id="rId13" Type="http://schemas.openxmlformats.org/officeDocument/2006/relationships/image" Target="../media/image50.png"/><Relationship Id="rId3" Type="http://schemas.openxmlformats.org/officeDocument/2006/relationships/tags" Target="../tags/tag893.xml"/><Relationship Id="rId7" Type="http://schemas.openxmlformats.org/officeDocument/2006/relationships/slideLayout" Target="../slideLayouts/slideLayout4.xml"/><Relationship Id="rId12" Type="http://schemas.openxmlformats.org/officeDocument/2006/relationships/tags" Target="../tags/tag7630.xml"/><Relationship Id="rId2" Type="http://schemas.openxmlformats.org/officeDocument/2006/relationships/tags" Target="../tags/tag892.xml"/><Relationship Id="rId1" Type="http://schemas.openxmlformats.org/officeDocument/2006/relationships/tags" Target="../tags/tag891.xml"/><Relationship Id="rId6" Type="http://schemas.openxmlformats.org/officeDocument/2006/relationships/tags" Target="../tags/tag896.xml"/><Relationship Id="rId11" Type="http://schemas.openxmlformats.org/officeDocument/2006/relationships/image" Target="../media/image49.png"/><Relationship Id="rId5" Type="http://schemas.openxmlformats.org/officeDocument/2006/relationships/tags" Target="../tags/tag895.xml"/><Relationship Id="rId10" Type="http://schemas.openxmlformats.org/officeDocument/2006/relationships/tags" Target="../tags/tag7620.xml"/><Relationship Id="rId4" Type="http://schemas.openxmlformats.org/officeDocument/2006/relationships/tags" Target="../tags/tag894.xml"/><Relationship Id="rId9" Type="http://schemas.openxmlformats.org/officeDocument/2006/relationships/image" Target="../media/image1.emf"/></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4.xml"/><Relationship Id="rId1" Type="http://schemas.openxmlformats.org/officeDocument/2006/relationships/tags" Target="../tags/tag897.xml"/><Relationship Id="rId5" Type="http://schemas.openxmlformats.org/officeDocument/2006/relationships/image" Target="../media/image51.png"/><Relationship Id="rId4" Type="http://schemas.openxmlformats.org/officeDocument/2006/relationships/image" Target="../media/image1.emf"/></Relationships>
</file>

<file path=ppt/slides/_rels/slide94.xml.rels><?xml version="1.0" encoding="UTF-8" standalone="yes"?>
<Relationships xmlns="http://schemas.openxmlformats.org/package/2006/relationships"><Relationship Id="rId26" Type="http://schemas.openxmlformats.org/officeDocument/2006/relationships/tags" Target="../tags/tag923.xml"/><Relationship Id="rId21" Type="http://schemas.openxmlformats.org/officeDocument/2006/relationships/tags" Target="../tags/tag918.xml"/><Relationship Id="rId42" Type="http://schemas.openxmlformats.org/officeDocument/2006/relationships/tags" Target="../tags/tag939.xml"/><Relationship Id="rId47" Type="http://schemas.openxmlformats.org/officeDocument/2006/relationships/tags" Target="../tags/tag944.xml"/><Relationship Id="rId63" Type="http://schemas.openxmlformats.org/officeDocument/2006/relationships/slide" Target="slide88.xml"/><Relationship Id="rId68" Type="http://schemas.openxmlformats.org/officeDocument/2006/relationships/slide" Target="slide63.xml"/><Relationship Id="rId7" Type="http://schemas.openxmlformats.org/officeDocument/2006/relationships/tags" Target="../tags/tag904.xml"/><Relationship Id="rId71" Type="http://schemas.openxmlformats.org/officeDocument/2006/relationships/image" Target="../media/image1.emf"/><Relationship Id="rId2" Type="http://schemas.openxmlformats.org/officeDocument/2006/relationships/tags" Target="../tags/tag899.xml"/><Relationship Id="rId16" Type="http://schemas.openxmlformats.org/officeDocument/2006/relationships/tags" Target="../tags/tag913.xml"/><Relationship Id="rId29" Type="http://schemas.openxmlformats.org/officeDocument/2006/relationships/tags" Target="../tags/tag926.xml"/><Relationship Id="rId11" Type="http://schemas.openxmlformats.org/officeDocument/2006/relationships/tags" Target="../tags/tag908.xml"/><Relationship Id="rId24" Type="http://schemas.openxmlformats.org/officeDocument/2006/relationships/tags" Target="../tags/tag921.xml"/><Relationship Id="rId32" Type="http://schemas.openxmlformats.org/officeDocument/2006/relationships/tags" Target="../tags/tag929.xml"/><Relationship Id="rId37" Type="http://schemas.openxmlformats.org/officeDocument/2006/relationships/tags" Target="../tags/tag934.xml"/><Relationship Id="rId40" Type="http://schemas.openxmlformats.org/officeDocument/2006/relationships/tags" Target="../tags/tag937.xml"/><Relationship Id="rId45" Type="http://schemas.openxmlformats.org/officeDocument/2006/relationships/tags" Target="../tags/tag942.xml"/><Relationship Id="rId53" Type="http://schemas.openxmlformats.org/officeDocument/2006/relationships/slideLayout" Target="../slideLayouts/slideLayout2.xml"/><Relationship Id="rId58" Type="http://schemas.openxmlformats.org/officeDocument/2006/relationships/slide" Target="slide106.xml"/><Relationship Id="rId66" Type="http://schemas.openxmlformats.org/officeDocument/2006/relationships/slide" Target="slide76.xml"/><Relationship Id="rId5" Type="http://schemas.openxmlformats.org/officeDocument/2006/relationships/tags" Target="../tags/tag902.xml"/><Relationship Id="rId61" Type="http://schemas.openxmlformats.org/officeDocument/2006/relationships/slide" Target="slide94.xml"/><Relationship Id="rId19" Type="http://schemas.openxmlformats.org/officeDocument/2006/relationships/tags" Target="../tags/tag916.xml"/><Relationship Id="rId14" Type="http://schemas.openxmlformats.org/officeDocument/2006/relationships/tags" Target="../tags/tag911.xml"/><Relationship Id="rId22" Type="http://schemas.openxmlformats.org/officeDocument/2006/relationships/tags" Target="../tags/tag919.xml"/><Relationship Id="rId27" Type="http://schemas.openxmlformats.org/officeDocument/2006/relationships/tags" Target="../tags/tag924.xml"/><Relationship Id="rId30" Type="http://schemas.openxmlformats.org/officeDocument/2006/relationships/tags" Target="../tags/tag927.xml"/><Relationship Id="rId35" Type="http://schemas.openxmlformats.org/officeDocument/2006/relationships/tags" Target="../tags/tag932.xml"/><Relationship Id="rId43" Type="http://schemas.openxmlformats.org/officeDocument/2006/relationships/tags" Target="../tags/tag940.xml"/><Relationship Id="rId48" Type="http://schemas.openxmlformats.org/officeDocument/2006/relationships/tags" Target="../tags/tag945.xml"/><Relationship Id="rId56" Type="http://schemas.openxmlformats.org/officeDocument/2006/relationships/slide" Target="slide120.xml"/><Relationship Id="rId64" Type="http://schemas.openxmlformats.org/officeDocument/2006/relationships/slide" Target="slide85.xml"/><Relationship Id="rId69" Type="http://schemas.openxmlformats.org/officeDocument/2006/relationships/slide" Target="slide55.xml"/><Relationship Id="rId8" Type="http://schemas.openxmlformats.org/officeDocument/2006/relationships/tags" Target="../tags/tag905.xml"/><Relationship Id="rId51" Type="http://schemas.openxmlformats.org/officeDocument/2006/relationships/tags" Target="../tags/tag948.xml"/><Relationship Id="rId3" Type="http://schemas.openxmlformats.org/officeDocument/2006/relationships/tags" Target="../tags/tag900.xml"/><Relationship Id="rId12" Type="http://schemas.openxmlformats.org/officeDocument/2006/relationships/tags" Target="../tags/tag909.xml"/><Relationship Id="rId17" Type="http://schemas.openxmlformats.org/officeDocument/2006/relationships/tags" Target="../tags/tag914.xml"/><Relationship Id="rId25" Type="http://schemas.openxmlformats.org/officeDocument/2006/relationships/tags" Target="../tags/tag922.xml"/><Relationship Id="rId33" Type="http://schemas.openxmlformats.org/officeDocument/2006/relationships/tags" Target="../tags/tag930.xml"/><Relationship Id="rId38" Type="http://schemas.openxmlformats.org/officeDocument/2006/relationships/tags" Target="../tags/tag935.xml"/><Relationship Id="rId46" Type="http://schemas.openxmlformats.org/officeDocument/2006/relationships/tags" Target="../tags/tag943.xml"/><Relationship Id="rId59" Type="http://schemas.openxmlformats.org/officeDocument/2006/relationships/slide" Target="slide102.xml"/><Relationship Id="rId67" Type="http://schemas.openxmlformats.org/officeDocument/2006/relationships/slide" Target="slide69.xml"/><Relationship Id="rId20" Type="http://schemas.openxmlformats.org/officeDocument/2006/relationships/tags" Target="../tags/tag917.xml"/><Relationship Id="rId41" Type="http://schemas.openxmlformats.org/officeDocument/2006/relationships/tags" Target="../tags/tag938.xml"/><Relationship Id="rId54" Type="http://schemas.openxmlformats.org/officeDocument/2006/relationships/slide" Target="slide132.xml"/><Relationship Id="rId62" Type="http://schemas.openxmlformats.org/officeDocument/2006/relationships/slide" Target="slide91.xml"/><Relationship Id="rId70" Type="http://schemas.openxmlformats.org/officeDocument/2006/relationships/oleObject" Target="../embeddings/oleObject36.bin"/><Relationship Id="rId1" Type="http://schemas.openxmlformats.org/officeDocument/2006/relationships/tags" Target="../tags/tag898.xml"/><Relationship Id="rId6" Type="http://schemas.openxmlformats.org/officeDocument/2006/relationships/tags" Target="../tags/tag903.xml"/><Relationship Id="rId15" Type="http://schemas.openxmlformats.org/officeDocument/2006/relationships/tags" Target="../tags/tag912.xml"/><Relationship Id="rId23" Type="http://schemas.openxmlformats.org/officeDocument/2006/relationships/tags" Target="../tags/tag920.xml"/><Relationship Id="rId28" Type="http://schemas.openxmlformats.org/officeDocument/2006/relationships/tags" Target="../tags/tag925.xml"/><Relationship Id="rId36" Type="http://schemas.openxmlformats.org/officeDocument/2006/relationships/tags" Target="../tags/tag933.xml"/><Relationship Id="rId49" Type="http://schemas.openxmlformats.org/officeDocument/2006/relationships/tags" Target="../tags/tag946.xml"/><Relationship Id="rId57" Type="http://schemas.openxmlformats.org/officeDocument/2006/relationships/slide" Target="slide111.xml"/><Relationship Id="rId10" Type="http://schemas.openxmlformats.org/officeDocument/2006/relationships/tags" Target="../tags/tag907.xml"/><Relationship Id="rId31" Type="http://schemas.openxmlformats.org/officeDocument/2006/relationships/tags" Target="../tags/tag928.xml"/><Relationship Id="rId44" Type="http://schemas.openxmlformats.org/officeDocument/2006/relationships/tags" Target="../tags/tag941.xml"/><Relationship Id="rId52" Type="http://schemas.openxmlformats.org/officeDocument/2006/relationships/tags" Target="../tags/tag949.xml"/><Relationship Id="rId60" Type="http://schemas.openxmlformats.org/officeDocument/2006/relationships/slide" Target="slide97.xml"/><Relationship Id="rId65" Type="http://schemas.openxmlformats.org/officeDocument/2006/relationships/slide" Target="slide81.xml"/><Relationship Id="rId4" Type="http://schemas.openxmlformats.org/officeDocument/2006/relationships/tags" Target="../tags/tag901.xml"/><Relationship Id="rId9" Type="http://schemas.openxmlformats.org/officeDocument/2006/relationships/tags" Target="../tags/tag906.xml"/><Relationship Id="rId13" Type="http://schemas.openxmlformats.org/officeDocument/2006/relationships/tags" Target="../tags/tag910.xml"/><Relationship Id="rId18" Type="http://schemas.openxmlformats.org/officeDocument/2006/relationships/tags" Target="../tags/tag915.xml"/><Relationship Id="rId39" Type="http://schemas.openxmlformats.org/officeDocument/2006/relationships/tags" Target="../tags/tag936.xml"/><Relationship Id="rId34" Type="http://schemas.openxmlformats.org/officeDocument/2006/relationships/tags" Target="../tags/tag931.xml"/><Relationship Id="rId50" Type="http://schemas.openxmlformats.org/officeDocument/2006/relationships/tags" Target="../tags/tag947.xml"/><Relationship Id="rId55" Type="http://schemas.openxmlformats.org/officeDocument/2006/relationships/slide" Target="slide124.xml"/></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4.xml"/><Relationship Id="rId1" Type="http://schemas.openxmlformats.org/officeDocument/2006/relationships/tags" Target="../tags/tag950.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1.emf"/></Relationships>
</file>

<file path=ppt/slides/_rels/slide96.xml.rels><?xml version="1.0" encoding="UTF-8" standalone="yes"?>
<Relationships xmlns="http://schemas.openxmlformats.org/package/2006/relationships"><Relationship Id="rId8" Type="http://schemas.openxmlformats.org/officeDocument/2006/relationships/oleObject" Target="../embeddings/oleObject38.bin"/><Relationship Id="rId3" Type="http://schemas.openxmlformats.org/officeDocument/2006/relationships/tags" Target="../tags/tag953.xml"/><Relationship Id="rId7" Type="http://schemas.openxmlformats.org/officeDocument/2006/relationships/slideLayout" Target="../slideLayouts/slideLayout4.xml"/><Relationship Id="rId2" Type="http://schemas.openxmlformats.org/officeDocument/2006/relationships/tags" Target="../tags/tag952.xml"/><Relationship Id="rId1" Type="http://schemas.openxmlformats.org/officeDocument/2006/relationships/tags" Target="../tags/tag951.xml"/><Relationship Id="rId6" Type="http://schemas.openxmlformats.org/officeDocument/2006/relationships/tags" Target="../tags/tag956.xml"/><Relationship Id="rId5" Type="http://schemas.openxmlformats.org/officeDocument/2006/relationships/tags" Target="../tags/tag955.xml"/><Relationship Id="rId4" Type="http://schemas.openxmlformats.org/officeDocument/2006/relationships/tags" Target="../tags/tag954.xml"/><Relationship Id="rId9" Type="http://schemas.openxmlformats.org/officeDocument/2006/relationships/image" Target="../media/image1.emf"/></Relationships>
</file>

<file path=ppt/slides/_rels/slide97.xml.rels><?xml version="1.0" encoding="UTF-8" standalone="yes"?>
<Relationships xmlns="http://schemas.openxmlformats.org/package/2006/relationships"><Relationship Id="rId26" Type="http://schemas.openxmlformats.org/officeDocument/2006/relationships/tags" Target="../tags/tag982.xml"/><Relationship Id="rId21" Type="http://schemas.openxmlformats.org/officeDocument/2006/relationships/tags" Target="../tags/tag977.xml"/><Relationship Id="rId42" Type="http://schemas.openxmlformats.org/officeDocument/2006/relationships/tags" Target="../tags/tag998.xml"/><Relationship Id="rId47" Type="http://schemas.openxmlformats.org/officeDocument/2006/relationships/tags" Target="../tags/tag1003.xml"/><Relationship Id="rId63" Type="http://schemas.openxmlformats.org/officeDocument/2006/relationships/slide" Target="slide88.xml"/><Relationship Id="rId68" Type="http://schemas.openxmlformats.org/officeDocument/2006/relationships/slide" Target="slide63.xml"/><Relationship Id="rId7" Type="http://schemas.openxmlformats.org/officeDocument/2006/relationships/tags" Target="../tags/tag963.xml"/><Relationship Id="rId71" Type="http://schemas.openxmlformats.org/officeDocument/2006/relationships/image" Target="../media/image1.emf"/><Relationship Id="rId2" Type="http://schemas.openxmlformats.org/officeDocument/2006/relationships/tags" Target="../tags/tag958.xml"/><Relationship Id="rId16" Type="http://schemas.openxmlformats.org/officeDocument/2006/relationships/tags" Target="../tags/tag972.xml"/><Relationship Id="rId29" Type="http://schemas.openxmlformats.org/officeDocument/2006/relationships/tags" Target="../tags/tag985.xml"/><Relationship Id="rId11" Type="http://schemas.openxmlformats.org/officeDocument/2006/relationships/tags" Target="../tags/tag967.xml"/><Relationship Id="rId24" Type="http://schemas.openxmlformats.org/officeDocument/2006/relationships/tags" Target="../tags/tag980.xml"/><Relationship Id="rId32" Type="http://schemas.openxmlformats.org/officeDocument/2006/relationships/tags" Target="../tags/tag988.xml"/><Relationship Id="rId37" Type="http://schemas.openxmlformats.org/officeDocument/2006/relationships/tags" Target="../tags/tag993.xml"/><Relationship Id="rId40" Type="http://schemas.openxmlformats.org/officeDocument/2006/relationships/tags" Target="../tags/tag996.xml"/><Relationship Id="rId45" Type="http://schemas.openxmlformats.org/officeDocument/2006/relationships/tags" Target="../tags/tag1001.xml"/><Relationship Id="rId53" Type="http://schemas.openxmlformats.org/officeDocument/2006/relationships/slideLayout" Target="../slideLayouts/slideLayout2.xml"/><Relationship Id="rId58" Type="http://schemas.openxmlformats.org/officeDocument/2006/relationships/slide" Target="slide106.xml"/><Relationship Id="rId66" Type="http://schemas.openxmlformats.org/officeDocument/2006/relationships/slide" Target="slide76.xml"/><Relationship Id="rId5" Type="http://schemas.openxmlformats.org/officeDocument/2006/relationships/tags" Target="../tags/tag961.xml"/><Relationship Id="rId61" Type="http://schemas.openxmlformats.org/officeDocument/2006/relationships/slide" Target="slide94.xml"/><Relationship Id="rId19" Type="http://schemas.openxmlformats.org/officeDocument/2006/relationships/tags" Target="../tags/tag975.xml"/><Relationship Id="rId14" Type="http://schemas.openxmlformats.org/officeDocument/2006/relationships/tags" Target="../tags/tag970.xml"/><Relationship Id="rId22" Type="http://schemas.openxmlformats.org/officeDocument/2006/relationships/tags" Target="../tags/tag978.xml"/><Relationship Id="rId27" Type="http://schemas.openxmlformats.org/officeDocument/2006/relationships/tags" Target="../tags/tag983.xml"/><Relationship Id="rId30" Type="http://schemas.openxmlformats.org/officeDocument/2006/relationships/tags" Target="../tags/tag986.xml"/><Relationship Id="rId35" Type="http://schemas.openxmlformats.org/officeDocument/2006/relationships/tags" Target="../tags/tag991.xml"/><Relationship Id="rId43" Type="http://schemas.openxmlformats.org/officeDocument/2006/relationships/tags" Target="../tags/tag999.xml"/><Relationship Id="rId48" Type="http://schemas.openxmlformats.org/officeDocument/2006/relationships/tags" Target="../tags/tag1004.xml"/><Relationship Id="rId56" Type="http://schemas.openxmlformats.org/officeDocument/2006/relationships/slide" Target="slide120.xml"/><Relationship Id="rId64" Type="http://schemas.openxmlformats.org/officeDocument/2006/relationships/slide" Target="slide85.xml"/><Relationship Id="rId69" Type="http://schemas.openxmlformats.org/officeDocument/2006/relationships/slide" Target="slide55.xml"/><Relationship Id="rId8" Type="http://schemas.openxmlformats.org/officeDocument/2006/relationships/tags" Target="../tags/tag964.xml"/><Relationship Id="rId51" Type="http://schemas.openxmlformats.org/officeDocument/2006/relationships/tags" Target="../tags/tag1007.xml"/><Relationship Id="rId3" Type="http://schemas.openxmlformats.org/officeDocument/2006/relationships/tags" Target="../tags/tag959.xml"/><Relationship Id="rId12" Type="http://schemas.openxmlformats.org/officeDocument/2006/relationships/tags" Target="../tags/tag968.xml"/><Relationship Id="rId17" Type="http://schemas.openxmlformats.org/officeDocument/2006/relationships/tags" Target="../tags/tag973.xml"/><Relationship Id="rId25" Type="http://schemas.openxmlformats.org/officeDocument/2006/relationships/tags" Target="../tags/tag981.xml"/><Relationship Id="rId33" Type="http://schemas.openxmlformats.org/officeDocument/2006/relationships/tags" Target="../tags/tag989.xml"/><Relationship Id="rId38" Type="http://schemas.openxmlformats.org/officeDocument/2006/relationships/tags" Target="../tags/tag994.xml"/><Relationship Id="rId46" Type="http://schemas.openxmlformats.org/officeDocument/2006/relationships/tags" Target="../tags/tag1002.xml"/><Relationship Id="rId59" Type="http://schemas.openxmlformats.org/officeDocument/2006/relationships/slide" Target="slide102.xml"/><Relationship Id="rId67" Type="http://schemas.openxmlformats.org/officeDocument/2006/relationships/slide" Target="slide69.xml"/><Relationship Id="rId20" Type="http://schemas.openxmlformats.org/officeDocument/2006/relationships/tags" Target="../tags/tag976.xml"/><Relationship Id="rId41" Type="http://schemas.openxmlformats.org/officeDocument/2006/relationships/tags" Target="../tags/tag997.xml"/><Relationship Id="rId54" Type="http://schemas.openxmlformats.org/officeDocument/2006/relationships/slide" Target="slide132.xml"/><Relationship Id="rId62" Type="http://schemas.openxmlformats.org/officeDocument/2006/relationships/slide" Target="slide91.xml"/><Relationship Id="rId70" Type="http://schemas.openxmlformats.org/officeDocument/2006/relationships/oleObject" Target="../embeddings/oleObject39.bin"/><Relationship Id="rId1" Type="http://schemas.openxmlformats.org/officeDocument/2006/relationships/tags" Target="../tags/tag957.xml"/><Relationship Id="rId6" Type="http://schemas.openxmlformats.org/officeDocument/2006/relationships/tags" Target="../tags/tag962.xml"/><Relationship Id="rId15" Type="http://schemas.openxmlformats.org/officeDocument/2006/relationships/tags" Target="../tags/tag971.xml"/><Relationship Id="rId23" Type="http://schemas.openxmlformats.org/officeDocument/2006/relationships/tags" Target="../tags/tag979.xml"/><Relationship Id="rId28" Type="http://schemas.openxmlformats.org/officeDocument/2006/relationships/tags" Target="../tags/tag984.xml"/><Relationship Id="rId36" Type="http://schemas.openxmlformats.org/officeDocument/2006/relationships/tags" Target="../tags/tag992.xml"/><Relationship Id="rId49" Type="http://schemas.openxmlformats.org/officeDocument/2006/relationships/tags" Target="../tags/tag1005.xml"/><Relationship Id="rId57" Type="http://schemas.openxmlformats.org/officeDocument/2006/relationships/slide" Target="slide111.xml"/><Relationship Id="rId10" Type="http://schemas.openxmlformats.org/officeDocument/2006/relationships/tags" Target="../tags/tag966.xml"/><Relationship Id="rId31" Type="http://schemas.openxmlformats.org/officeDocument/2006/relationships/tags" Target="../tags/tag987.xml"/><Relationship Id="rId44" Type="http://schemas.openxmlformats.org/officeDocument/2006/relationships/tags" Target="../tags/tag1000.xml"/><Relationship Id="rId52" Type="http://schemas.openxmlformats.org/officeDocument/2006/relationships/tags" Target="../tags/tag1008.xml"/><Relationship Id="rId60" Type="http://schemas.openxmlformats.org/officeDocument/2006/relationships/slide" Target="slide97.xml"/><Relationship Id="rId65" Type="http://schemas.openxmlformats.org/officeDocument/2006/relationships/slide" Target="slide81.xml"/><Relationship Id="rId4" Type="http://schemas.openxmlformats.org/officeDocument/2006/relationships/tags" Target="../tags/tag960.xml"/><Relationship Id="rId9" Type="http://schemas.openxmlformats.org/officeDocument/2006/relationships/tags" Target="../tags/tag965.xml"/><Relationship Id="rId13" Type="http://schemas.openxmlformats.org/officeDocument/2006/relationships/tags" Target="../tags/tag969.xml"/><Relationship Id="rId18" Type="http://schemas.openxmlformats.org/officeDocument/2006/relationships/tags" Target="../tags/tag974.xml"/><Relationship Id="rId39" Type="http://schemas.openxmlformats.org/officeDocument/2006/relationships/tags" Target="../tags/tag995.xml"/><Relationship Id="rId34" Type="http://schemas.openxmlformats.org/officeDocument/2006/relationships/tags" Target="../tags/tag990.xml"/><Relationship Id="rId50" Type="http://schemas.openxmlformats.org/officeDocument/2006/relationships/tags" Target="../tags/tag1006.xml"/><Relationship Id="rId55" Type="http://schemas.openxmlformats.org/officeDocument/2006/relationships/slide" Target="slide124.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4.xml"/><Relationship Id="rId1" Type="http://schemas.openxmlformats.org/officeDocument/2006/relationships/tags" Target="../tags/tag1009.xml"/><Relationship Id="rId5" Type="http://schemas.openxmlformats.org/officeDocument/2006/relationships/image" Target="../media/image54.png"/><Relationship Id="rId4" Type="http://schemas.openxmlformats.org/officeDocument/2006/relationships/image" Target="../media/image1.emf"/></Relationships>
</file>

<file path=ppt/slides/_rels/slide99.xml.rels><?xml version="1.0" encoding="UTF-8" standalone="yes"?>
<Relationships xmlns="http://schemas.openxmlformats.org/package/2006/relationships"><Relationship Id="rId3" Type="http://schemas.openxmlformats.org/officeDocument/2006/relationships/tags" Target="../tags/tag1012.xml"/><Relationship Id="rId7" Type="http://schemas.openxmlformats.org/officeDocument/2006/relationships/image" Target="../media/image1.emf"/><Relationship Id="rId2" Type="http://schemas.openxmlformats.org/officeDocument/2006/relationships/tags" Target="../tags/tag1011.xml"/><Relationship Id="rId1" Type="http://schemas.openxmlformats.org/officeDocument/2006/relationships/tags" Target="../tags/tag1010.xml"/><Relationship Id="rId6" Type="http://schemas.openxmlformats.org/officeDocument/2006/relationships/oleObject" Target="../embeddings/oleObject41.bin"/><Relationship Id="rId5" Type="http://schemas.openxmlformats.org/officeDocument/2006/relationships/slideLayout" Target="../slideLayouts/slideLayout4.xml"/><Relationship Id="rId4" Type="http://schemas.openxmlformats.org/officeDocument/2006/relationships/tags" Target="../tags/tag10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A967A4EC-A450-3ADF-7E1E-92BC8F561585}"/>
              </a:ext>
            </a:extLst>
          </p:cNvPr>
          <p:cNvGraphicFramePr>
            <a:graphicFrameLocks noChangeAspect="1"/>
          </p:cNvGraphicFramePr>
          <p:nvPr>
            <p:custDataLst>
              <p:tags r:id="rId1"/>
            </p:custDataLst>
            <p:extLst>
              <p:ext uri="{D42A27DB-BD31-4B8C-83A1-F6EECF244321}">
                <p14:modId xmlns:p14="http://schemas.microsoft.com/office/powerpoint/2010/main" val="4752120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ctrTitle"/>
          </p:nvPr>
        </p:nvSpPr>
        <p:spPr/>
        <p:txBody>
          <a:bodyPr vert="horz"/>
          <a:lstStyle/>
          <a:p>
            <a:r>
              <a:rPr lang="en-US" dirty="0"/>
              <a:t>A Comprehensive Review of YOLO</a:t>
            </a:r>
          </a:p>
        </p:txBody>
      </p:sp>
      <p:sp>
        <p:nvSpPr>
          <p:cNvPr id="5" name="Subtitle 4">
            <a:extLst>
              <a:ext uri="{FF2B5EF4-FFF2-40B4-BE49-F238E27FC236}">
                <a16:creationId xmlns:a16="http://schemas.microsoft.com/office/drawing/2014/main" id="{85C75A2E-2B39-4171-AE85-C6F441154485}"/>
              </a:ext>
            </a:extLst>
          </p:cNvPr>
          <p:cNvSpPr>
            <a:spLocks noGrp="1"/>
          </p:cNvSpPr>
          <p:nvPr>
            <p:ph type="subTitle" idx="1"/>
          </p:nvPr>
        </p:nvSpPr>
        <p:spPr>
          <a:xfrm>
            <a:off x="514350" y="4143376"/>
            <a:ext cx="6134100" cy="712088"/>
          </a:xfrm>
        </p:spPr>
        <p:txBody>
          <a:bodyPr/>
          <a:lstStyle/>
          <a:p>
            <a:r>
              <a:rPr lang="en-US" dirty="0"/>
              <a:t>From YOLOv1 to YOLOv9</a:t>
            </a:r>
          </a:p>
          <a:p>
            <a:endParaRPr lang="en-US" dirty="0"/>
          </a:p>
        </p:txBody>
      </p:sp>
      <p:sp>
        <p:nvSpPr>
          <p:cNvPr id="2" name="Subtitle 4">
            <a:extLst>
              <a:ext uri="{FF2B5EF4-FFF2-40B4-BE49-F238E27FC236}">
                <a16:creationId xmlns:a16="http://schemas.microsoft.com/office/drawing/2014/main" id="{7BEEAF11-6E31-88AA-DE37-579CEA3B54C1}"/>
              </a:ext>
            </a:extLst>
          </p:cNvPr>
          <p:cNvSpPr txBox="1">
            <a:spLocks/>
          </p:cNvSpPr>
          <p:nvPr/>
        </p:nvSpPr>
        <p:spPr>
          <a:xfrm>
            <a:off x="514350" y="4893566"/>
            <a:ext cx="2624328" cy="591312"/>
          </a:xfrm>
          <a:prstGeom prst="rect">
            <a:avLst/>
          </a:prstGeom>
        </p:spPr>
        <p:txBody>
          <a:bodyPr vert="horz" lIns="0" tIns="180000" rIns="0" bIns="0" rtlCol="0" anchor="t">
            <a:noAutofit/>
          </a:bodyPr>
          <a:lstStyle>
            <a:lvl1pPr marL="0" indent="0" algn="l" defTabSz="914400" rtl="0" eaLnBrk="1" latinLnBrk="0" hangingPunct="1">
              <a:spcBef>
                <a:spcPct val="30000"/>
              </a:spcBef>
              <a:buClr>
                <a:srgbClr val="C02A26"/>
              </a:buClr>
              <a:buFont typeface="Wingdings" panose="05000000000000000000" pitchFamily="2" charset="2"/>
              <a:buNone/>
              <a:defRPr sz="2400" b="0" kern="1200">
                <a:solidFill>
                  <a:schemeClr val="tx1"/>
                </a:solidFill>
                <a:latin typeface="+mn-lt"/>
                <a:ea typeface="+mn-ea"/>
                <a:cs typeface="Arial" panose="020B0604020202020204" pitchFamily="34" charset="0"/>
              </a:defRPr>
            </a:lvl1pPr>
            <a:lvl2pPr marL="457200" indent="0" algn="ctr" defTabSz="914400" rtl="0" eaLnBrk="1" latinLnBrk="0" hangingPunct="1">
              <a:spcBef>
                <a:spcPct val="30000"/>
              </a:spcBef>
              <a:buClr>
                <a:schemeClr val="accent1"/>
              </a:buClr>
              <a:buFont typeface="Wingdings" panose="05000000000000000000" pitchFamily="2" charset="2"/>
              <a:buNone/>
              <a:defRPr sz="1600" kern="1200">
                <a:solidFill>
                  <a:schemeClr val="tx1">
                    <a:tint val="75000"/>
                  </a:schemeClr>
                </a:solidFill>
                <a:latin typeface="+mn-lt"/>
                <a:ea typeface="+mn-ea"/>
                <a:cs typeface="Arial" panose="020B0604020202020204" pitchFamily="34" charset="0"/>
              </a:defRPr>
            </a:lvl2pPr>
            <a:lvl3pPr marL="914400" indent="0" algn="ctr" defTabSz="914400" rtl="0" eaLnBrk="1" latinLnBrk="0" hangingPunct="1">
              <a:spcBef>
                <a:spcPct val="30000"/>
              </a:spcBef>
              <a:buClr>
                <a:schemeClr val="accent1"/>
              </a:buClr>
              <a:buFont typeface="Wingdings" panose="05000000000000000000" pitchFamily="2" charset="2"/>
              <a:buNone/>
              <a:defRPr sz="1600" kern="1200">
                <a:solidFill>
                  <a:schemeClr val="tx1">
                    <a:tint val="75000"/>
                  </a:schemeClr>
                </a:solidFill>
                <a:latin typeface="+mn-lt"/>
                <a:ea typeface="+mn-ea"/>
                <a:cs typeface="Arial" panose="020B0604020202020204" pitchFamily="34" charset="0"/>
              </a:defRPr>
            </a:lvl3pPr>
            <a:lvl4pPr marL="1371600" indent="0" algn="ctr" defTabSz="914400" rtl="0" eaLnBrk="1" latinLnBrk="0" hangingPunct="1">
              <a:spcBef>
                <a:spcPct val="30000"/>
              </a:spcBef>
              <a:buClr>
                <a:schemeClr val="accent1"/>
              </a:buClr>
              <a:buFont typeface="Wingdings" panose="05000000000000000000" pitchFamily="2" charset="2"/>
              <a:buNone/>
              <a:defRPr sz="1600" kern="1200">
                <a:solidFill>
                  <a:schemeClr val="tx1">
                    <a:tint val="75000"/>
                  </a:schemeClr>
                </a:solidFill>
                <a:latin typeface="+mn-lt"/>
                <a:ea typeface="+mn-ea"/>
                <a:cs typeface="Arial" panose="020B0604020202020204" pitchFamily="34" charset="0"/>
              </a:defRPr>
            </a:lvl4pPr>
            <a:lvl5pPr marL="1828800" indent="0" algn="ctr" defTabSz="914400" rtl="0" eaLnBrk="1" latinLnBrk="0" hangingPunct="1">
              <a:spcBef>
                <a:spcPct val="30000"/>
              </a:spcBef>
              <a:buClr>
                <a:schemeClr val="accent1"/>
              </a:buClr>
              <a:buFont typeface="Wingdings" panose="05000000000000000000" pitchFamily="2" charset="2"/>
              <a:buNone/>
              <a:defRPr sz="1600" kern="1200">
                <a:solidFill>
                  <a:schemeClr val="tx1">
                    <a:tint val="75000"/>
                  </a:schemeClr>
                </a:solidFill>
                <a:latin typeface="+mn-lt"/>
                <a:ea typeface="+mn-ea"/>
                <a:cs typeface="Arial" panose="020B0604020202020204" pitchFamily="34" charset="0"/>
              </a:defRPr>
            </a:lvl5pPr>
            <a:lvl6pPr marL="2286000" indent="0" algn="ctr" defTabSz="914400" rtl="0" eaLnBrk="1" latinLnBrk="0" hangingPunct="1">
              <a:spcBef>
                <a:spcPct val="30000"/>
              </a:spcBef>
              <a:buClr>
                <a:schemeClr val="accent1"/>
              </a:buClr>
              <a:buFont typeface="Wingdings" panose="05000000000000000000" pitchFamily="2" charset="2"/>
              <a:buNone/>
              <a:defRPr sz="1600" kern="1200">
                <a:solidFill>
                  <a:schemeClr val="tx1">
                    <a:tint val="75000"/>
                  </a:schemeClr>
                </a:solidFill>
                <a:latin typeface="+mn-lt"/>
                <a:ea typeface="+mn-ea"/>
                <a:cs typeface="Arial" panose="020B0604020202020204" pitchFamily="34" charset="0"/>
              </a:defRPr>
            </a:lvl6pPr>
            <a:lvl7pPr marL="2743200" indent="0" algn="ctr" defTabSz="914400" rtl="0" eaLnBrk="1" latinLnBrk="0" hangingPunct="1">
              <a:spcBef>
                <a:spcPct val="30000"/>
              </a:spcBef>
              <a:buClr>
                <a:schemeClr val="accent1"/>
              </a:buClr>
              <a:buFont typeface="Wingdings" panose="05000000000000000000" pitchFamily="2" charset="2"/>
              <a:buNone/>
              <a:defRPr sz="1600" kern="1200" baseline="0">
                <a:solidFill>
                  <a:schemeClr val="tx1">
                    <a:tint val="75000"/>
                  </a:schemeClr>
                </a:solidFill>
                <a:latin typeface="+mn-lt"/>
                <a:ea typeface="+mn-ea"/>
                <a:cs typeface="Arial" panose="020B0604020202020204" pitchFamily="34" charset="0"/>
              </a:defRPr>
            </a:lvl7pPr>
            <a:lvl8pPr marL="3200400" indent="0" algn="ctr" defTabSz="914400" rtl="0" eaLnBrk="1" latinLnBrk="0" hangingPunct="1">
              <a:spcBef>
                <a:spcPct val="30000"/>
              </a:spcBef>
              <a:buClr>
                <a:schemeClr val="accent1"/>
              </a:buClr>
              <a:buFont typeface="Wingdings" panose="05000000000000000000" pitchFamily="2" charset="2"/>
              <a:buNone/>
              <a:defRPr sz="1600" kern="1200" baseline="0">
                <a:solidFill>
                  <a:schemeClr val="tx1">
                    <a:tint val="75000"/>
                  </a:schemeClr>
                </a:solidFill>
                <a:latin typeface="+mn-lt"/>
                <a:ea typeface="+mn-ea"/>
                <a:cs typeface="Arial" panose="020B0604020202020204" pitchFamily="34" charset="0"/>
              </a:defRPr>
            </a:lvl8pPr>
            <a:lvl9pPr marL="3657600" indent="0" algn="ctr" defTabSz="914400" rtl="0" eaLnBrk="1" latinLnBrk="0" hangingPunct="1">
              <a:spcBef>
                <a:spcPct val="30000"/>
              </a:spcBef>
              <a:buClr>
                <a:schemeClr val="accent1"/>
              </a:buClr>
              <a:buFont typeface="Wingdings" panose="05000000000000000000" pitchFamily="2" charset="2"/>
              <a:buNone/>
              <a:defRPr sz="1600" kern="1200" baseline="0">
                <a:solidFill>
                  <a:schemeClr val="tx1">
                    <a:tint val="75000"/>
                  </a:schemeClr>
                </a:solidFill>
                <a:latin typeface="+mn-lt"/>
                <a:ea typeface="+mn-ea"/>
                <a:cs typeface="Arial" panose="020B0604020202020204" pitchFamily="34" charset="0"/>
              </a:defRPr>
            </a:lvl9pPr>
          </a:lstStyle>
          <a:p>
            <a:r>
              <a:rPr lang="zh-CN" altLang="en-US" sz="2000">
                <a:solidFill>
                  <a:schemeClr val="tx2"/>
                </a:solidFill>
              </a:rPr>
              <a:t>张力中</a:t>
            </a:r>
            <a:r>
              <a:rPr lang="en-US" altLang="zh-CN" sz="2000">
                <a:solidFill>
                  <a:schemeClr val="tx2"/>
                </a:solidFill>
              </a:rPr>
              <a:t>    </a:t>
            </a:r>
            <a:r>
              <a:rPr lang="en-US" sz="2000" dirty="0">
                <a:solidFill>
                  <a:schemeClr val="tx2"/>
                </a:solidFill>
              </a:rPr>
              <a:t>2024.03.24</a:t>
            </a:r>
          </a:p>
        </p:txBody>
      </p:sp>
    </p:spTree>
    <p:extLst>
      <p:ext uri="{BB962C8B-B14F-4D97-AF65-F5344CB8AC3E}">
        <p14:creationId xmlns:p14="http://schemas.microsoft.com/office/powerpoint/2010/main" val="28637157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30" action="ppaction://hlinksldjump"/>
            <a:extLst>
              <a:ext uri="{FF2B5EF4-FFF2-40B4-BE49-F238E27FC236}">
                <a16:creationId xmlns:a16="http://schemas.microsoft.com/office/drawing/2014/main" id="{6F2D6E15-2509-B64C-20EE-3B10EC38C6B0}"/>
              </a:ext>
            </a:extLst>
          </p:cNvPr>
          <p:cNvSpPr/>
          <p:nvPr>
            <p:custDataLst>
              <p:tags r:id="rId2"/>
            </p:custDataLst>
          </p:nvPr>
        </p:nvSpPr>
        <p:spPr>
          <a:xfrm>
            <a:off x="11488458" y="4962946"/>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143</a:t>
            </a:r>
          </a:p>
        </p:txBody>
      </p:sp>
      <p:sp>
        <p:nvSpPr>
          <p:cNvPr id="28" name="矩形 27">
            <a:hlinkClick r:id="rId30" action="ppaction://hlinksldjump"/>
            <a:extLst>
              <a:ext uri="{FF2B5EF4-FFF2-40B4-BE49-F238E27FC236}">
                <a16:creationId xmlns:a16="http://schemas.microsoft.com/office/drawing/2014/main" id="{BC1E71CC-5F40-E450-33E7-08955171C0E5}"/>
              </a:ext>
            </a:extLst>
          </p:cNvPr>
          <p:cNvSpPr/>
          <p:nvPr>
            <p:custDataLst>
              <p:tags r:id="rId3"/>
            </p:custDataLst>
          </p:nvPr>
        </p:nvSpPr>
        <p:spPr>
          <a:xfrm>
            <a:off x="977959" y="4962946"/>
            <a:ext cx="259239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zh-CN" altLang="en-US" sz="1600" b="1">
                <a:solidFill>
                  <a:schemeClr val="tx1"/>
                </a:solidFill>
                <a:cs typeface="Segoe UI" panose="020B0502040204020203" pitchFamily="34" charset="0"/>
              </a:rPr>
              <a:t>写在最后</a:t>
            </a:r>
            <a:endParaRPr lang="en-US" sz="1600" b="1">
              <a:solidFill>
                <a:schemeClr val="tx1"/>
              </a:solidFill>
              <a:cs typeface="Segoe UI" panose="020B0502040204020203" pitchFamily="34" charset="0"/>
            </a:endParaRPr>
          </a:p>
        </p:txBody>
      </p:sp>
      <p:sp>
        <p:nvSpPr>
          <p:cNvPr id="27" name="矩形 26">
            <a:hlinkClick r:id="rId30" action="ppaction://hlinksldjump"/>
            <a:extLst>
              <a:ext uri="{FF2B5EF4-FFF2-40B4-BE49-F238E27FC236}">
                <a16:creationId xmlns:a16="http://schemas.microsoft.com/office/drawing/2014/main" id="{FAFEE4B1-6399-DCA2-2C03-A7141FA9FC4F}"/>
              </a:ext>
            </a:extLst>
          </p:cNvPr>
          <p:cNvSpPr/>
          <p:nvPr>
            <p:custDataLst>
              <p:tags r:id="rId4"/>
            </p:custDataLst>
          </p:nvPr>
        </p:nvSpPr>
        <p:spPr>
          <a:xfrm>
            <a:off x="514349" y="4962946"/>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5</a:t>
            </a:r>
          </a:p>
        </p:txBody>
      </p:sp>
      <p:sp>
        <p:nvSpPr>
          <p:cNvPr id="26" name="矩形 25">
            <a:hlinkClick r:id="rId31" action="ppaction://hlinksldjump"/>
            <a:extLst>
              <a:ext uri="{FF2B5EF4-FFF2-40B4-BE49-F238E27FC236}">
                <a16:creationId xmlns:a16="http://schemas.microsoft.com/office/drawing/2014/main" id="{EFBC1F63-5CC6-AD3A-5694-61E435E5BF0F}"/>
              </a:ext>
            </a:extLst>
          </p:cNvPr>
          <p:cNvSpPr/>
          <p:nvPr>
            <p:custDataLst>
              <p:tags r:id="rId5"/>
            </p:custDataLst>
          </p:nvPr>
        </p:nvSpPr>
        <p:spPr>
          <a:xfrm>
            <a:off x="11488458" y="4499335"/>
            <a:ext cx="110608" cy="400111"/>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141</a:t>
            </a:r>
          </a:p>
        </p:txBody>
      </p:sp>
      <p:sp>
        <p:nvSpPr>
          <p:cNvPr id="25" name="矩形 24">
            <a:hlinkClick r:id="rId31" action="ppaction://hlinksldjump"/>
            <a:extLst>
              <a:ext uri="{FF2B5EF4-FFF2-40B4-BE49-F238E27FC236}">
                <a16:creationId xmlns:a16="http://schemas.microsoft.com/office/drawing/2014/main" id="{DB391BEC-B980-9142-4186-20695462EA34}"/>
              </a:ext>
            </a:extLst>
          </p:cNvPr>
          <p:cNvSpPr/>
          <p:nvPr>
            <p:custDataLst>
              <p:tags r:id="rId6"/>
            </p:custDataLst>
          </p:nvPr>
        </p:nvSpPr>
        <p:spPr>
          <a:xfrm>
            <a:off x="977959" y="4499335"/>
            <a:ext cx="2592398" cy="400111"/>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zh-CN" altLang="en-US" sz="1600" b="1">
                <a:solidFill>
                  <a:schemeClr val="tx1"/>
                </a:solidFill>
                <a:cs typeface="Segoe UI" panose="020B0502040204020203" pitchFamily="34" charset="0"/>
              </a:rPr>
              <a:t>小小的实验</a:t>
            </a:r>
            <a:endParaRPr lang="en-US" sz="1600" b="1">
              <a:solidFill>
                <a:schemeClr val="tx1"/>
              </a:solidFill>
              <a:cs typeface="Segoe UI" panose="020B0502040204020203" pitchFamily="34" charset="0"/>
            </a:endParaRPr>
          </a:p>
        </p:txBody>
      </p:sp>
      <p:sp>
        <p:nvSpPr>
          <p:cNvPr id="24" name="矩形 23">
            <a:hlinkClick r:id="rId31" action="ppaction://hlinksldjump"/>
            <a:extLst>
              <a:ext uri="{FF2B5EF4-FFF2-40B4-BE49-F238E27FC236}">
                <a16:creationId xmlns:a16="http://schemas.microsoft.com/office/drawing/2014/main" id="{1BAF117A-39EC-76E3-8523-075F88534CB4}"/>
              </a:ext>
            </a:extLst>
          </p:cNvPr>
          <p:cNvSpPr/>
          <p:nvPr>
            <p:custDataLst>
              <p:tags r:id="rId7"/>
            </p:custDataLst>
          </p:nvPr>
        </p:nvSpPr>
        <p:spPr>
          <a:xfrm>
            <a:off x="514349" y="4499335"/>
            <a:ext cx="400110" cy="400111"/>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4</a:t>
            </a:r>
          </a:p>
        </p:txBody>
      </p:sp>
      <p:sp>
        <p:nvSpPr>
          <p:cNvPr id="23" name="矩形 22">
            <a:hlinkClick r:id="rId32" action="ppaction://hlinksldjump"/>
            <a:extLst>
              <a:ext uri="{FF2B5EF4-FFF2-40B4-BE49-F238E27FC236}">
                <a16:creationId xmlns:a16="http://schemas.microsoft.com/office/drawing/2014/main" id="{8FCDF48C-5614-D210-97DE-69DA80A6E5BA}"/>
              </a:ext>
            </a:extLst>
          </p:cNvPr>
          <p:cNvSpPr/>
          <p:nvPr>
            <p:custDataLst>
              <p:tags r:id="rId8"/>
            </p:custDataLst>
          </p:nvPr>
        </p:nvSpPr>
        <p:spPr>
          <a:xfrm>
            <a:off x="11488458" y="4035725"/>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47</a:t>
            </a:r>
          </a:p>
        </p:txBody>
      </p:sp>
      <p:sp>
        <p:nvSpPr>
          <p:cNvPr id="22" name="矩形 21">
            <a:hlinkClick r:id="rId32" action="ppaction://hlinksldjump"/>
            <a:extLst>
              <a:ext uri="{FF2B5EF4-FFF2-40B4-BE49-F238E27FC236}">
                <a16:creationId xmlns:a16="http://schemas.microsoft.com/office/drawing/2014/main" id="{9E72B1E6-73CC-1D13-A07D-FB0D1B56D0AC}"/>
              </a:ext>
            </a:extLst>
          </p:cNvPr>
          <p:cNvSpPr/>
          <p:nvPr>
            <p:custDataLst>
              <p:tags r:id="rId9"/>
            </p:custDataLst>
          </p:nvPr>
        </p:nvSpPr>
        <p:spPr>
          <a:xfrm>
            <a:off x="977959" y="4035725"/>
            <a:ext cx="259239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cs typeface="Segoe UI" panose="020B0502040204020203" pitchFamily="34" charset="0"/>
              </a:rPr>
              <a:t>YOLO</a:t>
            </a:r>
            <a:r>
              <a:rPr lang="zh-CN" altLang="en-US" sz="1600" b="1">
                <a:solidFill>
                  <a:schemeClr val="tx1"/>
                </a:solidFill>
                <a:cs typeface="Segoe UI" panose="020B0502040204020203" pitchFamily="34" charset="0"/>
              </a:rPr>
              <a:t>来了</a:t>
            </a:r>
            <a:endParaRPr lang="en-US" sz="1600" b="1">
              <a:solidFill>
                <a:schemeClr val="tx1"/>
              </a:solidFill>
              <a:cs typeface="Segoe UI" panose="020B0502040204020203" pitchFamily="34" charset="0"/>
            </a:endParaRPr>
          </a:p>
        </p:txBody>
      </p:sp>
      <p:sp>
        <p:nvSpPr>
          <p:cNvPr id="21" name="矩形 20">
            <a:hlinkClick r:id="rId32" action="ppaction://hlinksldjump"/>
            <a:extLst>
              <a:ext uri="{FF2B5EF4-FFF2-40B4-BE49-F238E27FC236}">
                <a16:creationId xmlns:a16="http://schemas.microsoft.com/office/drawing/2014/main" id="{CE33AE91-3CF6-BE85-F5FB-944243BF02E0}"/>
              </a:ext>
            </a:extLst>
          </p:cNvPr>
          <p:cNvSpPr/>
          <p:nvPr>
            <p:custDataLst>
              <p:tags r:id="rId10"/>
            </p:custDataLst>
          </p:nvPr>
        </p:nvSpPr>
        <p:spPr>
          <a:xfrm>
            <a:off x="514349" y="4035725"/>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3</a:t>
            </a:r>
          </a:p>
        </p:txBody>
      </p:sp>
      <p:sp>
        <p:nvSpPr>
          <p:cNvPr id="20" name="矩形 19">
            <a:hlinkClick r:id="rId33" action="ppaction://hlinksldjump"/>
            <a:extLst>
              <a:ext uri="{FF2B5EF4-FFF2-40B4-BE49-F238E27FC236}">
                <a16:creationId xmlns:a16="http://schemas.microsoft.com/office/drawing/2014/main" id="{4F1C902A-D6A5-AF53-0261-11AECBB45265}"/>
              </a:ext>
            </a:extLst>
          </p:cNvPr>
          <p:cNvSpPr/>
          <p:nvPr>
            <p:custDataLst>
              <p:tags r:id="rId11"/>
            </p:custDataLst>
          </p:nvPr>
        </p:nvSpPr>
        <p:spPr>
          <a:xfrm>
            <a:off x="11488458" y="3572115"/>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38</a:t>
            </a:r>
          </a:p>
        </p:txBody>
      </p:sp>
      <p:sp>
        <p:nvSpPr>
          <p:cNvPr id="19" name="矩形 18">
            <a:hlinkClick r:id="rId33" action="ppaction://hlinksldjump"/>
            <a:extLst>
              <a:ext uri="{FF2B5EF4-FFF2-40B4-BE49-F238E27FC236}">
                <a16:creationId xmlns:a16="http://schemas.microsoft.com/office/drawing/2014/main" id="{3792618B-BCFF-E5F5-5346-FF130F163D2C}"/>
              </a:ext>
            </a:extLst>
          </p:cNvPr>
          <p:cNvSpPr/>
          <p:nvPr>
            <p:custDataLst>
              <p:tags r:id="rId12"/>
            </p:custDataLst>
          </p:nvPr>
        </p:nvSpPr>
        <p:spPr>
          <a:xfrm>
            <a:off x="977959" y="3572115"/>
            <a:ext cx="259239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zh-CN" altLang="en-US" sz="1600" b="1">
                <a:solidFill>
                  <a:schemeClr val="tx1"/>
                </a:solidFill>
                <a:cs typeface="Segoe UI" panose="020B0502040204020203" pitchFamily="34" charset="0"/>
              </a:rPr>
              <a:t>目标检测成长点滴</a:t>
            </a:r>
            <a:endParaRPr lang="en-US" sz="1600" b="1">
              <a:solidFill>
                <a:schemeClr val="tx1"/>
              </a:solidFill>
              <a:cs typeface="Segoe UI" panose="020B0502040204020203" pitchFamily="34" charset="0"/>
            </a:endParaRPr>
          </a:p>
        </p:txBody>
      </p:sp>
      <p:sp>
        <p:nvSpPr>
          <p:cNvPr id="18" name="矩形 17">
            <a:hlinkClick r:id="rId33" action="ppaction://hlinksldjump"/>
            <a:extLst>
              <a:ext uri="{FF2B5EF4-FFF2-40B4-BE49-F238E27FC236}">
                <a16:creationId xmlns:a16="http://schemas.microsoft.com/office/drawing/2014/main" id="{6973CCE2-2B2C-2F06-DC95-A67905389428}"/>
              </a:ext>
            </a:extLst>
          </p:cNvPr>
          <p:cNvSpPr/>
          <p:nvPr>
            <p:custDataLst>
              <p:tags r:id="rId13"/>
            </p:custDataLst>
          </p:nvPr>
        </p:nvSpPr>
        <p:spPr>
          <a:xfrm>
            <a:off x="514349" y="3572115"/>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2</a:t>
            </a:r>
          </a:p>
        </p:txBody>
      </p:sp>
      <p:sp>
        <p:nvSpPr>
          <p:cNvPr id="17" name="矩形 16">
            <a:hlinkClick r:id="rId34" action="ppaction://hlinksldjump"/>
            <a:extLst>
              <a:ext uri="{FF2B5EF4-FFF2-40B4-BE49-F238E27FC236}">
                <a16:creationId xmlns:a16="http://schemas.microsoft.com/office/drawing/2014/main" id="{7D97F144-F092-AB29-8A4C-C66A4A8F928B}"/>
              </a:ext>
            </a:extLst>
          </p:cNvPr>
          <p:cNvSpPr/>
          <p:nvPr>
            <p:custDataLst>
              <p:tags r:id="rId14"/>
            </p:custDataLst>
          </p:nvPr>
        </p:nvSpPr>
        <p:spPr>
          <a:xfrm>
            <a:off x="11488458" y="3108505"/>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12</a:t>
            </a:r>
          </a:p>
        </p:txBody>
      </p:sp>
      <p:sp>
        <p:nvSpPr>
          <p:cNvPr id="16" name="矩形 15">
            <a:hlinkClick r:id="rId34" action="ppaction://hlinksldjump"/>
            <a:extLst>
              <a:ext uri="{FF2B5EF4-FFF2-40B4-BE49-F238E27FC236}">
                <a16:creationId xmlns:a16="http://schemas.microsoft.com/office/drawing/2014/main" id="{940F4475-2EA2-DF7F-CE7B-23F0584F9CB8}"/>
              </a:ext>
            </a:extLst>
          </p:cNvPr>
          <p:cNvSpPr/>
          <p:nvPr>
            <p:custDataLst>
              <p:tags r:id="rId15"/>
            </p:custDataLst>
          </p:nvPr>
        </p:nvSpPr>
        <p:spPr>
          <a:xfrm>
            <a:off x="1441569" y="3108505"/>
            <a:ext cx="212878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zh-CN" altLang="en-US" sz="1600" b="1">
                <a:solidFill>
                  <a:schemeClr val="tx1"/>
                </a:solidFill>
                <a:cs typeface="Segoe UI" panose="020B0502040204020203" pitchFamily="34" charset="0"/>
              </a:rPr>
              <a:t>一些不得不介绍的概念</a:t>
            </a:r>
            <a:endParaRPr lang="en-US" sz="1600" b="1">
              <a:solidFill>
                <a:schemeClr val="tx1"/>
              </a:solidFill>
              <a:cs typeface="Segoe UI" panose="020B0502040204020203" pitchFamily="34" charset="0"/>
            </a:endParaRPr>
          </a:p>
        </p:txBody>
      </p:sp>
      <p:sp>
        <p:nvSpPr>
          <p:cNvPr id="15" name="矩形 14">
            <a:hlinkClick r:id="rId34" action="ppaction://hlinksldjump"/>
            <a:extLst>
              <a:ext uri="{FF2B5EF4-FFF2-40B4-BE49-F238E27FC236}">
                <a16:creationId xmlns:a16="http://schemas.microsoft.com/office/drawing/2014/main" id="{B56A4ADD-A2D7-6C4E-6BD4-CBF8DD281F2E}"/>
              </a:ext>
            </a:extLst>
          </p:cNvPr>
          <p:cNvSpPr/>
          <p:nvPr>
            <p:custDataLst>
              <p:tags r:id="rId16"/>
            </p:custDataLst>
          </p:nvPr>
        </p:nvSpPr>
        <p:spPr>
          <a:xfrm>
            <a:off x="977959" y="3108505"/>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1.3</a:t>
            </a:r>
          </a:p>
        </p:txBody>
      </p:sp>
      <p:sp>
        <p:nvSpPr>
          <p:cNvPr id="14" name="矩形 13">
            <a:extLst>
              <a:ext uri="{FF2B5EF4-FFF2-40B4-BE49-F238E27FC236}">
                <a16:creationId xmlns:a16="http://schemas.microsoft.com/office/drawing/2014/main" id="{820B43AD-7E19-693E-E668-70BF824D08C3}"/>
              </a:ext>
            </a:extLst>
          </p:cNvPr>
          <p:cNvSpPr/>
          <p:nvPr>
            <p:custDataLst>
              <p:tags r:id="rId17"/>
            </p:custDataLst>
          </p:nvPr>
        </p:nvSpPr>
        <p:spPr>
          <a:xfrm>
            <a:off x="1441569" y="2644895"/>
            <a:ext cx="10233697" cy="400110"/>
          </a:xfrm>
          <a:prstGeom prst="rect">
            <a:avLst/>
          </a:prstGeom>
          <a:solidFill>
            <a:srgbClr val="D9D9D9"/>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cs typeface="Segoe UI" panose="020B0502040204020203" pitchFamily="34" charset="0"/>
            </a:endParaRPr>
          </a:p>
        </p:txBody>
      </p:sp>
      <p:sp>
        <p:nvSpPr>
          <p:cNvPr id="13" name="矩形 12">
            <a:hlinkClick r:id="rId35" action="ppaction://hlinksldjump"/>
            <a:extLst>
              <a:ext uri="{FF2B5EF4-FFF2-40B4-BE49-F238E27FC236}">
                <a16:creationId xmlns:a16="http://schemas.microsoft.com/office/drawing/2014/main" id="{6E646B6B-5140-4270-BEE9-DA3339C17152}"/>
              </a:ext>
            </a:extLst>
          </p:cNvPr>
          <p:cNvSpPr/>
          <p:nvPr>
            <p:custDataLst>
              <p:tags r:id="rId18"/>
            </p:custDataLst>
          </p:nvPr>
        </p:nvSpPr>
        <p:spPr>
          <a:xfrm>
            <a:off x="11488458" y="2644895"/>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10</a:t>
            </a:r>
          </a:p>
        </p:txBody>
      </p:sp>
      <p:sp>
        <p:nvSpPr>
          <p:cNvPr id="12" name="矩形 11">
            <a:hlinkClick r:id="rId35" action="ppaction://hlinksldjump"/>
            <a:extLst>
              <a:ext uri="{FF2B5EF4-FFF2-40B4-BE49-F238E27FC236}">
                <a16:creationId xmlns:a16="http://schemas.microsoft.com/office/drawing/2014/main" id="{3C1E875A-9642-022E-D7D9-065A3FEE68AA}"/>
              </a:ext>
            </a:extLst>
          </p:cNvPr>
          <p:cNvSpPr/>
          <p:nvPr>
            <p:custDataLst>
              <p:tags r:id="rId19"/>
            </p:custDataLst>
          </p:nvPr>
        </p:nvSpPr>
        <p:spPr>
          <a:xfrm>
            <a:off x="1441569" y="2644895"/>
            <a:ext cx="212878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zh-CN" altLang="en-US" sz="1600" b="1">
                <a:solidFill>
                  <a:schemeClr val="tx1"/>
                </a:solidFill>
                <a:cs typeface="Segoe UI" panose="020B0502040204020203" pitchFamily="34" charset="0"/>
              </a:rPr>
              <a:t>输入？输出？</a:t>
            </a:r>
            <a:endParaRPr lang="en-US" sz="1600" b="1">
              <a:solidFill>
                <a:schemeClr val="tx1"/>
              </a:solidFill>
              <a:cs typeface="Segoe UI" panose="020B0502040204020203" pitchFamily="34" charset="0"/>
            </a:endParaRPr>
          </a:p>
        </p:txBody>
      </p:sp>
      <p:sp>
        <p:nvSpPr>
          <p:cNvPr id="11" name="矩形 10">
            <a:hlinkClick r:id="rId35" action="ppaction://hlinksldjump"/>
            <a:extLst>
              <a:ext uri="{FF2B5EF4-FFF2-40B4-BE49-F238E27FC236}">
                <a16:creationId xmlns:a16="http://schemas.microsoft.com/office/drawing/2014/main" id="{EB903421-F956-22A7-F681-5F2C49F746A2}"/>
              </a:ext>
            </a:extLst>
          </p:cNvPr>
          <p:cNvSpPr/>
          <p:nvPr>
            <p:custDataLst>
              <p:tags r:id="rId20"/>
            </p:custDataLst>
          </p:nvPr>
        </p:nvSpPr>
        <p:spPr>
          <a:xfrm>
            <a:off x="977959" y="2644895"/>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1.2</a:t>
            </a:r>
          </a:p>
        </p:txBody>
      </p:sp>
      <p:sp>
        <p:nvSpPr>
          <p:cNvPr id="10" name="矩形 9">
            <a:hlinkClick r:id="rId36" action="ppaction://hlinksldjump"/>
            <a:extLst>
              <a:ext uri="{FF2B5EF4-FFF2-40B4-BE49-F238E27FC236}">
                <a16:creationId xmlns:a16="http://schemas.microsoft.com/office/drawing/2014/main" id="{95C95519-BA23-203B-5606-F1B95DA23942}"/>
              </a:ext>
            </a:extLst>
          </p:cNvPr>
          <p:cNvSpPr/>
          <p:nvPr>
            <p:custDataLst>
              <p:tags r:id="rId21"/>
            </p:custDataLst>
          </p:nvPr>
        </p:nvSpPr>
        <p:spPr>
          <a:xfrm>
            <a:off x="11488458" y="2181285"/>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8</a:t>
            </a:r>
          </a:p>
        </p:txBody>
      </p:sp>
      <p:sp>
        <p:nvSpPr>
          <p:cNvPr id="9" name="矩形 8">
            <a:hlinkClick r:id="rId36" action="ppaction://hlinksldjump"/>
            <a:extLst>
              <a:ext uri="{FF2B5EF4-FFF2-40B4-BE49-F238E27FC236}">
                <a16:creationId xmlns:a16="http://schemas.microsoft.com/office/drawing/2014/main" id="{79D69BE6-F1D0-16FC-38BA-AAFB5F9532D0}"/>
              </a:ext>
            </a:extLst>
          </p:cNvPr>
          <p:cNvSpPr/>
          <p:nvPr>
            <p:custDataLst>
              <p:tags r:id="rId22"/>
            </p:custDataLst>
          </p:nvPr>
        </p:nvSpPr>
        <p:spPr>
          <a:xfrm>
            <a:off x="1441569" y="2181285"/>
            <a:ext cx="212878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zh-CN" altLang="en-US" sz="1600" b="1">
                <a:solidFill>
                  <a:schemeClr val="tx1"/>
                </a:solidFill>
                <a:cs typeface="Segoe UI" panose="020B0502040204020203" pitchFamily="34" charset="0"/>
              </a:rPr>
              <a:t>用于解决什么问题？</a:t>
            </a:r>
            <a:endParaRPr lang="en-US" sz="1600" b="1">
              <a:solidFill>
                <a:schemeClr val="tx1"/>
              </a:solidFill>
              <a:cs typeface="Segoe UI" panose="020B0502040204020203" pitchFamily="34" charset="0"/>
            </a:endParaRPr>
          </a:p>
        </p:txBody>
      </p:sp>
      <p:sp>
        <p:nvSpPr>
          <p:cNvPr id="8" name="矩形 7">
            <a:hlinkClick r:id="rId36" action="ppaction://hlinksldjump"/>
            <a:extLst>
              <a:ext uri="{FF2B5EF4-FFF2-40B4-BE49-F238E27FC236}">
                <a16:creationId xmlns:a16="http://schemas.microsoft.com/office/drawing/2014/main" id="{877EEFC2-D128-18B6-18F8-C5ADFF6020E3}"/>
              </a:ext>
            </a:extLst>
          </p:cNvPr>
          <p:cNvSpPr/>
          <p:nvPr>
            <p:custDataLst>
              <p:tags r:id="rId23"/>
            </p:custDataLst>
          </p:nvPr>
        </p:nvSpPr>
        <p:spPr>
          <a:xfrm>
            <a:off x="977959" y="2181285"/>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1.1</a:t>
            </a:r>
          </a:p>
        </p:txBody>
      </p:sp>
      <p:sp>
        <p:nvSpPr>
          <p:cNvPr id="7" name="矩形 6">
            <a:hlinkClick r:id="rId37" action="ppaction://hlinksldjump"/>
            <a:extLst>
              <a:ext uri="{FF2B5EF4-FFF2-40B4-BE49-F238E27FC236}">
                <a16:creationId xmlns:a16="http://schemas.microsoft.com/office/drawing/2014/main" id="{8CED1A92-FE07-F277-308A-C82886D8DF78}"/>
              </a:ext>
            </a:extLst>
          </p:cNvPr>
          <p:cNvSpPr/>
          <p:nvPr>
            <p:custDataLst>
              <p:tags r:id="rId24"/>
            </p:custDataLst>
          </p:nvPr>
        </p:nvSpPr>
        <p:spPr>
          <a:xfrm>
            <a:off x="11488458" y="1717675"/>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6</a:t>
            </a:r>
          </a:p>
        </p:txBody>
      </p:sp>
      <p:sp>
        <p:nvSpPr>
          <p:cNvPr id="6" name="矩形 5">
            <a:hlinkClick r:id="rId37" action="ppaction://hlinksldjump"/>
            <a:extLst>
              <a:ext uri="{FF2B5EF4-FFF2-40B4-BE49-F238E27FC236}">
                <a16:creationId xmlns:a16="http://schemas.microsoft.com/office/drawing/2014/main" id="{420D8967-6AF4-87B1-FEC1-A528E8A7A6EA}"/>
              </a:ext>
            </a:extLst>
          </p:cNvPr>
          <p:cNvSpPr/>
          <p:nvPr>
            <p:custDataLst>
              <p:tags r:id="rId25"/>
            </p:custDataLst>
          </p:nvPr>
        </p:nvSpPr>
        <p:spPr>
          <a:xfrm>
            <a:off x="977959" y="1717675"/>
            <a:ext cx="259239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zh-CN" altLang="en-US" sz="1600" b="1">
                <a:solidFill>
                  <a:schemeClr val="tx1"/>
                </a:solidFill>
                <a:cs typeface="Segoe UI" panose="020B0502040204020203" pitchFamily="34" charset="0"/>
              </a:rPr>
              <a:t>目标检测是什么？</a:t>
            </a:r>
            <a:endParaRPr lang="en-US" sz="1600" b="1">
              <a:solidFill>
                <a:schemeClr val="tx1"/>
              </a:solidFill>
              <a:cs typeface="Segoe UI" panose="020B0502040204020203" pitchFamily="34" charset="0"/>
            </a:endParaRPr>
          </a:p>
        </p:txBody>
      </p:sp>
      <p:sp>
        <p:nvSpPr>
          <p:cNvPr id="5" name="矩形 4">
            <a:hlinkClick r:id="rId37" action="ppaction://hlinksldjump"/>
            <a:extLst>
              <a:ext uri="{FF2B5EF4-FFF2-40B4-BE49-F238E27FC236}">
                <a16:creationId xmlns:a16="http://schemas.microsoft.com/office/drawing/2014/main" id="{FE82FD64-FF0E-12A6-4DAA-9C4D643FEF0D}"/>
              </a:ext>
            </a:extLst>
          </p:cNvPr>
          <p:cNvSpPr/>
          <p:nvPr>
            <p:custDataLst>
              <p:tags r:id="rId26"/>
            </p:custDataLst>
          </p:nvPr>
        </p:nvSpPr>
        <p:spPr>
          <a:xfrm>
            <a:off x="514349" y="1717675"/>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1</a:t>
            </a:r>
          </a:p>
        </p:txBody>
      </p:sp>
      <p:sp>
        <p:nvSpPr>
          <p:cNvPr id="4" name="标题 3">
            <a:extLst>
              <a:ext uri="{FF2B5EF4-FFF2-40B4-BE49-F238E27FC236}">
                <a16:creationId xmlns:a16="http://schemas.microsoft.com/office/drawing/2014/main" id="{DF4B3111-79F4-4A38-55F0-3C98C5DDAB62}"/>
              </a:ext>
            </a:extLst>
          </p:cNvPr>
          <p:cNvSpPr>
            <a:spLocks noGrp="1"/>
          </p:cNvSpPr>
          <p:nvPr>
            <p:ph type="title"/>
            <p:custDataLst>
              <p:tags r:id="rId27"/>
            </p:custDataLst>
          </p:nvPr>
        </p:nvSpPr>
        <p:spPr/>
        <p:txBody>
          <a:bodyPr/>
          <a:lstStyle/>
          <a:p>
            <a:r>
              <a:rPr lang="en-US"/>
              <a:t>Main Content</a:t>
            </a:r>
          </a:p>
        </p:txBody>
      </p:sp>
    </p:spTree>
    <p:custDataLst>
      <p:tags r:id="rId1"/>
    </p:custDataLst>
    <p:extLst>
      <p:ext uri="{BB962C8B-B14F-4D97-AF65-F5344CB8AC3E}">
        <p14:creationId xmlns:p14="http://schemas.microsoft.com/office/powerpoint/2010/main" val="35463027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AE7BAF2-06E6-F848-7E67-1947665E04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473" imgH="476" progId="TCLayout.ActiveDocument.1">
                  <p:embed/>
                </p:oleObj>
              </mc:Choice>
              <mc:Fallback>
                <p:oleObj name="think-cell 幻灯片" r:id="rId9" imgW="473" imgH="476" progId="TCLayout.ActiveDocument.1">
                  <p:embed/>
                  <p:pic>
                    <p:nvPicPr>
                      <p:cNvPr id="5" name="think-cell data - do not delete" hidden="1">
                        <a:extLst>
                          <a:ext uri="{FF2B5EF4-FFF2-40B4-BE49-F238E27FC236}">
                            <a16:creationId xmlns:a16="http://schemas.microsoft.com/office/drawing/2014/main" id="{EAE7BAF2-06E6-F848-7E67-1947665E0431}"/>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179599"/>
            <a:ext cx="11160917" cy="984885"/>
          </a:xfrm>
        </p:spPr>
        <p:txBody>
          <a:bodyPr vert="horz"/>
          <a:lstStyle/>
          <a:p>
            <a:r>
              <a:rPr lang="en-US" dirty="0"/>
              <a:t>YOLOv7: 2022 ArXiv						[Improvements]</a:t>
            </a:r>
            <a:br>
              <a:rPr lang="en-US" dirty="0"/>
            </a:br>
            <a:r>
              <a:rPr lang="en-US" dirty="0"/>
              <a:t>Authors in YOLOv4 Achieve A Smaller but Stronger YOLO</a:t>
            </a:r>
          </a:p>
        </p:txBody>
      </p:sp>
      <p:sp>
        <p:nvSpPr>
          <p:cNvPr id="2" name="ee4pContent1">
            <a:extLst>
              <a:ext uri="{FF2B5EF4-FFF2-40B4-BE49-F238E27FC236}">
                <a16:creationId xmlns:a16="http://schemas.microsoft.com/office/drawing/2014/main" id="{88E9DB94-96D4-AF94-7489-978E2A0CA673}"/>
              </a:ext>
            </a:extLst>
          </p:cNvPr>
          <p:cNvSpPr txBox="1">
            <a:spLocks/>
          </p:cNvSpPr>
          <p:nvPr>
            <p:custDataLst>
              <p:tags r:id="rId2"/>
            </p:custDataLst>
          </p:nvPr>
        </p:nvSpPr>
        <p:spPr>
          <a:xfrm>
            <a:off x="514341" y="1717677"/>
            <a:ext cx="11163038" cy="7915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a:pPr>
            <a:r>
              <a:rPr lang="en-US" altLang="zh-CN" dirty="0">
                <a:solidFill>
                  <a:schemeClr val="accent1"/>
                </a:solidFill>
              </a:rPr>
              <a:t>Planned re-parameterized convolution</a:t>
            </a:r>
          </a:p>
          <a:p>
            <a:pPr lvl="2"/>
            <a:r>
              <a:rPr lang="en-US" altLang="zh-CN" dirty="0">
                <a:latin typeface="+mn-lt"/>
              </a:rPr>
              <a:t>YOLOv7</a:t>
            </a:r>
            <a:r>
              <a:rPr lang="zh-CN" altLang="en-US" dirty="0">
                <a:latin typeface="+mn-lt"/>
              </a:rPr>
              <a:t>删除了</a:t>
            </a:r>
            <a:r>
              <a:rPr lang="en-US" altLang="zh-CN" dirty="0" err="1">
                <a:latin typeface="+mn-lt"/>
              </a:rPr>
              <a:t>RepConv</a:t>
            </a:r>
            <a:r>
              <a:rPr lang="en-US" altLang="zh-CN" dirty="0">
                <a:latin typeface="+mn-lt"/>
              </a:rPr>
              <a:t> </a:t>
            </a:r>
            <a:r>
              <a:rPr lang="zh-CN" altLang="en-US" dirty="0">
                <a:latin typeface="+mn-lt"/>
              </a:rPr>
              <a:t>的</a:t>
            </a:r>
            <a:r>
              <a:rPr lang="en-US" altLang="zh-CN" dirty="0">
                <a:latin typeface="+mn-lt"/>
              </a:rPr>
              <a:t>the identity connection</a:t>
            </a:r>
            <a:r>
              <a:rPr lang="zh-CN" altLang="en-US" dirty="0">
                <a:latin typeface="+mn-lt"/>
              </a:rPr>
              <a:t>，并将其称为</a:t>
            </a:r>
            <a:r>
              <a:rPr lang="en-US" altLang="zh-CN" dirty="0" err="1">
                <a:latin typeface="+mn-lt"/>
              </a:rPr>
              <a:t>RepConvN</a:t>
            </a:r>
            <a:endParaRPr lang="en-US" dirty="0">
              <a:latin typeface="+mn-lt"/>
            </a:endParaRPr>
          </a:p>
        </p:txBody>
      </p:sp>
      <p:sp>
        <p:nvSpPr>
          <p:cNvPr id="4" name="ee4pContent1">
            <a:extLst>
              <a:ext uri="{FF2B5EF4-FFF2-40B4-BE49-F238E27FC236}">
                <a16:creationId xmlns:a16="http://schemas.microsoft.com/office/drawing/2014/main" id="{92CCD376-3533-3E8D-D6DF-7D21964326ED}"/>
              </a:ext>
            </a:extLst>
          </p:cNvPr>
          <p:cNvSpPr txBox="1">
            <a:spLocks/>
          </p:cNvSpPr>
          <p:nvPr>
            <p:custDataLst>
              <p:tags r:id="rId3"/>
            </p:custDataLst>
          </p:nvPr>
        </p:nvSpPr>
        <p:spPr>
          <a:xfrm>
            <a:off x="514341" y="2630991"/>
            <a:ext cx="11163038" cy="7915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startAt="2"/>
            </a:pPr>
            <a:r>
              <a:rPr lang="en-US" altLang="zh-CN" dirty="0">
                <a:solidFill>
                  <a:schemeClr val="accent1"/>
                </a:solidFill>
              </a:rPr>
              <a:t>Coarse label assignment for auxiliary head and fine label assignment for the lead head</a:t>
            </a:r>
          </a:p>
          <a:p>
            <a:pPr lvl="2"/>
            <a:r>
              <a:rPr lang="zh-CN" altLang="en-US" dirty="0">
                <a:latin typeface="+mn-lt"/>
              </a:rPr>
              <a:t>主要头部负责最终产出，辅助头部协助训练</a:t>
            </a:r>
            <a:endParaRPr lang="en-US" dirty="0">
              <a:latin typeface="+mn-lt"/>
            </a:endParaRPr>
          </a:p>
        </p:txBody>
      </p:sp>
      <p:sp>
        <p:nvSpPr>
          <p:cNvPr id="11" name="ee4pContent1">
            <a:extLst>
              <a:ext uri="{FF2B5EF4-FFF2-40B4-BE49-F238E27FC236}">
                <a16:creationId xmlns:a16="http://schemas.microsoft.com/office/drawing/2014/main" id="{0A8BC869-EB5C-CFB3-5DFB-E24DD917F3A9}"/>
              </a:ext>
            </a:extLst>
          </p:cNvPr>
          <p:cNvSpPr txBox="1">
            <a:spLocks/>
          </p:cNvSpPr>
          <p:nvPr>
            <p:custDataLst>
              <p:tags r:id="rId4"/>
            </p:custDataLst>
          </p:nvPr>
        </p:nvSpPr>
        <p:spPr>
          <a:xfrm>
            <a:off x="514341" y="3545994"/>
            <a:ext cx="11163038" cy="7915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startAt="3"/>
            </a:pPr>
            <a:r>
              <a:rPr lang="en-US" altLang="zh-CN" dirty="0">
                <a:solidFill>
                  <a:schemeClr val="accent1"/>
                </a:solidFill>
              </a:rPr>
              <a:t>Batch normalization in conv-bn-activation</a:t>
            </a:r>
          </a:p>
          <a:p>
            <a:pPr lvl="2"/>
            <a:r>
              <a:rPr lang="zh-CN" altLang="en-US" dirty="0">
                <a:latin typeface="+mn-lt"/>
              </a:rPr>
              <a:t>这将批归一化</a:t>
            </a:r>
            <a:r>
              <a:rPr lang="en-US" altLang="zh-CN" dirty="0">
                <a:latin typeface="+mn-lt"/>
              </a:rPr>
              <a:t>(Batch normalization)</a:t>
            </a:r>
            <a:r>
              <a:rPr lang="zh-CN" altLang="en-US" dirty="0">
                <a:latin typeface="+mn-lt"/>
              </a:rPr>
              <a:t>的均值和方差集成到推理阶段卷积层的偏差和权重中</a:t>
            </a:r>
            <a:endParaRPr lang="en-US" dirty="0">
              <a:latin typeface="+mn-lt"/>
            </a:endParaRPr>
          </a:p>
        </p:txBody>
      </p:sp>
      <p:sp>
        <p:nvSpPr>
          <p:cNvPr id="12" name="ee4pContent1">
            <a:extLst>
              <a:ext uri="{FF2B5EF4-FFF2-40B4-BE49-F238E27FC236}">
                <a16:creationId xmlns:a16="http://schemas.microsoft.com/office/drawing/2014/main" id="{1B880FE8-44DD-9869-7D22-641051BEEE7D}"/>
              </a:ext>
            </a:extLst>
          </p:cNvPr>
          <p:cNvSpPr txBox="1">
            <a:spLocks/>
          </p:cNvSpPr>
          <p:nvPr>
            <p:custDataLst>
              <p:tags r:id="rId5"/>
            </p:custDataLst>
          </p:nvPr>
        </p:nvSpPr>
        <p:spPr>
          <a:xfrm>
            <a:off x="514341" y="4459308"/>
            <a:ext cx="11163038" cy="7915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startAt="4"/>
            </a:pPr>
            <a:r>
              <a:rPr lang="en-US" altLang="zh-CN" dirty="0">
                <a:solidFill>
                  <a:schemeClr val="accent1"/>
                </a:solidFill>
              </a:rPr>
              <a:t>Implicit knowledge</a:t>
            </a:r>
          </a:p>
          <a:p>
            <a:pPr lvl="2"/>
            <a:r>
              <a:rPr lang="zh-CN" altLang="en-US" dirty="0">
                <a:latin typeface="+mn-lt"/>
              </a:rPr>
              <a:t>参考</a:t>
            </a:r>
            <a:r>
              <a:rPr lang="en-US" altLang="zh-CN" dirty="0">
                <a:latin typeface="+mn-lt"/>
              </a:rPr>
              <a:t>YOLOR</a:t>
            </a:r>
            <a:r>
              <a:rPr lang="zh-CN" altLang="en-US" dirty="0">
                <a:latin typeface="+mn-lt"/>
              </a:rPr>
              <a:t>中的隐性知识</a:t>
            </a:r>
            <a:endParaRPr lang="en-US" dirty="0">
              <a:latin typeface="+mn-lt"/>
            </a:endParaRPr>
          </a:p>
        </p:txBody>
      </p:sp>
      <p:sp>
        <p:nvSpPr>
          <p:cNvPr id="13" name="ee4pContent1">
            <a:extLst>
              <a:ext uri="{FF2B5EF4-FFF2-40B4-BE49-F238E27FC236}">
                <a16:creationId xmlns:a16="http://schemas.microsoft.com/office/drawing/2014/main" id="{EE9F23BE-02E6-C4D3-F500-C924833F57E4}"/>
              </a:ext>
            </a:extLst>
          </p:cNvPr>
          <p:cNvSpPr txBox="1">
            <a:spLocks/>
          </p:cNvSpPr>
          <p:nvPr>
            <p:custDataLst>
              <p:tags r:id="rId6"/>
            </p:custDataLst>
          </p:nvPr>
        </p:nvSpPr>
        <p:spPr>
          <a:xfrm>
            <a:off x="514341" y="5374314"/>
            <a:ext cx="11163038" cy="7915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startAt="5"/>
            </a:pPr>
            <a:r>
              <a:rPr lang="en-US" altLang="zh-CN" dirty="0">
                <a:solidFill>
                  <a:schemeClr val="accent1"/>
                </a:solidFill>
              </a:rPr>
              <a:t>Exponential moving average</a:t>
            </a:r>
          </a:p>
          <a:p>
            <a:pPr lvl="2"/>
            <a:r>
              <a:rPr lang="zh-CN" altLang="en-US" dirty="0">
                <a:latin typeface="+mn-lt"/>
              </a:rPr>
              <a:t>指数移动平均作为最终的推理模型</a:t>
            </a:r>
            <a:endParaRPr lang="en-US" dirty="0">
              <a:latin typeface="+mn-lt"/>
            </a:endParaRPr>
          </a:p>
        </p:txBody>
      </p:sp>
      <p:sp>
        <p:nvSpPr>
          <p:cNvPr id="14" name="ee4pHeader1">
            <a:extLst>
              <a:ext uri="{FF2B5EF4-FFF2-40B4-BE49-F238E27FC236}">
                <a16:creationId xmlns:a16="http://schemas.microsoft.com/office/drawing/2014/main" id="{6F173AE1-EFBB-A0F6-E76A-61E4F7F950C3}"/>
              </a:ext>
            </a:extLst>
          </p:cNvPr>
          <p:cNvSpPr/>
          <p:nvPr>
            <p:custDataLst>
              <p:tags r:id="rId7"/>
            </p:custDataLst>
          </p:nvPr>
        </p:nvSpPr>
        <p:spPr bwMode="auto">
          <a:xfrm>
            <a:off x="514349" y="1255939"/>
            <a:ext cx="1116091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The architecture changes of YOLOv7</a:t>
            </a:r>
          </a:p>
        </p:txBody>
      </p:sp>
    </p:spTree>
    <p:extLst>
      <p:ext uri="{BB962C8B-B14F-4D97-AF65-F5344CB8AC3E}">
        <p14:creationId xmlns:p14="http://schemas.microsoft.com/office/powerpoint/2010/main" val="32598099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CA8DBBC-3F0C-A297-4E6E-E5C25C277CE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473" imgH="476" progId="TCLayout.ActiveDocument.1">
                  <p:embed/>
                </p:oleObj>
              </mc:Choice>
              <mc:Fallback>
                <p:oleObj name="think-cell 幻灯片" r:id="rId8" imgW="473" imgH="476" progId="TCLayout.ActiveDocument.1">
                  <p:embed/>
                  <p:pic>
                    <p:nvPicPr>
                      <p:cNvPr id="5" name="think-cell data - do not delete" hidden="1">
                        <a:extLst>
                          <a:ext uri="{FF2B5EF4-FFF2-40B4-BE49-F238E27FC236}">
                            <a16:creationId xmlns:a16="http://schemas.microsoft.com/office/drawing/2014/main" id="{3CA8DBBC-3F0C-A297-4E6E-E5C25C277CE5}"/>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179599"/>
            <a:ext cx="11160917" cy="984885"/>
          </a:xfrm>
        </p:spPr>
        <p:txBody>
          <a:bodyPr vert="horz"/>
          <a:lstStyle/>
          <a:p>
            <a:r>
              <a:rPr lang="en-US" altLang="zh-CN" dirty="0"/>
              <a:t>YOLOv7: 2022 ArXiv						[Improvements]</a:t>
            </a:r>
            <a:br>
              <a:rPr lang="en-US" altLang="zh-CN" dirty="0"/>
            </a:br>
            <a:r>
              <a:rPr lang="en-US" altLang="zh-CN" dirty="0"/>
              <a:t>Authors in YOLOv4 Achieve A Smaller but Stronger YOLO</a:t>
            </a:r>
            <a:endParaRPr lang="en-US" dirty="0"/>
          </a:p>
        </p:txBody>
      </p:sp>
      <mc:AlternateContent xmlns:mc="http://schemas.openxmlformats.org/markup-compatibility/2006" xmlns:a14="http://schemas.microsoft.com/office/drawing/2010/main">
        <mc:Choice Requires="a14">
          <p:sp>
            <p:nvSpPr>
              <p:cNvPr id="4" name="ee4pContent1">
                <a:extLst>
                  <a:ext uri="{FF2B5EF4-FFF2-40B4-BE49-F238E27FC236}">
                    <a16:creationId xmlns:a16="http://schemas.microsoft.com/office/drawing/2014/main" id="{B9750AB9-E65D-B401-0432-7120B19B0D85}"/>
                  </a:ext>
                </a:extLst>
              </p:cNvPr>
              <p:cNvSpPr txBox="1">
                <a:spLocks/>
              </p:cNvSpPr>
              <p:nvPr>
                <p:custDataLst>
                  <p:tags r:id="rId2"/>
                </p:custDataLst>
              </p:nvPr>
            </p:nvSpPr>
            <p:spPr>
              <a:xfrm>
                <a:off x="514349" y="1717678"/>
                <a:ext cx="11160918" cy="99580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与</a:t>
                </a:r>
                <a:r>
                  <a:rPr lang="en-US" altLang="zh-CN" dirty="0">
                    <a:latin typeface="+mn-lt"/>
                  </a:rPr>
                  <a:t>YOLOv4</a:t>
                </a:r>
                <a:r>
                  <a:rPr lang="zh-CN" altLang="en-US" dirty="0">
                    <a:latin typeface="+mn-lt"/>
                  </a:rPr>
                  <a:t>相比，</a:t>
                </a:r>
                <a:r>
                  <a:rPr lang="en-US" altLang="zh-CN" dirty="0">
                    <a:latin typeface="+mn-lt"/>
                  </a:rPr>
                  <a:t>YOLOv7</a:t>
                </a:r>
                <a:r>
                  <a:rPr lang="zh-CN" altLang="en-US" dirty="0">
                    <a:latin typeface="+mn-lt"/>
                  </a:rPr>
                  <a:t>的参数减少了</a:t>
                </a:r>
                <a:r>
                  <a:rPr lang="en-US" altLang="zh-CN" dirty="0">
                    <a:latin typeface="+mn-lt"/>
                  </a:rPr>
                  <a:t>75%</a:t>
                </a:r>
                <a:r>
                  <a:rPr lang="zh-CN" altLang="en-US" dirty="0">
                    <a:latin typeface="+mn-lt"/>
                  </a:rPr>
                  <a:t>，计算量减少了</a:t>
                </a:r>
                <a:r>
                  <a:rPr lang="en-US" altLang="zh-CN" dirty="0">
                    <a:latin typeface="+mn-lt"/>
                  </a:rPr>
                  <a:t>36%</a:t>
                </a:r>
                <a:r>
                  <a:rPr lang="zh-CN" altLang="en-US" dirty="0">
                    <a:latin typeface="+mn-lt"/>
                  </a:rPr>
                  <a:t>，同时平均精度</a:t>
                </a:r>
                <a:r>
                  <a:rPr lang="en-US" altLang="zh-CN" dirty="0">
                    <a:latin typeface="+mn-lt"/>
                  </a:rPr>
                  <a:t>(</a:t>
                </a:r>
                <a14:m>
                  <m:oMath xmlns:m="http://schemas.openxmlformats.org/officeDocument/2006/math">
                    <m:r>
                      <a:rPr lang="en-US" altLang="zh-CN" i="1" dirty="0" smtClean="0">
                        <a:latin typeface="Cambria Math" panose="02040503050406030204" pitchFamily="18" charset="0"/>
                      </a:rPr>
                      <m:t>𝐴𝑃</m:t>
                    </m:r>
                  </m:oMath>
                </a14:m>
                <a:r>
                  <a:rPr lang="en-US" altLang="zh-CN" dirty="0">
                    <a:latin typeface="+mn-lt"/>
                  </a:rPr>
                  <a:t>)</a:t>
                </a:r>
                <a:r>
                  <a:rPr lang="zh-CN" altLang="en-US" dirty="0">
                    <a:latin typeface="+mn-lt"/>
                  </a:rPr>
                  <a:t>提高了</a:t>
                </a:r>
                <a:r>
                  <a:rPr lang="en-US" altLang="zh-CN" dirty="0">
                    <a:latin typeface="+mn-lt"/>
                  </a:rPr>
                  <a:t>1.5%</a:t>
                </a:r>
                <a:endParaRPr lang="en-US" dirty="0">
                  <a:latin typeface="+mn-lt"/>
                </a:endParaRPr>
              </a:p>
            </p:txBody>
          </p:sp>
        </mc:Choice>
        <mc:Fallback xmlns="">
          <p:sp>
            <p:nvSpPr>
              <p:cNvPr id="4" name="ee4pContent1">
                <a:extLst>
                  <a:ext uri="{FF2B5EF4-FFF2-40B4-BE49-F238E27FC236}">
                    <a16:creationId xmlns:a16="http://schemas.microsoft.com/office/drawing/2014/main" id="{B9750AB9-E65D-B401-0432-7120B19B0D85}"/>
                  </a:ext>
                </a:extLst>
              </p:cNvPr>
              <p:cNvSpPr txBox="1">
                <a:spLocks noRot="1" noChangeAspect="1" noMove="1" noResize="1" noEditPoints="1" noAdjustHandles="1" noChangeArrowheads="1" noChangeShapeType="1" noTextEdit="1"/>
              </p:cNvSpPr>
              <p:nvPr>
                <p:custDataLst>
                  <p:tags r:id="rId10"/>
                </p:custDataLst>
              </p:nvPr>
            </p:nvSpPr>
            <p:spPr>
              <a:xfrm>
                <a:off x="514349" y="1717678"/>
                <a:ext cx="11160918" cy="995809"/>
              </a:xfrm>
              <a:prstGeom prst="rect">
                <a:avLst/>
              </a:prstGeom>
              <a:blipFill>
                <a:blip r:embed="rId11"/>
                <a:stretch>
                  <a:fillRect l="-164"/>
                </a:stretch>
              </a:blipFill>
              <a:ln w="9525" cmpd="sng">
                <a:solidFill>
                  <a:schemeClr val="accent1">
                    <a:lumMod val="100000"/>
                  </a:schemeClr>
                </a:solidFill>
                <a:prstDash val="soli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ee4pContent1">
                <a:extLst>
                  <a:ext uri="{FF2B5EF4-FFF2-40B4-BE49-F238E27FC236}">
                    <a16:creationId xmlns:a16="http://schemas.microsoft.com/office/drawing/2014/main" id="{70D75B89-9C0B-E545-54AF-DE7B268CA39D}"/>
                  </a:ext>
                </a:extLst>
              </p:cNvPr>
              <p:cNvSpPr txBox="1">
                <a:spLocks/>
              </p:cNvSpPr>
              <p:nvPr>
                <p:custDataLst>
                  <p:tags r:id="rId3"/>
                </p:custDataLst>
              </p:nvPr>
            </p:nvSpPr>
            <p:spPr>
              <a:xfrm>
                <a:off x="514349" y="2867339"/>
                <a:ext cx="11160918" cy="99580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与</a:t>
                </a:r>
                <a:r>
                  <a:rPr lang="en-US" dirty="0">
                    <a:latin typeface="+mn-lt"/>
                  </a:rPr>
                  <a:t>YOLOv4-tiny</a:t>
                </a:r>
                <a:r>
                  <a:rPr lang="zh-CN" altLang="en-US" dirty="0">
                    <a:latin typeface="+mn-lt"/>
                  </a:rPr>
                  <a:t>相比，</a:t>
                </a:r>
                <a:r>
                  <a:rPr lang="en-US" dirty="0">
                    <a:latin typeface="+mn-lt"/>
                  </a:rPr>
                  <a:t>YOLOv7-tiny</a:t>
                </a:r>
                <a:r>
                  <a:rPr lang="zh-CN" altLang="en-US" dirty="0">
                    <a:latin typeface="+mn-lt"/>
                  </a:rPr>
                  <a:t>在保持相同</a:t>
                </a:r>
                <a14:m>
                  <m:oMath xmlns:m="http://schemas.openxmlformats.org/officeDocument/2006/math">
                    <m:r>
                      <a:rPr lang="en-US" i="1" dirty="0" smtClean="0">
                        <a:latin typeface="Cambria Math" panose="02040503050406030204" pitchFamily="18" charset="0"/>
                      </a:rPr>
                      <m:t>𝐴𝑃</m:t>
                    </m:r>
                  </m:oMath>
                </a14:m>
                <a:r>
                  <a:rPr lang="zh-CN" altLang="en-US" dirty="0">
                    <a:latin typeface="+mn-lt"/>
                  </a:rPr>
                  <a:t>的情况下，分别减少了</a:t>
                </a:r>
                <a:r>
                  <a:rPr lang="en-US" altLang="zh-CN" dirty="0">
                    <a:latin typeface="+mn-lt"/>
                  </a:rPr>
                  <a:t>39%</a:t>
                </a:r>
                <a:r>
                  <a:rPr lang="zh-CN" altLang="en-US" dirty="0">
                    <a:latin typeface="+mn-lt"/>
                  </a:rPr>
                  <a:t>和</a:t>
                </a:r>
                <a:r>
                  <a:rPr lang="en-US" altLang="zh-CN" dirty="0">
                    <a:latin typeface="+mn-lt"/>
                  </a:rPr>
                  <a:t>49%</a:t>
                </a:r>
                <a:r>
                  <a:rPr lang="zh-CN" altLang="en-US" dirty="0">
                    <a:latin typeface="+mn-lt"/>
                  </a:rPr>
                  <a:t>的参数和计算量</a:t>
                </a:r>
                <a:endParaRPr lang="en-US" dirty="0">
                  <a:latin typeface="+mn-lt"/>
                </a:endParaRPr>
              </a:p>
            </p:txBody>
          </p:sp>
        </mc:Choice>
        <mc:Fallback xmlns="">
          <p:sp>
            <p:nvSpPr>
              <p:cNvPr id="6" name="ee4pContent1">
                <a:extLst>
                  <a:ext uri="{FF2B5EF4-FFF2-40B4-BE49-F238E27FC236}">
                    <a16:creationId xmlns:a16="http://schemas.microsoft.com/office/drawing/2014/main" id="{70D75B89-9C0B-E545-54AF-DE7B268CA39D}"/>
                  </a:ext>
                </a:extLst>
              </p:cNvPr>
              <p:cNvSpPr txBox="1">
                <a:spLocks noRot="1" noChangeAspect="1" noMove="1" noResize="1" noEditPoints="1" noAdjustHandles="1" noChangeArrowheads="1" noChangeShapeType="1" noTextEdit="1"/>
              </p:cNvSpPr>
              <p:nvPr>
                <p:custDataLst>
                  <p:tags r:id="rId12"/>
                </p:custDataLst>
              </p:nvPr>
            </p:nvSpPr>
            <p:spPr>
              <a:xfrm>
                <a:off x="514349" y="2867339"/>
                <a:ext cx="11160918" cy="995809"/>
              </a:xfrm>
              <a:prstGeom prst="rect">
                <a:avLst/>
              </a:prstGeom>
              <a:blipFill>
                <a:blip r:embed="rId13"/>
                <a:stretch>
                  <a:fillRect l="-164"/>
                </a:stretch>
              </a:blipFill>
              <a:ln w="9525" cmpd="sng">
                <a:solidFill>
                  <a:schemeClr val="accent1">
                    <a:lumMod val="100000"/>
                  </a:schemeClr>
                </a:solidFill>
                <a:prstDash val="soli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ee4pContent1">
                <a:extLst>
                  <a:ext uri="{FF2B5EF4-FFF2-40B4-BE49-F238E27FC236}">
                    <a16:creationId xmlns:a16="http://schemas.microsoft.com/office/drawing/2014/main" id="{3CA60032-23C2-ECA4-9E60-65D0C5BE3B66}"/>
                  </a:ext>
                </a:extLst>
              </p:cNvPr>
              <p:cNvSpPr txBox="1">
                <a:spLocks/>
              </p:cNvSpPr>
              <p:nvPr>
                <p:custDataLst>
                  <p:tags r:id="rId4"/>
                </p:custDataLst>
              </p:nvPr>
            </p:nvSpPr>
            <p:spPr>
              <a:xfrm>
                <a:off x="514349" y="4018691"/>
                <a:ext cx="11160918" cy="99580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与</a:t>
                </a:r>
                <a:r>
                  <a:rPr lang="en-US" altLang="zh-CN" dirty="0">
                    <a:latin typeface="+mn-lt"/>
                  </a:rPr>
                  <a:t>YOLOR</a:t>
                </a:r>
                <a:r>
                  <a:rPr lang="zh-CN" altLang="en-US" dirty="0">
                    <a:latin typeface="+mn-lt"/>
                  </a:rPr>
                  <a:t>相比，</a:t>
                </a:r>
                <a:r>
                  <a:rPr lang="en-US" altLang="zh-CN" dirty="0">
                    <a:latin typeface="+mn-lt"/>
                  </a:rPr>
                  <a:t>YOLOv7</a:t>
                </a:r>
                <a:r>
                  <a:rPr lang="zh-CN" altLang="en-US" dirty="0">
                    <a:latin typeface="+mn-lt"/>
                  </a:rPr>
                  <a:t>分别减少了</a:t>
                </a:r>
                <a:r>
                  <a:rPr lang="en-US" altLang="zh-CN" dirty="0">
                    <a:latin typeface="+mn-lt"/>
                  </a:rPr>
                  <a:t>43%</a:t>
                </a:r>
                <a:r>
                  <a:rPr lang="zh-CN" altLang="en-US" dirty="0">
                    <a:latin typeface="+mn-lt"/>
                  </a:rPr>
                  <a:t>和</a:t>
                </a:r>
                <a:r>
                  <a:rPr lang="en-US" altLang="zh-CN" dirty="0">
                    <a:latin typeface="+mn-lt"/>
                  </a:rPr>
                  <a:t>15%</a:t>
                </a:r>
                <a:r>
                  <a:rPr lang="zh-CN" altLang="en-US" dirty="0">
                    <a:latin typeface="+mn-lt"/>
                  </a:rPr>
                  <a:t>的参数数量和计算量，同时</a:t>
                </a:r>
                <a14:m>
                  <m:oMath xmlns:m="http://schemas.openxmlformats.org/officeDocument/2006/math">
                    <m:r>
                      <a:rPr lang="en-US" altLang="zh-CN" i="1" dirty="0" smtClean="0">
                        <a:latin typeface="Cambria Math" panose="02040503050406030204" pitchFamily="18" charset="0"/>
                      </a:rPr>
                      <m:t>𝐴𝑃</m:t>
                    </m:r>
                  </m:oMath>
                </a14:m>
                <a:r>
                  <a:rPr lang="zh-CN" altLang="en-US" dirty="0">
                    <a:latin typeface="+mn-lt"/>
                  </a:rPr>
                  <a:t>略有增加</a:t>
                </a:r>
                <a:r>
                  <a:rPr lang="en-US" altLang="zh-CN" dirty="0">
                    <a:latin typeface="+mn-lt"/>
                  </a:rPr>
                  <a:t>0.4%</a:t>
                </a:r>
                <a:endParaRPr lang="en-US" dirty="0">
                  <a:latin typeface="+mn-lt"/>
                </a:endParaRPr>
              </a:p>
            </p:txBody>
          </p:sp>
        </mc:Choice>
        <mc:Fallback xmlns="">
          <p:sp>
            <p:nvSpPr>
              <p:cNvPr id="7" name="ee4pContent1">
                <a:extLst>
                  <a:ext uri="{FF2B5EF4-FFF2-40B4-BE49-F238E27FC236}">
                    <a16:creationId xmlns:a16="http://schemas.microsoft.com/office/drawing/2014/main" id="{3CA60032-23C2-ECA4-9E60-65D0C5BE3B66}"/>
                  </a:ext>
                </a:extLst>
              </p:cNvPr>
              <p:cNvSpPr txBox="1">
                <a:spLocks noRot="1" noChangeAspect="1" noMove="1" noResize="1" noEditPoints="1" noAdjustHandles="1" noChangeArrowheads="1" noChangeShapeType="1" noTextEdit="1"/>
              </p:cNvSpPr>
              <p:nvPr>
                <p:custDataLst>
                  <p:tags r:id="rId14"/>
                </p:custDataLst>
              </p:nvPr>
            </p:nvSpPr>
            <p:spPr>
              <a:xfrm>
                <a:off x="514349" y="4018691"/>
                <a:ext cx="11160918" cy="995809"/>
              </a:xfrm>
              <a:prstGeom prst="rect">
                <a:avLst/>
              </a:prstGeom>
              <a:blipFill>
                <a:blip r:embed="rId15"/>
                <a:stretch>
                  <a:fillRect l="-164"/>
                </a:stretch>
              </a:blipFill>
              <a:ln w="9525" cmpd="sng">
                <a:solidFill>
                  <a:schemeClr val="accent1">
                    <a:lumMod val="100000"/>
                  </a:schemeClr>
                </a:solidFill>
                <a:prstDash val="soli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ee4pContent1">
                <a:extLst>
                  <a:ext uri="{FF2B5EF4-FFF2-40B4-BE49-F238E27FC236}">
                    <a16:creationId xmlns:a16="http://schemas.microsoft.com/office/drawing/2014/main" id="{50AA5AB3-7C93-78EA-4CBC-47830772B902}"/>
                  </a:ext>
                </a:extLst>
              </p:cNvPr>
              <p:cNvSpPr txBox="1">
                <a:spLocks/>
              </p:cNvSpPr>
              <p:nvPr>
                <p:custDataLst>
                  <p:tags r:id="rId5"/>
                </p:custDataLst>
              </p:nvPr>
            </p:nvSpPr>
            <p:spPr>
              <a:xfrm>
                <a:off x="514349" y="5170043"/>
                <a:ext cx="11160918" cy="99580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a:t>
                </a:r>
                <a:r>
                  <a:rPr lang="en-US" dirty="0">
                    <a:latin typeface="+mn-lt"/>
                  </a:rPr>
                  <a:t>MS COCO</a:t>
                </a:r>
                <a:r>
                  <a:rPr lang="zh-CN" altLang="en-US" dirty="0">
                    <a:latin typeface="+mn-lt"/>
                  </a:rPr>
                  <a:t>数据集</a:t>
                </a:r>
                <a:r>
                  <a:rPr lang="en-US" dirty="0">
                    <a:latin typeface="+mn-lt"/>
                  </a:rPr>
                  <a:t>test-dev 2017</a:t>
                </a:r>
                <a:r>
                  <a:rPr lang="zh-CN" altLang="en-US" dirty="0">
                    <a:latin typeface="+mn-lt"/>
                  </a:rPr>
                  <a:t>上进行评估，</a:t>
                </a:r>
                <a:r>
                  <a:rPr lang="en-US" dirty="0">
                    <a:latin typeface="+mn-lt"/>
                  </a:rPr>
                  <a:t>YOLOv7-E6</a:t>
                </a:r>
                <a:r>
                  <a:rPr lang="zh-CN" altLang="en-US" dirty="0">
                    <a:latin typeface="+mn-lt"/>
                  </a:rPr>
                  <a:t>在</a:t>
                </a:r>
                <a:r>
                  <a:rPr lang="en-US" dirty="0">
                    <a:latin typeface="+mn-lt"/>
                  </a:rPr>
                  <a:t>NVIDIA V100</a:t>
                </a:r>
                <a:r>
                  <a:rPr lang="zh-CN" altLang="en-US" dirty="0">
                    <a:latin typeface="+mn-lt"/>
                  </a:rPr>
                  <a:t>上以</a:t>
                </a:r>
                <a:r>
                  <a:rPr lang="en-US" altLang="zh-CN" dirty="0">
                    <a:latin typeface="+mn-lt"/>
                  </a:rPr>
                  <a:t>50 </a:t>
                </a:r>
                <a:r>
                  <a:rPr lang="en-US" dirty="0">
                    <a:latin typeface="+mn-lt"/>
                  </a:rPr>
                  <a:t>FPS</a:t>
                </a:r>
                <a:r>
                  <a:rPr lang="zh-CN" altLang="en-US" dirty="0">
                    <a:latin typeface="+mn-lt"/>
                  </a:rPr>
                  <a:t>的速度，以</a:t>
                </a:r>
                <a:r>
                  <a:rPr lang="en-US" altLang="zh-CN" dirty="0">
                    <a:latin typeface="+mn-lt"/>
                  </a:rPr>
                  <a:t>1280</a:t>
                </a:r>
                <a:r>
                  <a:rPr lang="zh-CN" altLang="en-US" dirty="0">
                    <a:latin typeface="+mn-lt"/>
                  </a:rPr>
                  <a:t>像素的输入大小实现了</a:t>
                </a:r>
                <a:r>
                  <a:rPr lang="en-US" altLang="zh-CN" dirty="0">
                    <a:latin typeface="+mn-lt"/>
                  </a:rPr>
                  <a:t>55.9%</a:t>
                </a:r>
                <a:r>
                  <a:rPr lang="zh-CN" altLang="en-US" dirty="0">
                    <a:latin typeface="+mn-lt"/>
                  </a:rPr>
                  <a:t>的</a:t>
                </a:r>
                <a14:m>
                  <m:oMath xmlns:m="http://schemas.openxmlformats.org/officeDocument/2006/math">
                    <m:r>
                      <a:rPr lang="en-US" i="1" dirty="0" smtClean="0">
                        <a:latin typeface="Cambria Math" panose="02040503050406030204" pitchFamily="18" charset="0"/>
                      </a:rPr>
                      <m:t>𝐴𝑃</m:t>
                    </m:r>
                  </m:oMath>
                </a14:m>
                <a:r>
                  <a:rPr lang="zh-CN" altLang="en-US" dirty="0">
                    <a:latin typeface="+mn-lt"/>
                  </a:rPr>
                  <a:t>和</a:t>
                </a:r>
                <a:r>
                  <a:rPr lang="en-US" altLang="zh-CN" dirty="0">
                    <a:latin typeface="+mn-lt"/>
                  </a:rPr>
                  <a:t>73.5%</a:t>
                </a:r>
                <a:r>
                  <a:rPr lang="zh-CN" altLang="en-US" dirty="0">
                    <a:latin typeface="+mn-lt"/>
                  </a:rPr>
                  <a:t>的</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𝐴𝑃</m:t>
                        </m:r>
                      </m:e>
                      <m:sub>
                        <m:r>
                          <a:rPr lang="en-US" altLang="zh-CN" b="0" i="1" smtClean="0">
                            <a:latin typeface="Cambria Math" panose="02040503050406030204" pitchFamily="18" charset="0"/>
                          </a:rPr>
                          <m:t>50</m:t>
                        </m:r>
                      </m:sub>
                    </m:sSub>
                  </m:oMath>
                </a14:m>
                <a:endParaRPr lang="en-US" dirty="0">
                  <a:latin typeface="+mn-lt"/>
                </a:endParaRPr>
              </a:p>
            </p:txBody>
          </p:sp>
        </mc:Choice>
        <mc:Fallback xmlns="">
          <p:sp>
            <p:nvSpPr>
              <p:cNvPr id="8" name="ee4pContent1">
                <a:extLst>
                  <a:ext uri="{FF2B5EF4-FFF2-40B4-BE49-F238E27FC236}">
                    <a16:creationId xmlns:a16="http://schemas.microsoft.com/office/drawing/2014/main" id="{50AA5AB3-7C93-78EA-4CBC-47830772B902}"/>
                  </a:ext>
                </a:extLst>
              </p:cNvPr>
              <p:cNvSpPr txBox="1">
                <a:spLocks noRot="1" noChangeAspect="1" noMove="1" noResize="1" noEditPoints="1" noAdjustHandles="1" noChangeArrowheads="1" noChangeShapeType="1" noTextEdit="1"/>
              </p:cNvSpPr>
              <p:nvPr>
                <p:custDataLst>
                  <p:tags r:id="rId16"/>
                </p:custDataLst>
              </p:nvPr>
            </p:nvSpPr>
            <p:spPr>
              <a:xfrm>
                <a:off x="514349" y="5170043"/>
                <a:ext cx="11160918" cy="995809"/>
              </a:xfrm>
              <a:prstGeom prst="rect">
                <a:avLst/>
              </a:prstGeom>
              <a:blipFill>
                <a:blip r:embed="rId17"/>
                <a:stretch>
                  <a:fillRect l="-164"/>
                </a:stretch>
              </a:blipFill>
              <a:ln w="9525" cmpd="sng">
                <a:solidFill>
                  <a:schemeClr val="accent1">
                    <a:lumMod val="100000"/>
                  </a:schemeClr>
                </a:solidFill>
                <a:prstDash val="solid"/>
              </a:ln>
            </p:spPr>
            <p:txBody>
              <a:bodyPr/>
              <a:lstStyle/>
              <a:p>
                <a:r>
                  <a:rPr lang="en-US">
                    <a:noFill/>
                  </a:rPr>
                  <a:t> </a:t>
                </a:r>
              </a:p>
            </p:txBody>
          </p:sp>
        </mc:Fallback>
      </mc:AlternateContent>
      <p:sp>
        <p:nvSpPr>
          <p:cNvPr id="9" name="ee4pHeader1">
            <a:extLst>
              <a:ext uri="{FF2B5EF4-FFF2-40B4-BE49-F238E27FC236}">
                <a16:creationId xmlns:a16="http://schemas.microsoft.com/office/drawing/2014/main" id="{6E50F7E9-17FC-4A67-5BD3-30108B2506A3}"/>
              </a:ext>
            </a:extLst>
          </p:cNvPr>
          <p:cNvSpPr/>
          <p:nvPr>
            <p:custDataLst>
              <p:tags r:id="rId6"/>
            </p:custDataLst>
          </p:nvPr>
        </p:nvSpPr>
        <p:spPr bwMode="auto">
          <a:xfrm>
            <a:off x="514349" y="1255939"/>
            <a:ext cx="1116091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Comparison with YOLOv4 and YOLOR</a:t>
            </a:r>
          </a:p>
        </p:txBody>
      </p:sp>
    </p:spTree>
    <p:extLst>
      <p:ext uri="{BB962C8B-B14F-4D97-AF65-F5344CB8AC3E}">
        <p14:creationId xmlns:p14="http://schemas.microsoft.com/office/powerpoint/2010/main" val="86528786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a:hlinkClick r:id="rId53" action="ppaction://hlinksldjump"/>
            <a:extLst>
              <a:ext uri="{FF2B5EF4-FFF2-40B4-BE49-F238E27FC236}">
                <a16:creationId xmlns:a16="http://schemas.microsoft.com/office/drawing/2014/main" id="{1862F20F-3712-D5D8-F587-0329AEFFA250}"/>
              </a:ext>
            </a:extLst>
          </p:cNvPr>
          <p:cNvSpPr/>
          <p:nvPr>
            <p:custDataLst>
              <p:tags r:id="rId2"/>
            </p:custDataLst>
          </p:nvPr>
        </p:nvSpPr>
        <p:spPr>
          <a:xfrm>
            <a:off x="11562277" y="5923848"/>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132</a:t>
            </a:r>
          </a:p>
        </p:txBody>
      </p:sp>
      <p:sp>
        <p:nvSpPr>
          <p:cNvPr id="52" name="矩形 51">
            <a:hlinkClick r:id="rId53" action="ppaction://hlinksldjump"/>
            <a:extLst>
              <a:ext uri="{FF2B5EF4-FFF2-40B4-BE49-F238E27FC236}">
                <a16:creationId xmlns:a16="http://schemas.microsoft.com/office/drawing/2014/main" id="{54000307-BDEF-C42A-7286-EBA25D33D35D}"/>
              </a:ext>
            </a:extLst>
          </p:cNvPr>
          <p:cNvSpPr/>
          <p:nvPr>
            <p:custDataLst>
              <p:tags r:id="rId3"/>
            </p:custDataLst>
          </p:nvPr>
        </p:nvSpPr>
        <p:spPr>
          <a:xfrm>
            <a:off x="794760" y="5923848"/>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YOLOv9</a:t>
            </a:r>
          </a:p>
        </p:txBody>
      </p:sp>
      <p:sp>
        <p:nvSpPr>
          <p:cNvPr id="51" name="矩形 50">
            <a:hlinkClick r:id="rId53" action="ppaction://hlinksldjump"/>
            <a:extLst>
              <a:ext uri="{FF2B5EF4-FFF2-40B4-BE49-F238E27FC236}">
                <a16:creationId xmlns:a16="http://schemas.microsoft.com/office/drawing/2014/main" id="{44058E4E-4D4E-C845-04FB-938FC94869EA}"/>
              </a:ext>
            </a:extLst>
          </p:cNvPr>
          <p:cNvSpPr/>
          <p:nvPr>
            <p:custDataLst>
              <p:tags r:id="rId4"/>
            </p:custDataLst>
          </p:nvPr>
        </p:nvSpPr>
        <p:spPr>
          <a:xfrm>
            <a:off x="514349" y="5923848"/>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16</a:t>
            </a:r>
          </a:p>
        </p:txBody>
      </p:sp>
      <p:sp>
        <p:nvSpPr>
          <p:cNvPr id="50" name="矩形 49">
            <a:hlinkClick r:id="rId54" action="ppaction://hlinksldjump"/>
            <a:extLst>
              <a:ext uri="{FF2B5EF4-FFF2-40B4-BE49-F238E27FC236}">
                <a16:creationId xmlns:a16="http://schemas.microsoft.com/office/drawing/2014/main" id="{84FE49F1-0758-B7F0-9E8E-653E0EE27103}"/>
              </a:ext>
            </a:extLst>
          </p:cNvPr>
          <p:cNvSpPr/>
          <p:nvPr>
            <p:custDataLst>
              <p:tags r:id="rId5"/>
            </p:custDataLst>
          </p:nvPr>
        </p:nvSpPr>
        <p:spPr>
          <a:xfrm>
            <a:off x="11562277" y="5643436"/>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124</a:t>
            </a:r>
          </a:p>
        </p:txBody>
      </p:sp>
      <p:sp>
        <p:nvSpPr>
          <p:cNvPr id="49" name="矩形 48">
            <a:hlinkClick r:id="rId54" action="ppaction://hlinksldjump"/>
            <a:extLst>
              <a:ext uri="{FF2B5EF4-FFF2-40B4-BE49-F238E27FC236}">
                <a16:creationId xmlns:a16="http://schemas.microsoft.com/office/drawing/2014/main" id="{0C207EA7-7D41-AACA-6112-2847ACA1F5AE}"/>
              </a:ext>
            </a:extLst>
          </p:cNvPr>
          <p:cNvSpPr/>
          <p:nvPr>
            <p:custDataLst>
              <p:tags r:id="rId6"/>
            </p:custDataLst>
          </p:nvPr>
        </p:nvSpPr>
        <p:spPr>
          <a:xfrm>
            <a:off x="794760" y="5643436"/>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YOLO-World</a:t>
            </a:r>
          </a:p>
        </p:txBody>
      </p:sp>
      <p:sp>
        <p:nvSpPr>
          <p:cNvPr id="48" name="矩形 47">
            <a:hlinkClick r:id="rId54" action="ppaction://hlinksldjump"/>
            <a:extLst>
              <a:ext uri="{FF2B5EF4-FFF2-40B4-BE49-F238E27FC236}">
                <a16:creationId xmlns:a16="http://schemas.microsoft.com/office/drawing/2014/main" id="{CC4F4C07-4AE2-1A0D-AF59-EED324B58BBF}"/>
              </a:ext>
            </a:extLst>
          </p:cNvPr>
          <p:cNvSpPr/>
          <p:nvPr>
            <p:custDataLst>
              <p:tags r:id="rId7"/>
            </p:custDataLst>
          </p:nvPr>
        </p:nvSpPr>
        <p:spPr>
          <a:xfrm>
            <a:off x="514349" y="5643436"/>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15</a:t>
            </a:r>
          </a:p>
        </p:txBody>
      </p:sp>
      <p:sp>
        <p:nvSpPr>
          <p:cNvPr id="47" name="矩形 46">
            <a:hlinkClick r:id="rId55" action="ppaction://hlinksldjump"/>
            <a:extLst>
              <a:ext uri="{FF2B5EF4-FFF2-40B4-BE49-F238E27FC236}">
                <a16:creationId xmlns:a16="http://schemas.microsoft.com/office/drawing/2014/main" id="{B2565AAB-F22E-73D7-DA26-E891949807CB}"/>
              </a:ext>
            </a:extLst>
          </p:cNvPr>
          <p:cNvSpPr/>
          <p:nvPr>
            <p:custDataLst>
              <p:tags r:id="rId8"/>
            </p:custDataLst>
          </p:nvPr>
        </p:nvSpPr>
        <p:spPr>
          <a:xfrm>
            <a:off x="11562277" y="5363025"/>
            <a:ext cx="66901" cy="2420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120</a:t>
            </a:r>
          </a:p>
        </p:txBody>
      </p:sp>
      <p:sp>
        <p:nvSpPr>
          <p:cNvPr id="46" name="矩形 45">
            <a:hlinkClick r:id="rId55" action="ppaction://hlinksldjump"/>
            <a:extLst>
              <a:ext uri="{FF2B5EF4-FFF2-40B4-BE49-F238E27FC236}">
                <a16:creationId xmlns:a16="http://schemas.microsoft.com/office/drawing/2014/main" id="{9D29C5D1-8EA8-D7C6-135F-85178613BE0C}"/>
              </a:ext>
            </a:extLst>
          </p:cNvPr>
          <p:cNvSpPr/>
          <p:nvPr>
            <p:custDataLst>
              <p:tags r:id="rId9"/>
            </p:custDataLst>
          </p:nvPr>
        </p:nvSpPr>
        <p:spPr>
          <a:xfrm>
            <a:off x="794760" y="5363025"/>
            <a:ext cx="1958329" cy="2420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YOLO-NAS</a:t>
            </a:r>
          </a:p>
        </p:txBody>
      </p:sp>
      <p:sp>
        <p:nvSpPr>
          <p:cNvPr id="45" name="矩形 44">
            <a:hlinkClick r:id="rId55" action="ppaction://hlinksldjump"/>
            <a:extLst>
              <a:ext uri="{FF2B5EF4-FFF2-40B4-BE49-F238E27FC236}">
                <a16:creationId xmlns:a16="http://schemas.microsoft.com/office/drawing/2014/main" id="{53683057-FB22-AFBA-DD6A-F2B23949303D}"/>
              </a:ext>
            </a:extLst>
          </p:cNvPr>
          <p:cNvSpPr/>
          <p:nvPr>
            <p:custDataLst>
              <p:tags r:id="rId10"/>
            </p:custDataLst>
          </p:nvPr>
        </p:nvSpPr>
        <p:spPr>
          <a:xfrm>
            <a:off x="514349" y="5363025"/>
            <a:ext cx="242004" cy="242003"/>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14</a:t>
            </a:r>
          </a:p>
        </p:txBody>
      </p:sp>
      <p:sp>
        <p:nvSpPr>
          <p:cNvPr id="44" name="矩形 43">
            <a:hlinkClick r:id="rId56" action="ppaction://hlinksldjump"/>
            <a:extLst>
              <a:ext uri="{FF2B5EF4-FFF2-40B4-BE49-F238E27FC236}">
                <a16:creationId xmlns:a16="http://schemas.microsoft.com/office/drawing/2014/main" id="{36CFC1C9-E15C-C40F-0757-C166FAB0C9AB}"/>
              </a:ext>
            </a:extLst>
          </p:cNvPr>
          <p:cNvSpPr/>
          <p:nvPr>
            <p:custDataLst>
              <p:tags r:id="rId11"/>
            </p:custDataLst>
          </p:nvPr>
        </p:nvSpPr>
        <p:spPr>
          <a:xfrm>
            <a:off x="11562277" y="5082613"/>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111</a:t>
            </a:r>
          </a:p>
        </p:txBody>
      </p:sp>
      <p:sp>
        <p:nvSpPr>
          <p:cNvPr id="43" name="矩形 42">
            <a:hlinkClick r:id="rId56" action="ppaction://hlinksldjump"/>
            <a:extLst>
              <a:ext uri="{FF2B5EF4-FFF2-40B4-BE49-F238E27FC236}">
                <a16:creationId xmlns:a16="http://schemas.microsoft.com/office/drawing/2014/main" id="{EFFB7DDE-B678-9CAF-1400-BD3E7AEC9549}"/>
              </a:ext>
            </a:extLst>
          </p:cNvPr>
          <p:cNvSpPr/>
          <p:nvPr>
            <p:custDataLst>
              <p:tags r:id="rId12"/>
            </p:custDataLst>
          </p:nvPr>
        </p:nvSpPr>
        <p:spPr>
          <a:xfrm>
            <a:off x="794760" y="5082613"/>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PP-YOLO PP-YOLOv2 PP-YOLOvE</a:t>
            </a:r>
          </a:p>
        </p:txBody>
      </p:sp>
      <p:sp>
        <p:nvSpPr>
          <p:cNvPr id="42" name="矩形 41">
            <a:hlinkClick r:id="rId56" action="ppaction://hlinksldjump"/>
            <a:extLst>
              <a:ext uri="{FF2B5EF4-FFF2-40B4-BE49-F238E27FC236}">
                <a16:creationId xmlns:a16="http://schemas.microsoft.com/office/drawing/2014/main" id="{E67FD733-4B57-2B00-372B-C7886E6E7CB7}"/>
              </a:ext>
            </a:extLst>
          </p:cNvPr>
          <p:cNvSpPr/>
          <p:nvPr>
            <p:custDataLst>
              <p:tags r:id="rId13"/>
            </p:custDataLst>
          </p:nvPr>
        </p:nvSpPr>
        <p:spPr>
          <a:xfrm>
            <a:off x="514349" y="5082613"/>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13</a:t>
            </a:r>
          </a:p>
        </p:txBody>
      </p:sp>
      <p:sp>
        <p:nvSpPr>
          <p:cNvPr id="41" name="矩形 40">
            <a:hlinkClick r:id="rId57" action="ppaction://hlinksldjump"/>
            <a:extLst>
              <a:ext uri="{FF2B5EF4-FFF2-40B4-BE49-F238E27FC236}">
                <a16:creationId xmlns:a16="http://schemas.microsoft.com/office/drawing/2014/main" id="{554BA907-12E6-3C61-F1D0-39CFAF9852F1}"/>
              </a:ext>
            </a:extLst>
          </p:cNvPr>
          <p:cNvSpPr/>
          <p:nvPr>
            <p:custDataLst>
              <p:tags r:id="rId14"/>
            </p:custDataLst>
          </p:nvPr>
        </p:nvSpPr>
        <p:spPr>
          <a:xfrm>
            <a:off x="11562277" y="4802201"/>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106</a:t>
            </a:r>
          </a:p>
        </p:txBody>
      </p:sp>
      <p:sp>
        <p:nvSpPr>
          <p:cNvPr id="40" name="矩形 39">
            <a:hlinkClick r:id="rId57" action="ppaction://hlinksldjump"/>
            <a:extLst>
              <a:ext uri="{FF2B5EF4-FFF2-40B4-BE49-F238E27FC236}">
                <a16:creationId xmlns:a16="http://schemas.microsoft.com/office/drawing/2014/main" id="{9DC9D91B-8B37-C4B5-609C-671AA1EAB2D1}"/>
              </a:ext>
            </a:extLst>
          </p:cNvPr>
          <p:cNvSpPr/>
          <p:nvPr>
            <p:custDataLst>
              <p:tags r:id="rId15"/>
            </p:custDataLst>
          </p:nvPr>
        </p:nvSpPr>
        <p:spPr>
          <a:xfrm>
            <a:off x="794760" y="4802201"/>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YOLOv8</a:t>
            </a:r>
          </a:p>
        </p:txBody>
      </p:sp>
      <p:sp>
        <p:nvSpPr>
          <p:cNvPr id="39" name="矩形 38">
            <a:hlinkClick r:id="rId57" action="ppaction://hlinksldjump"/>
            <a:extLst>
              <a:ext uri="{FF2B5EF4-FFF2-40B4-BE49-F238E27FC236}">
                <a16:creationId xmlns:a16="http://schemas.microsoft.com/office/drawing/2014/main" id="{64A19766-700F-8973-3411-6A0B9C1B627B}"/>
              </a:ext>
            </a:extLst>
          </p:cNvPr>
          <p:cNvSpPr/>
          <p:nvPr>
            <p:custDataLst>
              <p:tags r:id="rId16"/>
            </p:custDataLst>
          </p:nvPr>
        </p:nvSpPr>
        <p:spPr>
          <a:xfrm>
            <a:off x="514349" y="4802201"/>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12</a:t>
            </a:r>
          </a:p>
        </p:txBody>
      </p:sp>
      <p:sp>
        <p:nvSpPr>
          <p:cNvPr id="38" name="矩形 37">
            <a:extLst>
              <a:ext uri="{FF2B5EF4-FFF2-40B4-BE49-F238E27FC236}">
                <a16:creationId xmlns:a16="http://schemas.microsoft.com/office/drawing/2014/main" id="{51EFA5FE-4A5F-90FA-AFBF-8077FE0A0246}"/>
              </a:ext>
            </a:extLst>
          </p:cNvPr>
          <p:cNvSpPr/>
          <p:nvPr>
            <p:custDataLst>
              <p:tags r:id="rId17"/>
            </p:custDataLst>
          </p:nvPr>
        </p:nvSpPr>
        <p:spPr>
          <a:xfrm>
            <a:off x="794760" y="4521790"/>
            <a:ext cx="10880506" cy="242004"/>
          </a:xfrm>
          <a:prstGeom prst="rect">
            <a:avLst/>
          </a:prstGeom>
          <a:solidFill>
            <a:srgbClr val="D9D9D9"/>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ctr">
              <a:spcBef>
                <a:spcPct val="0"/>
              </a:spcBef>
              <a:spcAft>
                <a:spcPct val="0"/>
              </a:spcAft>
            </a:pPr>
            <a:endParaRPr lang="en-US" sz="968">
              <a:solidFill>
                <a:schemeClr val="tx1"/>
              </a:solidFill>
              <a:cs typeface="Segoe UI" panose="020B0502040204020203" pitchFamily="34" charset="0"/>
            </a:endParaRPr>
          </a:p>
        </p:txBody>
      </p:sp>
      <p:sp>
        <p:nvSpPr>
          <p:cNvPr id="37" name="矩形 36">
            <a:hlinkClick r:id="rId58" action="ppaction://hlinksldjump"/>
            <a:extLst>
              <a:ext uri="{FF2B5EF4-FFF2-40B4-BE49-F238E27FC236}">
                <a16:creationId xmlns:a16="http://schemas.microsoft.com/office/drawing/2014/main" id="{72298003-1EB2-7B61-F2A6-9A44E5F732B2}"/>
              </a:ext>
            </a:extLst>
          </p:cNvPr>
          <p:cNvSpPr/>
          <p:nvPr>
            <p:custDataLst>
              <p:tags r:id="rId18"/>
            </p:custDataLst>
          </p:nvPr>
        </p:nvSpPr>
        <p:spPr>
          <a:xfrm>
            <a:off x="11562277" y="4521790"/>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102</a:t>
            </a:r>
          </a:p>
        </p:txBody>
      </p:sp>
      <p:sp>
        <p:nvSpPr>
          <p:cNvPr id="36" name="矩形 35">
            <a:hlinkClick r:id="rId58" action="ppaction://hlinksldjump"/>
            <a:extLst>
              <a:ext uri="{FF2B5EF4-FFF2-40B4-BE49-F238E27FC236}">
                <a16:creationId xmlns:a16="http://schemas.microsoft.com/office/drawing/2014/main" id="{88BD5ABB-5D9A-F8CA-CD7D-204BAA54B11A}"/>
              </a:ext>
            </a:extLst>
          </p:cNvPr>
          <p:cNvSpPr/>
          <p:nvPr>
            <p:custDataLst>
              <p:tags r:id="rId19"/>
            </p:custDataLst>
          </p:nvPr>
        </p:nvSpPr>
        <p:spPr>
          <a:xfrm>
            <a:off x="794760" y="4521790"/>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DAMO-YOLO</a:t>
            </a:r>
          </a:p>
        </p:txBody>
      </p:sp>
      <p:sp>
        <p:nvSpPr>
          <p:cNvPr id="35" name="矩形 34">
            <a:hlinkClick r:id="rId58" action="ppaction://hlinksldjump"/>
            <a:extLst>
              <a:ext uri="{FF2B5EF4-FFF2-40B4-BE49-F238E27FC236}">
                <a16:creationId xmlns:a16="http://schemas.microsoft.com/office/drawing/2014/main" id="{5116693C-B22A-DD11-938E-0E66803D3EA6}"/>
              </a:ext>
            </a:extLst>
          </p:cNvPr>
          <p:cNvSpPr/>
          <p:nvPr>
            <p:custDataLst>
              <p:tags r:id="rId20"/>
            </p:custDataLst>
          </p:nvPr>
        </p:nvSpPr>
        <p:spPr>
          <a:xfrm>
            <a:off x="514349" y="4521790"/>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11</a:t>
            </a:r>
          </a:p>
        </p:txBody>
      </p:sp>
      <p:sp>
        <p:nvSpPr>
          <p:cNvPr id="34" name="矩形 33">
            <a:hlinkClick r:id="rId59" action="ppaction://hlinksldjump"/>
            <a:extLst>
              <a:ext uri="{FF2B5EF4-FFF2-40B4-BE49-F238E27FC236}">
                <a16:creationId xmlns:a16="http://schemas.microsoft.com/office/drawing/2014/main" id="{4B82DC5E-64F5-B906-15FC-44165DBD8713}"/>
              </a:ext>
            </a:extLst>
          </p:cNvPr>
          <p:cNvSpPr/>
          <p:nvPr>
            <p:custDataLst>
              <p:tags r:id="rId21"/>
            </p:custDataLst>
          </p:nvPr>
        </p:nvSpPr>
        <p:spPr>
          <a:xfrm>
            <a:off x="11562277" y="4241378"/>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97</a:t>
            </a:r>
          </a:p>
        </p:txBody>
      </p:sp>
      <p:sp>
        <p:nvSpPr>
          <p:cNvPr id="33" name="矩形 32">
            <a:hlinkClick r:id="rId59" action="ppaction://hlinksldjump"/>
            <a:extLst>
              <a:ext uri="{FF2B5EF4-FFF2-40B4-BE49-F238E27FC236}">
                <a16:creationId xmlns:a16="http://schemas.microsoft.com/office/drawing/2014/main" id="{1266B252-33BB-D4E9-F756-24B08AF5F670}"/>
              </a:ext>
            </a:extLst>
          </p:cNvPr>
          <p:cNvSpPr/>
          <p:nvPr>
            <p:custDataLst>
              <p:tags r:id="rId22"/>
            </p:custDataLst>
          </p:nvPr>
        </p:nvSpPr>
        <p:spPr>
          <a:xfrm>
            <a:off x="794760" y="4241378"/>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YOLOv7</a:t>
            </a:r>
          </a:p>
        </p:txBody>
      </p:sp>
      <p:sp>
        <p:nvSpPr>
          <p:cNvPr id="32" name="矩形 31">
            <a:hlinkClick r:id="rId59" action="ppaction://hlinksldjump"/>
            <a:extLst>
              <a:ext uri="{FF2B5EF4-FFF2-40B4-BE49-F238E27FC236}">
                <a16:creationId xmlns:a16="http://schemas.microsoft.com/office/drawing/2014/main" id="{DE5DBCB8-3215-7863-B174-6DDEDE471E40}"/>
              </a:ext>
            </a:extLst>
          </p:cNvPr>
          <p:cNvSpPr/>
          <p:nvPr>
            <p:custDataLst>
              <p:tags r:id="rId23"/>
            </p:custDataLst>
          </p:nvPr>
        </p:nvSpPr>
        <p:spPr>
          <a:xfrm>
            <a:off x="514349" y="4241378"/>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10</a:t>
            </a:r>
          </a:p>
        </p:txBody>
      </p:sp>
      <p:sp>
        <p:nvSpPr>
          <p:cNvPr id="31" name="矩形 30">
            <a:hlinkClick r:id="rId60" action="ppaction://hlinksldjump"/>
            <a:extLst>
              <a:ext uri="{FF2B5EF4-FFF2-40B4-BE49-F238E27FC236}">
                <a16:creationId xmlns:a16="http://schemas.microsoft.com/office/drawing/2014/main" id="{AACF2CCD-071D-407D-3AD7-734A3C64959C}"/>
              </a:ext>
            </a:extLst>
          </p:cNvPr>
          <p:cNvSpPr/>
          <p:nvPr>
            <p:custDataLst>
              <p:tags r:id="rId24"/>
            </p:custDataLst>
          </p:nvPr>
        </p:nvSpPr>
        <p:spPr>
          <a:xfrm>
            <a:off x="11562277" y="3960967"/>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94</a:t>
            </a:r>
          </a:p>
        </p:txBody>
      </p:sp>
      <p:sp>
        <p:nvSpPr>
          <p:cNvPr id="30" name="矩形 29">
            <a:hlinkClick r:id="rId60" action="ppaction://hlinksldjump"/>
            <a:extLst>
              <a:ext uri="{FF2B5EF4-FFF2-40B4-BE49-F238E27FC236}">
                <a16:creationId xmlns:a16="http://schemas.microsoft.com/office/drawing/2014/main" id="{37CFE150-7AD7-F9E2-BB14-5BBDABD6A196}"/>
              </a:ext>
            </a:extLst>
          </p:cNvPr>
          <p:cNvSpPr/>
          <p:nvPr>
            <p:custDataLst>
              <p:tags r:id="rId25"/>
            </p:custDataLst>
          </p:nvPr>
        </p:nvSpPr>
        <p:spPr>
          <a:xfrm>
            <a:off x="794760" y="3960967"/>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YOLOv6</a:t>
            </a:r>
          </a:p>
        </p:txBody>
      </p:sp>
      <p:sp>
        <p:nvSpPr>
          <p:cNvPr id="29" name="矩形 28">
            <a:hlinkClick r:id="rId60" action="ppaction://hlinksldjump"/>
            <a:extLst>
              <a:ext uri="{FF2B5EF4-FFF2-40B4-BE49-F238E27FC236}">
                <a16:creationId xmlns:a16="http://schemas.microsoft.com/office/drawing/2014/main" id="{2B64851C-92A2-8681-8613-1776CDC0C9E2}"/>
              </a:ext>
            </a:extLst>
          </p:cNvPr>
          <p:cNvSpPr/>
          <p:nvPr>
            <p:custDataLst>
              <p:tags r:id="rId26"/>
            </p:custDataLst>
          </p:nvPr>
        </p:nvSpPr>
        <p:spPr>
          <a:xfrm>
            <a:off x="514349" y="3960967"/>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9</a:t>
            </a:r>
          </a:p>
        </p:txBody>
      </p:sp>
      <p:sp>
        <p:nvSpPr>
          <p:cNvPr id="28" name="矩形 27">
            <a:hlinkClick r:id="rId61" action="ppaction://hlinksldjump"/>
            <a:extLst>
              <a:ext uri="{FF2B5EF4-FFF2-40B4-BE49-F238E27FC236}">
                <a16:creationId xmlns:a16="http://schemas.microsoft.com/office/drawing/2014/main" id="{4978905E-BFD8-3229-8152-8B5EA27BFAFE}"/>
              </a:ext>
            </a:extLst>
          </p:cNvPr>
          <p:cNvSpPr/>
          <p:nvPr>
            <p:custDataLst>
              <p:tags r:id="rId27"/>
            </p:custDataLst>
          </p:nvPr>
        </p:nvSpPr>
        <p:spPr>
          <a:xfrm>
            <a:off x="11562277" y="3680555"/>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91</a:t>
            </a:r>
          </a:p>
        </p:txBody>
      </p:sp>
      <p:sp>
        <p:nvSpPr>
          <p:cNvPr id="27" name="矩形 26">
            <a:hlinkClick r:id="rId61" action="ppaction://hlinksldjump"/>
            <a:extLst>
              <a:ext uri="{FF2B5EF4-FFF2-40B4-BE49-F238E27FC236}">
                <a16:creationId xmlns:a16="http://schemas.microsoft.com/office/drawing/2014/main" id="{E2BE34E4-543C-104F-0E80-878B87B53FEE}"/>
              </a:ext>
            </a:extLst>
          </p:cNvPr>
          <p:cNvSpPr/>
          <p:nvPr>
            <p:custDataLst>
              <p:tags r:id="rId28"/>
            </p:custDataLst>
          </p:nvPr>
        </p:nvSpPr>
        <p:spPr>
          <a:xfrm>
            <a:off x="794760" y="3680555"/>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YOLOX</a:t>
            </a:r>
          </a:p>
        </p:txBody>
      </p:sp>
      <p:sp>
        <p:nvSpPr>
          <p:cNvPr id="26" name="矩形 25">
            <a:hlinkClick r:id="rId61" action="ppaction://hlinksldjump"/>
            <a:extLst>
              <a:ext uri="{FF2B5EF4-FFF2-40B4-BE49-F238E27FC236}">
                <a16:creationId xmlns:a16="http://schemas.microsoft.com/office/drawing/2014/main" id="{9E9D2BFD-AB8B-8683-702E-C2CE5276083A}"/>
              </a:ext>
            </a:extLst>
          </p:cNvPr>
          <p:cNvSpPr/>
          <p:nvPr>
            <p:custDataLst>
              <p:tags r:id="rId29"/>
            </p:custDataLst>
          </p:nvPr>
        </p:nvSpPr>
        <p:spPr>
          <a:xfrm>
            <a:off x="514349" y="3680555"/>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8</a:t>
            </a:r>
          </a:p>
        </p:txBody>
      </p:sp>
      <p:sp>
        <p:nvSpPr>
          <p:cNvPr id="25" name="矩形 24">
            <a:hlinkClick r:id="rId62" action="ppaction://hlinksldjump"/>
            <a:extLst>
              <a:ext uri="{FF2B5EF4-FFF2-40B4-BE49-F238E27FC236}">
                <a16:creationId xmlns:a16="http://schemas.microsoft.com/office/drawing/2014/main" id="{9AB39B25-5077-3CA7-B1D8-F52B21A5EC52}"/>
              </a:ext>
            </a:extLst>
          </p:cNvPr>
          <p:cNvSpPr/>
          <p:nvPr>
            <p:custDataLst>
              <p:tags r:id="rId30"/>
            </p:custDataLst>
          </p:nvPr>
        </p:nvSpPr>
        <p:spPr>
          <a:xfrm>
            <a:off x="11562277" y="3400144"/>
            <a:ext cx="66901" cy="2420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88</a:t>
            </a:r>
          </a:p>
        </p:txBody>
      </p:sp>
      <p:sp>
        <p:nvSpPr>
          <p:cNvPr id="24" name="矩形 23">
            <a:hlinkClick r:id="rId62" action="ppaction://hlinksldjump"/>
            <a:extLst>
              <a:ext uri="{FF2B5EF4-FFF2-40B4-BE49-F238E27FC236}">
                <a16:creationId xmlns:a16="http://schemas.microsoft.com/office/drawing/2014/main" id="{C6778A93-ECBA-4BAF-5C67-3E6A4112AEDB}"/>
              </a:ext>
            </a:extLst>
          </p:cNvPr>
          <p:cNvSpPr/>
          <p:nvPr>
            <p:custDataLst>
              <p:tags r:id="rId31"/>
            </p:custDataLst>
          </p:nvPr>
        </p:nvSpPr>
        <p:spPr>
          <a:xfrm>
            <a:off x="794760" y="3400144"/>
            <a:ext cx="1958329" cy="2420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YOLOR</a:t>
            </a:r>
          </a:p>
        </p:txBody>
      </p:sp>
      <p:sp>
        <p:nvSpPr>
          <p:cNvPr id="23" name="矩形 22">
            <a:hlinkClick r:id="rId62" action="ppaction://hlinksldjump"/>
            <a:extLst>
              <a:ext uri="{FF2B5EF4-FFF2-40B4-BE49-F238E27FC236}">
                <a16:creationId xmlns:a16="http://schemas.microsoft.com/office/drawing/2014/main" id="{2D1F2893-2185-9A3F-F254-67DD34CC8AA6}"/>
              </a:ext>
            </a:extLst>
          </p:cNvPr>
          <p:cNvSpPr/>
          <p:nvPr>
            <p:custDataLst>
              <p:tags r:id="rId32"/>
            </p:custDataLst>
          </p:nvPr>
        </p:nvSpPr>
        <p:spPr>
          <a:xfrm>
            <a:off x="514349" y="3400144"/>
            <a:ext cx="242004" cy="242003"/>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7</a:t>
            </a:r>
          </a:p>
        </p:txBody>
      </p:sp>
      <p:sp>
        <p:nvSpPr>
          <p:cNvPr id="22" name="矩形 21">
            <a:hlinkClick r:id="rId63" action="ppaction://hlinksldjump"/>
            <a:extLst>
              <a:ext uri="{FF2B5EF4-FFF2-40B4-BE49-F238E27FC236}">
                <a16:creationId xmlns:a16="http://schemas.microsoft.com/office/drawing/2014/main" id="{BE39B7C1-6EE1-7AF4-1B4C-8765255938E4}"/>
              </a:ext>
            </a:extLst>
          </p:cNvPr>
          <p:cNvSpPr/>
          <p:nvPr>
            <p:custDataLst>
              <p:tags r:id="rId33"/>
            </p:custDataLst>
          </p:nvPr>
        </p:nvSpPr>
        <p:spPr>
          <a:xfrm>
            <a:off x="11562277" y="3119732"/>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85</a:t>
            </a:r>
          </a:p>
        </p:txBody>
      </p:sp>
      <p:sp>
        <p:nvSpPr>
          <p:cNvPr id="21" name="矩形 20">
            <a:hlinkClick r:id="rId63" action="ppaction://hlinksldjump"/>
            <a:extLst>
              <a:ext uri="{FF2B5EF4-FFF2-40B4-BE49-F238E27FC236}">
                <a16:creationId xmlns:a16="http://schemas.microsoft.com/office/drawing/2014/main" id="{B68AD13A-DA31-F1D3-C160-BD5ADD0F638C}"/>
              </a:ext>
            </a:extLst>
          </p:cNvPr>
          <p:cNvSpPr/>
          <p:nvPr>
            <p:custDataLst>
              <p:tags r:id="rId34"/>
            </p:custDataLst>
          </p:nvPr>
        </p:nvSpPr>
        <p:spPr>
          <a:xfrm>
            <a:off x="794760" y="3119732"/>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Scaled-YOLOv4</a:t>
            </a:r>
          </a:p>
        </p:txBody>
      </p:sp>
      <p:sp>
        <p:nvSpPr>
          <p:cNvPr id="20" name="矩形 19">
            <a:hlinkClick r:id="rId63" action="ppaction://hlinksldjump"/>
            <a:extLst>
              <a:ext uri="{FF2B5EF4-FFF2-40B4-BE49-F238E27FC236}">
                <a16:creationId xmlns:a16="http://schemas.microsoft.com/office/drawing/2014/main" id="{7A2B51A1-BF0A-4336-DE65-1974B6669861}"/>
              </a:ext>
            </a:extLst>
          </p:cNvPr>
          <p:cNvSpPr/>
          <p:nvPr>
            <p:custDataLst>
              <p:tags r:id="rId35"/>
            </p:custDataLst>
          </p:nvPr>
        </p:nvSpPr>
        <p:spPr>
          <a:xfrm>
            <a:off x="514349" y="3119732"/>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6</a:t>
            </a:r>
          </a:p>
        </p:txBody>
      </p:sp>
      <p:sp>
        <p:nvSpPr>
          <p:cNvPr id="19" name="矩形 18">
            <a:hlinkClick r:id="rId64" action="ppaction://hlinksldjump"/>
            <a:extLst>
              <a:ext uri="{FF2B5EF4-FFF2-40B4-BE49-F238E27FC236}">
                <a16:creationId xmlns:a16="http://schemas.microsoft.com/office/drawing/2014/main" id="{A659B54E-F0CE-9CB0-741B-7D70A8F58B42}"/>
              </a:ext>
            </a:extLst>
          </p:cNvPr>
          <p:cNvSpPr/>
          <p:nvPr>
            <p:custDataLst>
              <p:tags r:id="rId36"/>
            </p:custDataLst>
          </p:nvPr>
        </p:nvSpPr>
        <p:spPr>
          <a:xfrm>
            <a:off x="11562277" y="2839320"/>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81</a:t>
            </a:r>
          </a:p>
        </p:txBody>
      </p:sp>
      <p:sp>
        <p:nvSpPr>
          <p:cNvPr id="18" name="矩形 17">
            <a:hlinkClick r:id="rId64" action="ppaction://hlinksldjump"/>
            <a:extLst>
              <a:ext uri="{FF2B5EF4-FFF2-40B4-BE49-F238E27FC236}">
                <a16:creationId xmlns:a16="http://schemas.microsoft.com/office/drawing/2014/main" id="{F57A33D2-2F8B-2001-6FCC-078546579A9A}"/>
              </a:ext>
            </a:extLst>
          </p:cNvPr>
          <p:cNvSpPr/>
          <p:nvPr>
            <p:custDataLst>
              <p:tags r:id="rId37"/>
            </p:custDataLst>
          </p:nvPr>
        </p:nvSpPr>
        <p:spPr>
          <a:xfrm>
            <a:off x="794760" y="2839320"/>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YOLOv5</a:t>
            </a:r>
          </a:p>
        </p:txBody>
      </p:sp>
      <p:sp>
        <p:nvSpPr>
          <p:cNvPr id="17" name="矩形 16">
            <a:hlinkClick r:id="rId64" action="ppaction://hlinksldjump"/>
            <a:extLst>
              <a:ext uri="{FF2B5EF4-FFF2-40B4-BE49-F238E27FC236}">
                <a16:creationId xmlns:a16="http://schemas.microsoft.com/office/drawing/2014/main" id="{4312475D-7C47-E9D0-BC51-D2B09161C3B5}"/>
              </a:ext>
            </a:extLst>
          </p:cNvPr>
          <p:cNvSpPr/>
          <p:nvPr>
            <p:custDataLst>
              <p:tags r:id="rId38"/>
            </p:custDataLst>
          </p:nvPr>
        </p:nvSpPr>
        <p:spPr>
          <a:xfrm>
            <a:off x="514349" y="2839320"/>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5</a:t>
            </a:r>
          </a:p>
        </p:txBody>
      </p:sp>
      <p:sp>
        <p:nvSpPr>
          <p:cNvPr id="16" name="矩形 15">
            <a:hlinkClick r:id="rId65" action="ppaction://hlinksldjump"/>
            <a:extLst>
              <a:ext uri="{FF2B5EF4-FFF2-40B4-BE49-F238E27FC236}">
                <a16:creationId xmlns:a16="http://schemas.microsoft.com/office/drawing/2014/main" id="{F0CA33F9-861A-8DA4-8AEA-79E4DD0FA862}"/>
              </a:ext>
            </a:extLst>
          </p:cNvPr>
          <p:cNvSpPr/>
          <p:nvPr>
            <p:custDataLst>
              <p:tags r:id="rId39"/>
            </p:custDataLst>
          </p:nvPr>
        </p:nvSpPr>
        <p:spPr>
          <a:xfrm>
            <a:off x="11562277" y="2558909"/>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76</a:t>
            </a:r>
          </a:p>
        </p:txBody>
      </p:sp>
      <p:sp>
        <p:nvSpPr>
          <p:cNvPr id="15" name="矩形 14">
            <a:hlinkClick r:id="rId65" action="ppaction://hlinksldjump"/>
            <a:extLst>
              <a:ext uri="{FF2B5EF4-FFF2-40B4-BE49-F238E27FC236}">
                <a16:creationId xmlns:a16="http://schemas.microsoft.com/office/drawing/2014/main" id="{1F27F822-5419-345D-B03C-43B9F4FB5E1E}"/>
              </a:ext>
            </a:extLst>
          </p:cNvPr>
          <p:cNvSpPr/>
          <p:nvPr>
            <p:custDataLst>
              <p:tags r:id="rId40"/>
            </p:custDataLst>
          </p:nvPr>
        </p:nvSpPr>
        <p:spPr>
          <a:xfrm>
            <a:off x="794760" y="2558909"/>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YOLOv4</a:t>
            </a:r>
          </a:p>
        </p:txBody>
      </p:sp>
      <p:sp>
        <p:nvSpPr>
          <p:cNvPr id="14" name="矩形 13">
            <a:hlinkClick r:id="rId65" action="ppaction://hlinksldjump"/>
            <a:extLst>
              <a:ext uri="{FF2B5EF4-FFF2-40B4-BE49-F238E27FC236}">
                <a16:creationId xmlns:a16="http://schemas.microsoft.com/office/drawing/2014/main" id="{5A4CFEA9-CDFC-3890-FF75-94417B1DFE82}"/>
              </a:ext>
            </a:extLst>
          </p:cNvPr>
          <p:cNvSpPr/>
          <p:nvPr>
            <p:custDataLst>
              <p:tags r:id="rId41"/>
            </p:custDataLst>
          </p:nvPr>
        </p:nvSpPr>
        <p:spPr>
          <a:xfrm>
            <a:off x="514349" y="2558909"/>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4</a:t>
            </a:r>
          </a:p>
        </p:txBody>
      </p:sp>
      <p:sp>
        <p:nvSpPr>
          <p:cNvPr id="13" name="矩形 12">
            <a:hlinkClick r:id="rId66" action="ppaction://hlinksldjump"/>
            <a:extLst>
              <a:ext uri="{FF2B5EF4-FFF2-40B4-BE49-F238E27FC236}">
                <a16:creationId xmlns:a16="http://schemas.microsoft.com/office/drawing/2014/main" id="{CD0C2899-385B-8F56-F07D-CDF83B8B1B45}"/>
              </a:ext>
            </a:extLst>
          </p:cNvPr>
          <p:cNvSpPr/>
          <p:nvPr>
            <p:custDataLst>
              <p:tags r:id="rId42"/>
            </p:custDataLst>
          </p:nvPr>
        </p:nvSpPr>
        <p:spPr>
          <a:xfrm>
            <a:off x="11562277" y="2278498"/>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69</a:t>
            </a:r>
          </a:p>
        </p:txBody>
      </p:sp>
      <p:sp>
        <p:nvSpPr>
          <p:cNvPr id="12" name="矩形 11">
            <a:hlinkClick r:id="rId66" action="ppaction://hlinksldjump"/>
            <a:extLst>
              <a:ext uri="{FF2B5EF4-FFF2-40B4-BE49-F238E27FC236}">
                <a16:creationId xmlns:a16="http://schemas.microsoft.com/office/drawing/2014/main" id="{796E5FAA-5433-0996-10EE-0C712A32EB31}"/>
              </a:ext>
            </a:extLst>
          </p:cNvPr>
          <p:cNvSpPr/>
          <p:nvPr>
            <p:custDataLst>
              <p:tags r:id="rId43"/>
            </p:custDataLst>
          </p:nvPr>
        </p:nvSpPr>
        <p:spPr>
          <a:xfrm>
            <a:off x="794760" y="2278498"/>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YOLOv3</a:t>
            </a:r>
          </a:p>
        </p:txBody>
      </p:sp>
      <p:sp>
        <p:nvSpPr>
          <p:cNvPr id="11" name="矩形 10">
            <a:hlinkClick r:id="rId66" action="ppaction://hlinksldjump"/>
            <a:extLst>
              <a:ext uri="{FF2B5EF4-FFF2-40B4-BE49-F238E27FC236}">
                <a16:creationId xmlns:a16="http://schemas.microsoft.com/office/drawing/2014/main" id="{4523E152-9B6C-FC0A-CC51-9F05E6AC15E2}"/>
              </a:ext>
            </a:extLst>
          </p:cNvPr>
          <p:cNvSpPr/>
          <p:nvPr>
            <p:custDataLst>
              <p:tags r:id="rId44"/>
            </p:custDataLst>
          </p:nvPr>
        </p:nvSpPr>
        <p:spPr>
          <a:xfrm>
            <a:off x="514349" y="2278498"/>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3</a:t>
            </a:r>
          </a:p>
        </p:txBody>
      </p:sp>
      <p:sp>
        <p:nvSpPr>
          <p:cNvPr id="10" name="矩形 9">
            <a:hlinkClick r:id="rId67" action="ppaction://hlinksldjump"/>
            <a:extLst>
              <a:ext uri="{FF2B5EF4-FFF2-40B4-BE49-F238E27FC236}">
                <a16:creationId xmlns:a16="http://schemas.microsoft.com/office/drawing/2014/main" id="{343EA89B-06A2-3011-1BED-C8B14380C0CA}"/>
              </a:ext>
            </a:extLst>
          </p:cNvPr>
          <p:cNvSpPr/>
          <p:nvPr>
            <p:custDataLst>
              <p:tags r:id="rId45"/>
            </p:custDataLst>
          </p:nvPr>
        </p:nvSpPr>
        <p:spPr>
          <a:xfrm>
            <a:off x="11562277" y="1998086"/>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63</a:t>
            </a:r>
          </a:p>
        </p:txBody>
      </p:sp>
      <p:sp>
        <p:nvSpPr>
          <p:cNvPr id="9" name="矩形 8">
            <a:hlinkClick r:id="rId67" action="ppaction://hlinksldjump"/>
            <a:extLst>
              <a:ext uri="{FF2B5EF4-FFF2-40B4-BE49-F238E27FC236}">
                <a16:creationId xmlns:a16="http://schemas.microsoft.com/office/drawing/2014/main" id="{01046DB5-FEE8-39AC-2BBB-A2E2BE9C48E3}"/>
              </a:ext>
            </a:extLst>
          </p:cNvPr>
          <p:cNvSpPr/>
          <p:nvPr>
            <p:custDataLst>
              <p:tags r:id="rId46"/>
            </p:custDataLst>
          </p:nvPr>
        </p:nvSpPr>
        <p:spPr>
          <a:xfrm>
            <a:off x="794760" y="1998086"/>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YOLO9000</a:t>
            </a:r>
          </a:p>
        </p:txBody>
      </p:sp>
      <p:sp>
        <p:nvSpPr>
          <p:cNvPr id="8" name="矩形 7">
            <a:hlinkClick r:id="rId67" action="ppaction://hlinksldjump"/>
            <a:extLst>
              <a:ext uri="{FF2B5EF4-FFF2-40B4-BE49-F238E27FC236}">
                <a16:creationId xmlns:a16="http://schemas.microsoft.com/office/drawing/2014/main" id="{09903D0F-8DE6-5157-B237-32AE0E10374B}"/>
              </a:ext>
            </a:extLst>
          </p:cNvPr>
          <p:cNvSpPr/>
          <p:nvPr>
            <p:custDataLst>
              <p:tags r:id="rId47"/>
            </p:custDataLst>
          </p:nvPr>
        </p:nvSpPr>
        <p:spPr>
          <a:xfrm>
            <a:off x="514349" y="1998086"/>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2</a:t>
            </a:r>
          </a:p>
        </p:txBody>
      </p:sp>
      <p:sp>
        <p:nvSpPr>
          <p:cNvPr id="7" name="矩形 6">
            <a:hlinkClick r:id="rId68" action="ppaction://hlinksldjump"/>
            <a:extLst>
              <a:ext uri="{FF2B5EF4-FFF2-40B4-BE49-F238E27FC236}">
                <a16:creationId xmlns:a16="http://schemas.microsoft.com/office/drawing/2014/main" id="{871F603B-EBEB-BA3D-4553-36217245A26D}"/>
              </a:ext>
            </a:extLst>
          </p:cNvPr>
          <p:cNvSpPr/>
          <p:nvPr>
            <p:custDataLst>
              <p:tags r:id="rId48"/>
            </p:custDataLst>
          </p:nvPr>
        </p:nvSpPr>
        <p:spPr>
          <a:xfrm>
            <a:off x="11562277" y="1717675"/>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55</a:t>
            </a:r>
          </a:p>
        </p:txBody>
      </p:sp>
      <p:sp>
        <p:nvSpPr>
          <p:cNvPr id="6" name="矩形 5">
            <a:hlinkClick r:id="rId68" action="ppaction://hlinksldjump"/>
            <a:extLst>
              <a:ext uri="{FF2B5EF4-FFF2-40B4-BE49-F238E27FC236}">
                <a16:creationId xmlns:a16="http://schemas.microsoft.com/office/drawing/2014/main" id="{1CB0652A-435A-E022-1879-B2F43DB6A63B}"/>
              </a:ext>
            </a:extLst>
          </p:cNvPr>
          <p:cNvSpPr/>
          <p:nvPr>
            <p:custDataLst>
              <p:tags r:id="rId49"/>
            </p:custDataLst>
          </p:nvPr>
        </p:nvSpPr>
        <p:spPr>
          <a:xfrm>
            <a:off x="794760" y="1717675"/>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You Only Look Once</a:t>
            </a:r>
          </a:p>
        </p:txBody>
      </p:sp>
      <p:sp>
        <p:nvSpPr>
          <p:cNvPr id="5" name="矩形 4">
            <a:hlinkClick r:id="rId68" action="ppaction://hlinksldjump"/>
            <a:extLst>
              <a:ext uri="{FF2B5EF4-FFF2-40B4-BE49-F238E27FC236}">
                <a16:creationId xmlns:a16="http://schemas.microsoft.com/office/drawing/2014/main" id="{4FC80B8A-EDE8-E032-2A05-F7706E9335BE}"/>
              </a:ext>
            </a:extLst>
          </p:cNvPr>
          <p:cNvSpPr/>
          <p:nvPr>
            <p:custDataLst>
              <p:tags r:id="rId50"/>
            </p:custDataLst>
          </p:nvPr>
        </p:nvSpPr>
        <p:spPr>
          <a:xfrm>
            <a:off x="514349" y="1717675"/>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a:t>
            </a:r>
          </a:p>
        </p:txBody>
      </p:sp>
      <p:sp>
        <p:nvSpPr>
          <p:cNvPr id="4" name="标题 3">
            <a:extLst>
              <a:ext uri="{FF2B5EF4-FFF2-40B4-BE49-F238E27FC236}">
                <a16:creationId xmlns:a16="http://schemas.microsoft.com/office/drawing/2014/main" id="{3DDF9682-F35D-D61F-CF47-6A09C1C6C00F}"/>
              </a:ext>
            </a:extLst>
          </p:cNvPr>
          <p:cNvSpPr>
            <a:spLocks noGrp="1"/>
          </p:cNvSpPr>
          <p:nvPr>
            <p:ph type="title"/>
            <p:custDataLst>
              <p:tags r:id="rId51"/>
            </p:custDataLst>
          </p:nvPr>
        </p:nvSpPr>
        <p:spPr/>
        <p:txBody>
          <a:bodyPr/>
          <a:lstStyle/>
          <a:p>
            <a:r>
              <a:rPr lang="en-US"/>
              <a:t>Models</a:t>
            </a:r>
          </a:p>
        </p:txBody>
      </p:sp>
    </p:spTree>
    <p:custDataLst>
      <p:tags r:id="rId1"/>
    </p:custDataLst>
    <p:extLst>
      <p:ext uri="{BB962C8B-B14F-4D97-AF65-F5344CB8AC3E}">
        <p14:creationId xmlns:p14="http://schemas.microsoft.com/office/powerpoint/2010/main" val="11340294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1DF4C64-B863-38E8-DE81-EB96C14689B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21DF4C64-B863-38E8-DE81-EB96C14689B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179599"/>
            <a:ext cx="11160917" cy="984885"/>
          </a:xfrm>
        </p:spPr>
        <p:txBody>
          <a:bodyPr vert="horz"/>
          <a:lstStyle/>
          <a:p>
            <a:r>
              <a:rPr lang="en-US" altLang="zh-CN" dirty="0"/>
              <a:t>DAMO-YOLO: 2022 ArXiv					[Architectures]</a:t>
            </a:r>
            <a:br>
              <a:rPr lang="en-US" altLang="zh-CN" dirty="0"/>
            </a:br>
            <a:r>
              <a:rPr lang="en-US" altLang="zh-CN" dirty="0"/>
              <a:t>Alibaba Group</a:t>
            </a:r>
            <a:endParaRPr lang="en-US" dirty="0"/>
          </a:p>
        </p:txBody>
      </p:sp>
      <p:pic>
        <p:nvPicPr>
          <p:cNvPr id="10" name="图片 9" descr="图示&#10;&#10;描述已自动生成">
            <a:extLst>
              <a:ext uri="{FF2B5EF4-FFF2-40B4-BE49-F238E27FC236}">
                <a16:creationId xmlns:a16="http://schemas.microsoft.com/office/drawing/2014/main" id="{F6F66809-7CD4-725F-496A-2907D5CDEAC7}"/>
              </a:ext>
            </a:extLst>
          </p:cNvPr>
          <p:cNvPicPr>
            <a:picLocks noChangeAspect="1"/>
          </p:cNvPicPr>
          <p:nvPr/>
        </p:nvPicPr>
        <p:blipFill>
          <a:blip r:embed="rId5"/>
          <a:stretch>
            <a:fillRect/>
          </a:stretch>
        </p:blipFill>
        <p:spPr>
          <a:xfrm>
            <a:off x="1956225" y="1260898"/>
            <a:ext cx="8279549" cy="5024303"/>
          </a:xfrm>
          <a:prstGeom prst="rect">
            <a:avLst/>
          </a:prstGeom>
        </p:spPr>
      </p:pic>
    </p:spTree>
    <p:extLst>
      <p:ext uri="{BB962C8B-B14F-4D97-AF65-F5344CB8AC3E}">
        <p14:creationId xmlns:p14="http://schemas.microsoft.com/office/powerpoint/2010/main" val="33565756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3227ACF-EC92-E191-20AB-A95A32697D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325" imgH="323" progId="TCLayout.ActiveDocument.1">
                  <p:embed/>
                </p:oleObj>
              </mc:Choice>
              <mc:Fallback>
                <p:oleObj name="think-cell 幻灯片" r:id="rId6" imgW="325" imgH="323" progId="TCLayout.ActiveDocument.1">
                  <p:embed/>
                  <p:pic>
                    <p:nvPicPr>
                      <p:cNvPr id="4" name="think-cell data - do not delete" hidden="1">
                        <a:extLst>
                          <a:ext uri="{FF2B5EF4-FFF2-40B4-BE49-F238E27FC236}">
                            <a16:creationId xmlns:a16="http://schemas.microsoft.com/office/drawing/2014/main" id="{63227ACF-EC92-E191-20AB-A95A32697D8C}"/>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179599"/>
            <a:ext cx="11160917" cy="984885"/>
          </a:xfrm>
        </p:spPr>
        <p:txBody>
          <a:bodyPr vert="horz"/>
          <a:lstStyle/>
          <a:p>
            <a:r>
              <a:rPr lang="en-US" altLang="zh-CN" dirty="0"/>
              <a:t>DAMO-YOLO: 2022 ArXiv					[Improvements]</a:t>
            </a:r>
            <a:br>
              <a:rPr lang="en-US" altLang="zh-CN" dirty="0"/>
            </a:br>
            <a:r>
              <a:rPr lang="en-US" altLang="zh-CN" dirty="0"/>
              <a:t>Alibaba Group</a:t>
            </a:r>
            <a:endParaRPr lang="en-US" dirty="0"/>
          </a:p>
        </p:txBody>
      </p:sp>
      <p:sp>
        <p:nvSpPr>
          <p:cNvPr id="17" name="ee4pContent1">
            <a:extLst>
              <a:ext uri="{FF2B5EF4-FFF2-40B4-BE49-F238E27FC236}">
                <a16:creationId xmlns:a16="http://schemas.microsoft.com/office/drawing/2014/main" id="{EB659C63-804D-01A3-9F3D-3EBD13FF54D0}"/>
              </a:ext>
            </a:extLst>
          </p:cNvPr>
          <p:cNvSpPr txBox="1">
            <a:spLocks/>
          </p:cNvSpPr>
          <p:nvPr>
            <p:custDataLst>
              <p:tags r:id="rId2"/>
            </p:custDataLst>
          </p:nvPr>
        </p:nvSpPr>
        <p:spPr>
          <a:xfrm>
            <a:off x="514349" y="1717676"/>
            <a:ext cx="11160918" cy="7143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a:pPr>
            <a:r>
              <a:rPr lang="en-US" dirty="0">
                <a:solidFill>
                  <a:schemeClr val="accent1"/>
                </a:solidFill>
                <a:latin typeface="+mn-lt"/>
              </a:rPr>
              <a:t>A Neural architecture search (NAS)</a:t>
            </a:r>
          </a:p>
          <a:p>
            <a:pPr lvl="2"/>
            <a:r>
              <a:rPr lang="zh-CN" altLang="en-US" dirty="0">
                <a:latin typeface="+mn-lt"/>
              </a:rPr>
              <a:t>使用阿里巴巴开发的</a:t>
            </a:r>
            <a:r>
              <a:rPr lang="en-US" dirty="0">
                <a:latin typeface="+mn-lt"/>
              </a:rPr>
              <a:t>MAE-NAS</a:t>
            </a:r>
            <a:r>
              <a:rPr lang="zh-CN" altLang="en-US" dirty="0">
                <a:latin typeface="+mn-lt"/>
              </a:rPr>
              <a:t>方法自动找到高效的架构</a:t>
            </a:r>
            <a:endParaRPr lang="en-US" dirty="0">
              <a:latin typeface="+mn-lt"/>
            </a:endParaRPr>
          </a:p>
        </p:txBody>
      </p:sp>
      <p:sp>
        <p:nvSpPr>
          <p:cNvPr id="18" name="ee4pContent1">
            <a:extLst>
              <a:ext uri="{FF2B5EF4-FFF2-40B4-BE49-F238E27FC236}">
                <a16:creationId xmlns:a16="http://schemas.microsoft.com/office/drawing/2014/main" id="{6F8DC69A-5C5F-9116-2AAC-6C71B7AB57A0}"/>
              </a:ext>
            </a:extLst>
          </p:cNvPr>
          <p:cNvSpPr txBox="1">
            <a:spLocks/>
          </p:cNvSpPr>
          <p:nvPr>
            <p:custDataLst>
              <p:tags r:id="rId3"/>
            </p:custDataLst>
          </p:nvPr>
        </p:nvSpPr>
        <p:spPr>
          <a:xfrm>
            <a:off x="514348" y="2536711"/>
            <a:ext cx="11160918" cy="7143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startAt="2"/>
            </a:pPr>
            <a:r>
              <a:rPr lang="en-US" dirty="0">
                <a:solidFill>
                  <a:schemeClr val="accent1"/>
                </a:solidFill>
                <a:latin typeface="+mn-lt"/>
              </a:rPr>
              <a:t>A large neck</a:t>
            </a:r>
          </a:p>
          <a:p>
            <a:pPr lvl="2"/>
            <a:r>
              <a:rPr lang="zh-CN" altLang="en-US" dirty="0">
                <a:latin typeface="+mn-lt"/>
              </a:rPr>
              <a:t>受</a:t>
            </a:r>
            <a:r>
              <a:rPr lang="en-US" altLang="zh-CN" dirty="0" err="1">
                <a:latin typeface="+mn-lt"/>
              </a:rPr>
              <a:t>GiraffeDet</a:t>
            </a:r>
            <a:r>
              <a:rPr lang="zh-CN" altLang="en-US" dirty="0">
                <a:latin typeface="+mn-lt"/>
              </a:rPr>
              <a:t>、</a:t>
            </a:r>
            <a:r>
              <a:rPr lang="en-US" altLang="zh-CN" dirty="0" err="1">
                <a:latin typeface="+mn-lt"/>
              </a:rPr>
              <a:t>CSPNet</a:t>
            </a:r>
            <a:r>
              <a:rPr lang="zh-CN" altLang="en-US" dirty="0">
                <a:latin typeface="+mn-lt"/>
              </a:rPr>
              <a:t>和</a:t>
            </a:r>
            <a:r>
              <a:rPr lang="en-US" altLang="zh-CN" dirty="0">
                <a:latin typeface="+mn-lt"/>
              </a:rPr>
              <a:t>ELAN</a:t>
            </a:r>
            <a:r>
              <a:rPr lang="zh-CN" altLang="en-US" dirty="0">
                <a:latin typeface="+mn-lt"/>
              </a:rPr>
              <a:t>的启发，设计了一种可以实时工作的颈部，称为</a:t>
            </a:r>
            <a:r>
              <a:rPr lang="en-US" altLang="zh-CN" dirty="0">
                <a:latin typeface="+mn-lt"/>
              </a:rPr>
              <a:t>Efficient-</a:t>
            </a:r>
            <a:r>
              <a:rPr lang="en-US" altLang="zh-CN" dirty="0" err="1">
                <a:latin typeface="+mn-lt"/>
              </a:rPr>
              <a:t>RepGFPN</a:t>
            </a:r>
            <a:endParaRPr lang="en-US" dirty="0">
              <a:latin typeface="+mn-lt"/>
            </a:endParaRPr>
          </a:p>
        </p:txBody>
      </p:sp>
      <p:sp>
        <p:nvSpPr>
          <p:cNvPr id="19" name="ee4pContent1">
            <a:extLst>
              <a:ext uri="{FF2B5EF4-FFF2-40B4-BE49-F238E27FC236}">
                <a16:creationId xmlns:a16="http://schemas.microsoft.com/office/drawing/2014/main" id="{A9DCA15A-9B7B-ACC0-5692-5DC6FB31F69F}"/>
              </a:ext>
            </a:extLst>
          </p:cNvPr>
          <p:cNvSpPr txBox="1">
            <a:spLocks/>
          </p:cNvSpPr>
          <p:nvPr>
            <p:custDataLst>
              <p:tags r:id="rId4"/>
            </p:custDataLst>
          </p:nvPr>
        </p:nvSpPr>
        <p:spPr>
          <a:xfrm>
            <a:off x="514348" y="3355745"/>
            <a:ext cx="2882902" cy="169250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startAt="3"/>
            </a:pPr>
            <a:r>
              <a:rPr lang="en-US" dirty="0">
                <a:solidFill>
                  <a:schemeClr val="accent1"/>
                </a:solidFill>
                <a:latin typeface="+mn-lt"/>
              </a:rPr>
              <a:t>A small head</a:t>
            </a:r>
          </a:p>
          <a:p>
            <a:pPr lvl="2"/>
            <a:r>
              <a:rPr lang="zh-CN" altLang="en-US" dirty="0">
                <a:latin typeface="+mn-lt"/>
              </a:rPr>
              <a:t>实验发现一个大颈部和一个小颈部的性能更好。只留下一个线性层用于分类，一个用于回归，并称为</a:t>
            </a:r>
            <a:r>
              <a:rPr lang="en-US" altLang="zh-CN" dirty="0" err="1">
                <a:latin typeface="+mn-lt"/>
              </a:rPr>
              <a:t>ZeroHead</a:t>
            </a:r>
            <a:endParaRPr lang="en-US" dirty="0">
              <a:latin typeface="+mn-lt"/>
            </a:endParaRPr>
          </a:p>
        </p:txBody>
      </p:sp>
      <p:grpSp>
        <p:nvGrpSpPr>
          <p:cNvPr id="20" name="Group 3">
            <a:extLst>
              <a:ext uri="{FF2B5EF4-FFF2-40B4-BE49-F238E27FC236}">
                <a16:creationId xmlns:a16="http://schemas.microsoft.com/office/drawing/2014/main" id="{38F30148-714B-E169-CE3C-3A43B62C02F8}"/>
              </a:ext>
            </a:extLst>
          </p:cNvPr>
          <p:cNvGrpSpPr/>
          <p:nvPr/>
        </p:nvGrpSpPr>
        <p:grpSpPr>
          <a:xfrm>
            <a:off x="514349" y="1359820"/>
            <a:ext cx="10648000" cy="246220"/>
            <a:chOff x="514349" y="6019422"/>
            <a:chExt cx="6421434" cy="128192"/>
          </a:xfrm>
        </p:grpSpPr>
        <mc:AlternateContent xmlns:mc="http://schemas.openxmlformats.org/markup-compatibility/2006" xmlns:a14="http://schemas.microsoft.com/office/drawing/2010/main">
          <mc:Choice Requires="a14">
            <p:sp>
              <p:nvSpPr>
                <p:cNvPr id="21" name="Rectangle 2">
                  <a:extLst>
                    <a:ext uri="{FF2B5EF4-FFF2-40B4-BE49-F238E27FC236}">
                      <a16:creationId xmlns:a16="http://schemas.microsoft.com/office/drawing/2014/main" id="{F9D68912-9166-4EBE-5EE3-52047FD6F053}"/>
                    </a:ext>
                  </a:extLst>
                </p:cNvPr>
                <p:cNvSpPr>
                  <a:spLocks noChangeArrowheads="1"/>
                </p:cNvSpPr>
                <p:nvPr/>
              </p:nvSpPr>
              <p:spPr bwMode="gray">
                <a:xfrm>
                  <a:off x="793510" y="6019422"/>
                  <a:ext cx="6142273" cy="128192"/>
                </a:xfrm>
                <a:prstGeom prst="rect">
                  <a:avLst/>
                </a:prstGeom>
                <a:noFill/>
                <a:ln w="9525">
                  <a:noFill/>
                  <a:miter lim="800000"/>
                  <a:headEnd/>
                  <a:tailEnd/>
                </a:ln>
              </p:spPr>
              <p:txBody>
                <a:bodyPr wrap="none" lIns="0" tIns="0" rIns="0" bIns="0" anchor="ctr">
                  <a:spAutoFit/>
                </a:bodyPr>
                <a:lstStyle/>
                <a:p>
                  <a:pPr defTabSz="762000" eaLnBrk="0" hangingPunct="0"/>
                  <a:r>
                    <a:rPr lang="en-US" sz="1600" dirty="0">
                      <a:cs typeface="Arial" panose="020B0604020202020204" pitchFamily="34" charset="0"/>
                    </a:rPr>
                    <a:t>DAMO-YOLO</a:t>
                  </a:r>
                  <a:r>
                    <a:rPr lang="zh-CN" altLang="en-US" sz="1600" dirty="0">
                      <a:cs typeface="Arial" panose="020B0604020202020204" pitchFamily="34" charset="0"/>
                    </a:rPr>
                    <a:t>有</a:t>
                  </a:r>
                  <a:r>
                    <a:rPr lang="en-US" sz="1600" dirty="0">
                      <a:cs typeface="Arial" panose="020B0604020202020204" pitchFamily="34" charset="0"/>
                    </a:rPr>
                    <a:t>Tiny/Small/Medium</a:t>
                  </a:r>
                  <a:r>
                    <a:rPr lang="zh-CN" altLang="en-US" sz="1600" dirty="0">
                      <a:cs typeface="Arial" panose="020B0604020202020204" pitchFamily="34" charset="0"/>
                    </a:rPr>
                    <a:t>三种缩放模型，最佳模型在</a:t>
                  </a:r>
                  <a:r>
                    <a:rPr lang="en-US" sz="1600" dirty="0">
                      <a:cs typeface="Arial" panose="020B0604020202020204" pitchFamily="34" charset="0"/>
                    </a:rPr>
                    <a:t>NVIDIA V100</a:t>
                  </a:r>
                  <a:r>
                    <a:rPr lang="zh-CN" altLang="en-US" sz="1600" dirty="0">
                      <a:cs typeface="Arial" panose="020B0604020202020204" pitchFamily="34" charset="0"/>
                    </a:rPr>
                    <a:t>上以</a:t>
                  </a:r>
                  <a:r>
                    <a:rPr lang="en-US" altLang="zh-CN" sz="1600" dirty="0">
                      <a:cs typeface="Arial" panose="020B0604020202020204" pitchFamily="34" charset="0"/>
                    </a:rPr>
                    <a:t>233 </a:t>
                  </a:r>
                  <a:r>
                    <a:rPr lang="en-US" sz="1600" dirty="0">
                      <a:cs typeface="Arial" panose="020B0604020202020204" pitchFamily="34" charset="0"/>
                    </a:rPr>
                    <a:t>FPS</a:t>
                  </a:r>
                  <a:r>
                    <a:rPr lang="zh-CN" altLang="en-US" sz="1600" dirty="0">
                      <a:cs typeface="Arial" panose="020B0604020202020204" pitchFamily="34" charset="0"/>
                    </a:rPr>
                    <a:t>的速度实现了</a:t>
                  </a:r>
                  <a:r>
                    <a:rPr lang="en-US" altLang="zh-CN" sz="1600" dirty="0">
                      <a:cs typeface="Arial" panose="020B0604020202020204" pitchFamily="34" charset="0"/>
                    </a:rPr>
                    <a:t>50.0%</a:t>
                  </a:r>
                  <a:r>
                    <a:rPr lang="zh-CN" altLang="en-US" sz="1600" dirty="0">
                      <a:cs typeface="Arial" panose="020B0604020202020204" pitchFamily="34" charset="0"/>
                    </a:rPr>
                    <a:t>的</a:t>
                  </a:r>
                  <a14:m>
                    <m:oMath xmlns:m="http://schemas.openxmlformats.org/officeDocument/2006/math">
                      <m:r>
                        <a:rPr lang="en-US" sz="1600" i="1" dirty="0" smtClean="0">
                          <a:latin typeface="Cambria Math" panose="02040503050406030204" pitchFamily="18" charset="0"/>
                          <a:cs typeface="Arial" panose="020B0604020202020204" pitchFamily="34" charset="0"/>
                        </a:rPr>
                        <m:t>𝐴𝑃</m:t>
                      </m:r>
                    </m:oMath>
                  </a14:m>
                  <a:endParaRPr lang="en-US" sz="1600" dirty="0">
                    <a:cs typeface="Arial" panose="020B0604020202020204" pitchFamily="34" charset="0"/>
                  </a:endParaRPr>
                </a:p>
              </p:txBody>
            </p:sp>
          </mc:Choice>
          <mc:Fallback xmlns="">
            <p:sp>
              <p:nvSpPr>
                <p:cNvPr id="21" name="Rectangle 2">
                  <a:extLst>
                    <a:ext uri="{FF2B5EF4-FFF2-40B4-BE49-F238E27FC236}">
                      <a16:creationId xmlns:a16="http://schemas.microsoft.com/office/drawing/2014/main" id="{F9D68912-9166-4EBE-5EE3-52047FD6F053}"/>
                    </a:ext>
                  </a:extLst>
                </p:cNvPr>
                <p:cNvSpPr>
                  <a:spLocks noRot="1" noChangeAspect="1" noMove="1" noResize="1" noEditPoints="1" noAdjustHandles="1" noChangeArrowheads="1" noChangeShapeType="1" noTextEdit="1"/>
                </p:cNvSpPr>
                <p:nvPr/>
              </p:nvSpPr>
              <p:spPr bwMode="gray">
                <a:xfrm>
                  <a:off x="793510" y="6019422"/>
                  <a:ext cx="6142273" cy="128192"/>
                </a:xfrm>
                <a:prstGeom prst="rect">
                  <a:avLst/>
                </a:prstGeom>
                <a:blipFill>
                  <a:blip r:embed="rId8"/>
                  <a:stretch>
                    <a:fillRect l="-1197" t="-27500" b="-52500"/>
                  </a:stretch>
                </a:blipFill>
                <a:ln w="9525">
                  <a:noFill/>
                  <a:miter lim="800000"/>
                  <a:headEnd/>
                  <a:tailEnd/>
                </a:ln>
              </p:spPr>
              <p:txBody>
                <a:bodyPr/>
                <a:lstStyle/>
                <a:p>
                  <a:r>
                    <a:rPr lang="en-US">
                      <a:noFill/>
                    </a:rPr>
                    <a:t> </a:t>
                  </a:r>
                </a:p>
              </p:txBody>
            </p:sp>
          </mc:Fallback>
        </mc:AlternateContent>
        <p:sp>
          <p:nvSpPr>
            <p:cNvPr id="22" name="Line 4">
              <a:extLst>
                <a:ext uri="{FF2B5EF4-FFF2-40B4-BE49-F238E27FC236}">
                  <a16:creationId xmlns:a16="http://schemas.microsoft.com/office/drawing/2014/main" id="{3D048EC7-7BCF-244E-08C2-1DFBA6596516}"/>
                </a:ext>
              </a:extLst>
            </p:cNvPr>
            <p:cNvSpPr>
              <a:spLocks noChangeShapeType="1"/>
            </p:cNvSpPr>
            <p:nvPr/>
          </p:nvSpPr>
          <p:spPr bwMode="gray">
            <a:xfrm rot="16200000">
              <a:off x="460551" y="6083517"/>
              <a:ext cx="107596" cy="0"/>
            </a:xfrm>
            <a:prstGeom prst="line">
              <a:avLst/>
            </a:prstGeom>
            <a:noFill/>
            <a:ln w="9525" cap="flat" cmpd="sng" algn="ctr">
              <a:solidFill>
                <a:schemeClr val="accent1">
                  <a:lumMod val="100000"/>
                </a:schemeClr>
              </a:solidFill>
              <a:prstDash val="solid"/>
              <a:miter lim="800000"/>
              <a:headEnd type="none" w="med" len="med"/>
              <a:tailEnd type="none" w="med" len="med"/>
            </a:ln>
          </p:spPr>
          <p:txBody>
            <a:bodyPr/>
            <a:lstStyle/>
            <a:p>
              <a:endParaRPr lang="en-US" sz="1000" dirty="0">
                <a:cs typeface="Arial" panose="020B0604020202020204" pitchFamily="34" charset="0"/>
              </a:endParaRPr>
            </a:p>
          </p:txBody>
        </p:sp>
        <p:sp>
          <p:nvSpPr>
            <p:cNvPr id="23" name="Rectangle 3">
              <a:extLst>
                <a:ext uri="{FF2B5EF4-FFF2-40B4-BE49-F238E27FC236}">
                  <a16:creationId xmlns:a16="http://schemas.microsoft.com/office/drawing/2014/main" id="{FF87C845-79AA-DE01-1B5A-48E85095261E}"/>
                </a:ext>
              </a:extLst>
            </p:cNvPr>
            <p:cNvSpPr>
              <a:spLocks noChangeAspect="1" noChangeArrowheads="1"/>
            </p:cNvSpPr>
            <p:nvPr/>
          </p:nvSpPr>
          <p:spPr bwMode="gray">
            <a:xfrm>
              <a:off x="586149" y="6029719"/>
              <a:ext cx="151967" cy="107596"/>
            </a:xfrm>
            <a:prstGeom prst="rect">
              <a:avLst/>
            </a:prstGeom>
            <a:solidFill>
              <a:schemeClr val="accent1">
                <a:lumMod val="100000"/>
              </a:schemeClr>
            </a:solidFill>
            <a:ln w="9525">
              <a:noFill/>
              <a:miter lim="800000"/>
              <a:headEnd/>
              <a:tailEnd/>
            </a:ln>
          </p:spPr>
          <p:txBody>
            <a:bodyPr lIns="54006" tIns="54006" rIns="54006" bIns="54006" anchor="ctr"/>
            <a:lstStyle/>
            <a:p>
              <a:pPr>
                <a:tabLst>
                  <a:tab pos="1800225" algn="r"/>
                </a:tabLst>
              </a:pPr>
              <a:endParaRPr lang="en-US" sz="1000" kern="0" dirty="0">
                <a:cs typeface="Arial" panose="020B0604020202020204" pitchFamily="34" charset="0"/>
              </a:endParaRPr>
            </a:p>
          </p:txBody>
        </p:sp>
      </p:grpSp>
      <p:pic>
        <p:nvPicPr>
          <p:cNvPr id="25" name="图片 24" descr="图片包含 图示&#10;&#10;描述已自动生成">
            <a:extLst>
              <a:ext uri="{FF2B5EF4-FFF2-40B4-BE49-F238E27FC236}">
                <a16:creationId xmlns:a16="http://schemas.microsoft.com/office/drawing/2014/main" id="{BFD965BE-06D0-67C7-0855-27F41A33CA52}"/>
              </a:ext>
            </a:extLst>
          </p:cNvPr>
          <p:cNvPicPr>
            <a:picLocks noChangeAspect="1"/>
          </p:cNvPicPr>
          <p:nvPr/>
        </p:nvPicPr>
        <p:blipFill>
          <a:blip r:embed="rId9"/>
          <a:stretch>
            <a:fillRect/>
          </a:stretch>
        </p:blipFill>
        <p:spPr>
          <a:xfrm>
            <a:off x="3452017" y="3319094"/>
            <a:ext cx="8223249" cy="2978172"/>
          </a:xfrm>
          <a:prstGeom prst="rect">
            <a:avLst/>
          </a:prstGeom>
        </p:spPr>
      </p:pic>
      <p:grpSp>
        <p:nvGrpSpPr>
          <p:cNvPr id="26" name="Group 4">
            <a:extLst>
              <a:ext uri="{FF2B5EF4-FFF2-40B4-BE49-F238E27FC236}">
                <a16:creationId xmlns:a16="http://schemas.microsoft.com/office/drawing/2014/main" id="{B09A0EFF-9DAD-B591-4711-EACFA7F6AF1C}"/>
              </a:ext>
            </a:extLst>
          </p:cNvPr>
          <p:cNvGrpSpPr/>
          <p:nvPr/>
        </p:nvGrpSpPr>
        <p:grpSpPr>
          <a:xfrm>
            <a:off x="514350" y="5181223"/>
            <a:ext cx="2879163" cy="956827"/>
            <a:chOff x="514349" y="5600073"/>
            <a:chExt cx="1650730" cy="544777"/>
          </a:xfrm>
        </p:grpSpPr>
        <p:sp>
          <p:nvSpPr>
            <p:cNvPr id="27" name="Rectangle 2">
              <a:extLst>
                <a:ext uri="{FF2B5EF4-FFF2-40B4-BE49-F238E27FC236}">
                  <a16:creationId xmlns:a16="http://schemas.microsoft.com/office/drawing/2014/main" id="{A0EFDEED-25FE-FDA6-03C8-0B098630AD72}"/>
                </a:ext>
              </a:extLst>
            </p:cNvPr>
            <p:cNvSpPr>
              <a:spLocks noChangeArrowheads="1"/>
            </p:cNvSpPr>
            <p:nvPr/>
          </p:nvSpPr>
          <p:spPr bwMode="gray">
            <a:xfrm>
              <a:off x="793510" y="6022185"/>
              <a:ext cx="1300801" cy="122665"/>
            </a:xfrm>
            <a:prstGeom prst="rect">
              <a:avLst/>
            </a:prstGeom>
            <a:noFill/>
            <a:ln w="9525">
              <a:noFill/>
              <a:miter lim="800000"/>
              <a:headEnd/>
              <a:tailEnd/>
            </a:ln>
          </p:spPr>
          <p:txBody>
            <a:bodyPr wrap="none" lIns="0" tIns="0" rIns="0" bIns="0" anchor="ctr">
              <a:spAutoFit/>
            </a:bodyPr>
            <a:lstStyle/>
            <a:p>
              <a:pPr defTabSz="762000" eaLnBrk="0" hangingPunct="0"/>
              <a:r>
                <a:rPr lang="en-US" altLang="zh-CN" sz="1400" dirty="0" err="1"/>
                <a:t>CSPBlock</a:t>
              </a:r>
              <a:r>
                <a:rPr lang="en-US" altLang="zh-CN" sz="1400" dirty="0"/>
                <a:t>: DAMO-YOLO-M/L</a:t>
              </a:r>
              <a:endParaRPr lang="en-US" sz="1400" dirty="0">
                <a:cs typeface="Arial" panose="020B0604020202020204" pitchFamily="34" charset="0"/>
              </a:endParaRPr>
            </a:p>
          </p:txBody>
        </p:sp>
        <p:sp>
          <p:nvSpPr>
            <p:cNvPr id="28" name="Line 4">
              <a:extLst>
                <a:ext uri="{FF2B5EF4-FFF2-40B4-BE49-F238E27FC236}">
                  <a16:creationId xmlns:a16="http://schemas.microsoft.com/office/drawing/2014/main" id="{F5CE31ED-1BF9-72D1-184F-850CFD9E5D51}"/>
                </a:ext>
              </a:extLst>
            </p:cNvPr>
            <p:cNvSpPr>
              <a:spLocks noChangeShapeType="1"/>
            </p:cNvSpPr>
            <p:nvPr/>
          </p:nvSpPr>
          <p:spPr bwMode="gray">
            <a:xfrm rot="16200000">
              <a:off x="249107" y="5872073"/>
              <a:ext cx="530484" cy="0"/>
            </a:xfrm>
            <a:prstGeom prst="line">
              <a:avLst/>
            </a:prstGeom>
            <a:noFill/>
            <a:ln w="9525" cap="flat" cmpd="sng" algn="ctr">
              <a:solidFill>
                <a:schemeClr val="accent1">
                  <a:lumMod val="100000"/>
                </a:schemeClr>
              </a:solidFill>
              <a:prstDash val="solid"/>
              <a:miter lim="800000"/>
              <a:headEnd type="none" w="med" len="med"/>
              <a:tailEnd type="none" w="med" len="med"/>
            </a:ln>
          </p:spPr>
          <p:txBody>
            <a:bodyPr/>
            <a:lstStyle/>
            <a:p>
              <a:endParaRPr lang="en-US" sz="1000" dirty="0">
                <a:cs typeface="Arial" panose="020B0604020202020204" pitchFamily="34" charset="0"/>
              </a:endParaRPr>
            </a:p>
          </p:txBody>
        </p:sp>
        <p:sp>
          <p:nvSpPr>
            <p:cNvPr id="29" name="Rectangle 3">
              <a:extLst>
                <a:ext uri="{FF2B5EF4-FFF2-40B4-BE49-F238E27FC236}">
                  <a16:creationId xmlns:a16="http://schemas.microsoft.com/office/drawing/2014/main" id="{8F15ED04-C55E-97AF-9DA8-5B6793E47815}"/>
                </a:ext>
              </a:extLst>
            </p:cNvPr>
            <p:cNvSpPr>
              <a:spLocks noChangeAspect="1" noChangeArrowheads="1"/>
            </p:cNvSpPr>
            <p:nvPr/>
          </p:nvSpPr>
          <p:spPr bwMode="gray">
            <a:xfrm>
              <a:off x="586149" y="6029719"/>
              <a:ext cx="151967" cy="107596"/>
            </a:xfrm>
            <a:prstGeom prst="rect">
              <a:avLst/>
            </a:prstGeom>
            <a:solidFill>
              <a:schemeClr val="accent1">
                <a:lumMod val="100000"/>
              </a:schemeClr>
            </a:solidFill>
            <a:ln w="9525">
              <a:noFill/>
              <a:miter lim="800000"/>
              <a:headEnd/>
              <a:tailEnd/>
            </a:ln>
          </p:spPr>
          <p:txBody>
            <a:bodyPr lIns="54006" tIns="54006" rIns="54006" bIns="54006" anchor="ctr"/>
            <a:lstStyle/>
            <a:p>
              <a:pPr>
                <a:tabLst>
                  <a:tab pos="1800225" algn="r"/>
                </a:tabLst>
              </a:pPr>
              <a:endParaRPr lang="en-US" sz="1000" kern="0" dirty="0">
                <a:cs typeface="Arial" panose="020B0604020202020204" pitchFamily="34" charset="0"/>
              </a:endParaRPr>
            </a:p>
          </p:txBody>
        </p:sp>
        <p:sp>
          <p:nvSpPr>
            <p:cNvPr id="30" name="Rectangle 5">
              <a:extLst>
                <a:ext uri="{FF2B5EF4-FFF2-40B4-BE49-F238E27FC236}">
                  <a16:creationId xmlns:a16="http://schemas.microsoft.com/office/drawing/2014/main" id="{EC4F3342-2C6B-03A3-27C4-2E9BC6985A11}"/>
                </a:ext>
              </a:extLst>
            </p:cNvPr>
            <p:cNvSpPr>
              <a:spLocks noChangeArrowheads="1"/>
            </p:cNvSpPr>
            <p:nvPr/>
          </p:nvSpPr>
          <p:spPr bwMode="gray">
            <a:xfrm>
              <a:off x="793509" y="5811517"/>
              <a:ext cx="1249224" cy="122665"/>
            </a:xfrm>
            <a:prstGeom prst="rect">
              <a:avLst/>
            </a:prstGeom>
            <a:noFill/>
            <a:ln w="9525">
              <a:noFill/>
              <a:miter lim="800000"/>
              <a:headEnd/>
              <a:tailEnd/>
            </a:ln>
          </p:spPr>
          <p:txBody>
            <a:bodyPr wrap="none" lIns="0" tIns="0" rIns="0" bIns="0" anchor="ctr">
              <a:spAutoFit/>
            </a:bodyPr>
            <a:lstStyle/>
            <a:p>
              <a:pPr defTabSz="762000" eaLnBrk="0" hangingPunct="0"/>
              <a:r>
                <a:rPr lang="en-US" altLang="zh-CN" sz="1400" dirty="0" err="1"/>
                <a:t>ResBlock</a:t>
              </a:r>
              <a:r>
                <a:rPr lang="en-US" altLang="zh-CN" sz="1400" dirty="0"/>
                <a:t>: DAMO-YOLO-S/T</a:t>
              </a:r>
              <a:endParaRPr lang="en-US" sz="1400" dirty="0">
                <a:cs typeface="Arial" panose="020B0604020202020204" pitchFamily="34" charset="0"/>
              </a:endParaRPr>
            </a:p>
          </p:txBody>
        </p:sp>
        <p:sp>
          <p:nvSpPr>
            <p:cNvPr id="31" name="Rectangle 6">
              <a:extLst>
                <a:ext uri="{FF2B5EF4-FFF2-40B4-BE49-F238E27FC236}">
                  <a16:creationId xmlns:a16="http://schemas.microsoft.com/office/drawing/2014/main" id="{57FC1C76-1EAB-ECC8-F9CC-A523F188DD0C}"/>
                </a:ext>
              </a:extLst>
            </p:cNvPr>
            <p:cNvSpPr>
              <a:spLocks noChangeAspect="1" noChangeArrowheads="1"/>
            </p:cNvSpPr>
            <p:nvPr/>
          </p:nvSpPr>
          <p:spPr bwMode="gray">
            <a:xfrm>
              <a:off x="586149" y="5818275"/>
              <a:ext cx="151967" cy="107596"/>
            </a:xfrm>
            <a:prstGeom prst="rect">
              <a:avLst/>
            </a:prstGeom>
            <a:solidFill>
              <a:schemeClr val="accent2"/>
            </a:solidFill>
            <a:ln w="9525" algn="ctr">
              <a:noFill/>
              <a:miter lim="800000"/>
              <a:headEnd/>
              <a:tailEnd/>
            </a:ln>
          </p:spPr>
          <p:txBody>
            <a:bodyPr lIns="54006" tIns="54006" rIns="54006" bIns="54006" anchor="ctr"/>
            <a:lstStyle/>
            <a:p>
              <a:pPr>
                <a:tabLst>
                  <a:tab pos="1800225" algn="r"/>
                </a:tabLst>
              </a:pPr>
              <a:endParaRPr lang="en-US" sz="1000" kern="0" dirty="0">
                <a:cs typeface="Arial" panose="020B0604020202020204" pitchFamily="34" charset="0"/>
              </a:endParaRPr>
            </a:p>
          </p:txBody>
        </p:sp>
        <p:sp>
          <p:nvSpPr>
            <p:cNvPr id="32" name="Rectangle 7">
              <a:extLst>
                <a:ext uri="{FF2B5EF4-FFF2-40B4-BE49-F238E27FC236}">
                  <a16:creationId xmlns:a16="http://schemas.microsoft.com/office/drawing/2014/main" id="{2B7FCAC6-1BC5-E609-D98D-EF6F8BB53B56}"/>
                </a:ext>
              </a:extLst>
            </p:cNvPr>
            <p:cNvSpPr>
              <a:spLocks noChangeArrowheads="1"/>
            </p:cNvSpPr>
            <p:nvPr/>
          </p:nvSpPr>
          <p:spPr bwMode="gray">
            <a:xfrm>
              <a:off x="793509" y="5600073"/>
              <a:ext cx="1371570" cy="122665"/>
            </a:xfrm>
            <a:prstGeom prst="rect">
              <a:avLst/>
            </a:prstGeom>
            <a:noFill/>
            <a:ln w="9525">
              <a:noFill/>
              <a:miter lim="800000"/>
              <a:headEnd/>
              <a:tailEnd/>
            </a:ln>
          </p:spPr>
          <p:txBody>
            <a:bodyPr wrap="none" lIns="0" tIns="0" rIns="0" bIns="0" anchor="ctr">
              <a:spAutoFit/>
            </a:bodyPr>
            <a:lstStyle/>
            <a:p>
              <a:pPr defTabSz="762000" eaLnBrk="0" hangingPunct="0"/>
              <a:r>
                <a:rPr lang="en-US" sz="1400" dirty="0" err="1">
                  <a:cs typeface="Arial" panose="020B0604020202020204" pitchFamily="34" charset="0"/>
                </a:rPr>
                <a:t>MobBlock</a:t>
              </a:r>
              <a:r>
                <a:rPr lang="en-US" sz="1400" dirty="0">
                  <a:cs typeface="Arial" panose="020B0604020202020204" pitchFamily="34" charset="0"/>
                </a:rPr>
                <a:t>:</a:t>
              </a:r>
              <a:r>
                <a:rPr lang="zh-CN" altLang="en-US" sz="1400" dirty="0">
                  <a:cs typeface="Arial" panose="020B0604020202020204" pitchFamily="34" charset="0"/>
                </a:rPr>
                <a:t> </a:t>
              </a:r>
              <a:r>
                <a:rPr lang="en-US" altLang="zh-CN" sz="1400" dirty="0">
                  <a:cs typeface="Arial" panose="020B0604020202020204" pitchFamily="34" charset="0"/>
                </a:rPr>
                <a:t>Basic</a:t>
              </a:r>
              <a:r>
                <a:rPr lang="zh-CN" altLang="en-US" sz="1400" dirty="0">
                  <a:cs typeface="Arial" panose="020B0604020202020204" pitchFamily="34" charset="0"/>
                </a:rPr>
                <a:t> </a:t>
              </a:r>
              <a:r>
                <a:rPr lang="en-US" altLang="zh-CN" sz="1400" dirty="0"/>
                <a:t>DAMO-YOLO</a:t>
              </a:r>
              <a:endParaRPr lang="en-US" sz="1400" dirty="0">
                <a:cs typeface="Arial" panose="020B0604020202020204" pitchFamily="34" charset="0"/>
              </a:endParaRPr>
            </a:p>
          </p:txBody>
        </p:sp>
        <p:sp>
          <p:nvSpPr>
            <p:cNvPr id="33" name="Rectangle 8">
              <a:extLst>
                <a:ext uri="{FF2B5EF4-FFF2-40B4-BE49-F238E27FC236}">
                  <a16:creationId xmlns:a16="http://schemas.microsoft.com/office/drawing/2014/main" id="{45A54867-1638-78BC-CBD7-4FFFEF3EE6FF}"/>
                </a:ext>
              </a:extLst>
            </p:cNvPr>
            <p:cNvSpPr>
              <a:spLocks noChangeAspect="1" noChangeArrowheads="1"/>
            </p:cNvSpPr>
            <p:nvPr/>
          </p:nvSpPr>
          <p:spPr bwMode="gray">
            <a:xfrm>
              <a:off x="586149" y="5606831"/>
              <a:ext cx="151967" cy="107596"/>
            </a:xfrm>
            <a:prstGeom prst="rect">
              <a:avLst/>
            </a:prstGeom>
            <a:solidFill>
              <a:schemeClr val="accent3"/>
            </a:solidFill>
            <a:ln w="9525">
              <a:noFill/>
              <a:miter lim="800000"/>
              <a:headEnd/>
              <a:tailEnd/>
            </a:ln>
          </p:spPr>
          <p:txBody>
            <a:bodyPr lIns="54006" tIns="54006" rIns="54006" bIns="54006" anchor="ctr"/>
            <a:lstStyle/>
            <a:p>
              <a:pPr>
                <a:tabLst>
                  <a:tab pos="1800225" algn="r"/>
                </a:tabLst>
              </a:pPr>
              <a:endParaRPr lang="en-US" sz="1000" kern="0" dirty="0">
                <a:cs typeface="Arial" panose="020B0604020202020204" pitchFamily="34" charset="0"/>
              </a:endParaRPr>
            </a:p>
          </p:txBody>
        </p:sp>
      </p:grpSp>
    </p:spTree>
    <p:extLst>
      <p:ext uri="{BB962C8B-B14F-4D97-AF65-F5344CB8AC3E}">
        <p14:creationId xmlns:p14="http://schemas.microsoft.com/office/powerpoint/2010/main" val="13268833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77A97ED-2E7A-F72A-9733-F6E8B6FFC7F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325" imgH="323" progId="TCLayout.ActiveDocument.1">
                  <p:embed/>
                </p:oleObj>
              </mc:Choice>
              <mc:Fallback>
                <p:oleObj name="think-cell 幻灯片" r:id="rId5" imgW="325" imgH="323" progId="TCLayout.ActiveDocument.1">
                  <p:embed/>
                  <p:pic>
                    <p:nvPicPr>
                      <p:cNvPr id="5" name="think-cell data - do not delete" hidden="1">
                        <a:extLst>
                          <a:ext uri="{FF2B5EF4-FFF2-40B4-BE49-F238E27FC236}">
                            <a16:creationId xmlns:a16="http://schemas.microsoft.com/office/drawing/2014/main" id="{977A97ED-2E7A-F72A-9733-F6E8B6FFC7F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179599"/>
            <a:ext cx="11160917" cy="984885"/>
          </a:xfrm>
        </p:spPr>
        <p:txBody>
          <a:bodyPr vert="horz"/>
          <a:lstStyle/>
          <a:p>
            <a:r>
              <a:rPr lang="en-US" altLang="zh-CN" dirty="0"/>
              <a:t>DAMO-YOLO: 2022 ArXiv					[Improvements]</a:t>
            </a:r>
            <a:br>
              <a:rPr lang="en-US" altLang="zh-CN" dirty="0"/>
            </a:br>
            <a:r>
              <a:rPr lang="en-US" altLang="zh-CN" dirty="0"/>
              <a:t>Alibaba Group</a:t>
            </a:r>
            <a:endParaRPr lang="en-US" dirty="0"/>
          </a:p>
        </p:txBody>
      </p:sp>
      <p:sp>
        <p:nvSpPr>
          <p:cNvPr id="6" name="ee4pContent1">
            <a:extLst>
              <a:ext uri="{FF2B5EF4-FFF2-40B4-BE49-F238E27FC236}">
                <a16:creationId xmlns:a16="http://schemas.microsoft.com/office/drawing/2014/main" id="{6FEDA1BE-09D8-B965-9498-B3127EFDFFBD}"/>
              </a:ext>
            </a:extLst>
          </p:cNvPr>
          <p:cNvSpPr txBox="1">
            <a:spLocks/>
          </p:cNvSpPr>
          <p:nvPr>
            <p:custDataLst>
              <p:tags r:id="rId2"/>
            </p:custDataLst>
          </p:nvPr>
        </p:nvSpPr>
        <p:spPr>
          <a:xfrm>
            <a:off x="514349" y="1717677"/>
            <a:ext cx="11160918" cy="188277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startAt="4"/>
            </a:pPr>
            <a:r>
              <a:rPr lang="en-US" dirty="0" err="1">
                <a:solidFill>
                  <a:schemeClr val="accent1"/>
                </a:solidFill>
                <a:latin typeface="+mn-lt"/>
              </a:rPr>
              <a:t>AlignedOTA</a:t>
            </a:r>
            <a:r>
              <a:rPr lang="en-US" dirty="0">
                <a:solidFill>
                  <a:schemeClr val="accent1"/>
                </a:solidFill>
                <a:latin typeface="+mn-lt"/>
              </a:rPr>
              <a:t> label assignment</a:t>
            </a:r>
          </a:p>
          <a:p>
            <a:pPr lvl="2"/>
            <a:r>
              <a:rPr lang="zh-CN" altLang="en-US" dirty="0">
                <a:latin typeface="+mn-lt"/>
              </a:rPr>
              <a:t>动态标签分配方法，如</a:t>
            </a:r>
            <a:r>
              <a:rPr lang="en-US" altLang="zh-CN" dirty="0">
                <a:latin typeface="+mn-lt"/>
              </a:rPr>
              <a:t>OTA</a:t>
            </a:r>
            <a:r>
              <a:rPr lang="zh-CN" altLang="en-US" dirty="0">
                <a:latin typeface="+mn-lt"/>
              </a:rPr>
              <a:t>和</a:t>
            </a:r>
            <a:r>
              <a:rPr lang="en-US" altLang="zh-CN" dirty="0">
                <a:latin typeface="+mn-lt"/>
              </a:rPr>
              <a:t>TOOD</a:t>
            </a:r>
            <a:r>
              <a:rPr lang="zh-CN" altLang="en-US" dirty="0">
                <a:latin typeface="+mn-lt"/>
              </a:rPr>
              <a:t>，由于其相对于静态方法的显著改进而受到欢迎</a:t>
            </a:r>
            <a:endParaRPr lang="en-US" altLang="zh-CN" dirty="0">
              <a:latin typeface="+mn-lt"/>
            </a:endParaRPr>
          </a:p>
          <a:p>
            <a:pPr lvl="2"/>
            <a:r>
              <a:rPr lang="zh-CN" altLang="en-US" dirty="0">
                <a:latin typeface="+mn-lt"/>
              </a:rPr>
              <a:t>然而，分类和回归之间的不一致仍然是一个问题，部分原因是分类和回归损失之间的不平衡</a:t>
            </a:r>
            <a:endParaRPr lang="en-US" altLang="zh-CN" dirty="0">
              <a:latin typeface="+mn-lt"/>
            </a:endParaRPr>
          </a:p>
          <a:p>
            <a:pPr lvl="2"/>
            <a:r>
              <a:rPr lang="zh-CN" altLang="en-US" dirty="0">
                <a:latin typeface="+mn-lt"/>
              </a:rPr>
              <a:t>为了解决这一问题，</a:t>
            </a:r>
            <a:r>
              <a:rPr lang="en-US" altLang="zh-CN" dirty="0">
                <a:latin typeface="+mn-lt"/>
              </a:rPr>
              <a:t>DAMO-YOLO</a:t>
            </a:r>
            <a:r>
              <a:rPr lang="zh-CN" altLang="en-US" dirty="0">
                <a:latin typeface="+mn-lt"/>
              </a:rPr>
              <a:t>的</a:t>
            </a:r>
            <a:r>
              <a:rPr lang="en-US" altLang="zh-CN" dirty="0" err="1">
                <a:latin typeface="+mn-lt"/>
              </a:rPr>
              <a:t>AlignOTA</a:t>
            </a:r>
            <a:r>
              <a:rPr lang="zh-CN" altLang="en-US" dirty="0">
                <a:latin typeface="+mn-lt"/>
              </a:rPr>
              <a:t>方法将焦损失</a:t>
            </a:r>
            <a:r>
              <a:rPr lang="en-US" altLang="zh-CN" dirty="0">
                <a:latin typeface="+mn-lt"/>
              </a:rPr>
              <a:t>(focal loss)</a:t>
            </a:r>
            <a:r>
              <a:rPr lang="zh-CN" altLang="en-US" dirty="0">
                <a:latin typeface="+mn-lt"/>
              </a:rPr>
              <a:t>引入到分类代价</a:t>
            </a:r>
            <a:r>
              <a:rPr lang="en-US" altLang="zh-CN" dirty="0">
                <a:latin typeface="+mn-lt"/>
              </a:rPr>
              <a:t>(classification cost )</a:t>
            </a:r>
            <a:r>
              <a:rPr lang="zh-CN" altLang="en-US" dirty="0">
                <a:latin typeface="+mn-lt"/>
              </a:rPr>
              <a:t>中，并使用预测和真值检测框的</a:t>
            </a:r>
            <a:r>
              <a:rPr lang="en-US" altLang="zh-CN" dirty="0">
                <a:latin typeface="+mn-lt"/>
              </a:rPr>
              <a:t>IoU</a:t>
            </a:r>
            <a:r>
              <a:rPr lang="zh-CN" altLang="en-US" dirty="0">
                <a:latin typeface="+mn-lt"/>
              </a:rPr>
              <a:t>作为软标签，可以为每个目标选择对齐的样本</a:t>
            </a:r>
            <a:r>
              <a:rPr lang="en-US" altLang="zh-CN" dirty="0">
                <a:latin typeface="+mn-lt"/>
              </a:rPr>
              <a:t>(aligned samples)</a:t>
            </a:r>
            <a:r>
              <a:rPr lang="zh-CN" altLang="en-US" dirty="0">
                <a:latin typeface="+mn-lt"/>
              </a:rPr>
              <a:t>，从全局角度解决问题</a:t>
            </a:r>
            <a:endParaRPr lang="en-US" dirty="0">
              <a:latin typeface="+mn-lt"/>
            </a:endParaRPr>
          </a:p>
        </p:txBody>
      </p:sp>
      <p:sp>
        <p:nvSpPr>
          <p:cNvPr id="7" name="ee4pContent1">
            <a:extLst>
              <a:ext uri="{FF2B5EF4-FFF2-40B4-BE49-F238E27FC236}">
                <a16:creationId xmlns:a16="http://schemas.microsoft.com/office/drawing/2014/main" id="{F70540C7-13C3-25E0-C582-6C4FE1C2B64B}"/>
              </a:ext>
            </a:extLst>
          </p:cNvPr>
          <p:cNvSpPr txBox="1">
            <a:spLocks/>
          </p:cNvSpPr>
          <p:nvPr>
            <p:custDataLst>
              <p:tags r:id="rId3"/>
            </p:custDataLst>
          </p:nvPr>
        </p:nvSpPr>
        <p:spPr>
          <a:xfrm>
            <a:off x="514349" y="3752850"/>
            <a:ext cx="11160918" cy="241300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startAt="5"/>
            </a:pPr>
            <a:r>
              <a:rPr lang="en-US" dirty="0">
                <a:solidFill>
                  <a:schemeClr val="accent1"/>
                </a:solidFill>
                <a:latin typeface="+mn-lt"/>
              </a:rPr>
              <a:t>Knowledge distillation</a:t>
            </a:r>
          </a:p>
          <a:p>
            <a:pPr lvl="2"/>
            <a:r>
              <a:rPr lang="en-US" altLang="zh-CN" dirty="0">
                <a:latin typeface="+mn-lt"/>
              </a:rPr>
              <a:t>DAMO-YOLO</a:t>
            </a:r>
            <a:r>
              <a:rPr lang="zh-CN" altLang="en-US" dirty="0">
                <a:latin typeface="+mn-lt"/>
              </a:rPr>
              <a:t>提出的策略包括两个阶段：</a:t>
            </a:r>
            <a:endParaRPr lang="en-US" altLang="zh-CN" dirty="0">
              <a:latin typeface="+mn-lt"/>
            </a:endParaRPr>
          </a:p>
          <a:p>
            <a:pPr lvl="3"/>
            <a:r>
              <a:rPr lang="zh-CN" altLang="en-US" dirty="0">
                <a:latin typeface="+mn-lt"/>
              </a:rPr>
              <a:t>第一阶段是教师指导学生</a:t>
            </a:r>
            <a:endParaRPr lang="en-US" altLang="zh-CN" dirty="0">
              <a:latin typeface="+mn-lt"/>
            </a:endParaRPr>
          </a:p>
          <a:p>
            <a:pPr lvl="3"/>
            <a:r>
              <a:rPr lang="zh-CN" altLang="en-US" dirty="0">
                <a:latin typeface="+mn-lt"/>
              </a:rPr>
              <a:t>第二阶段是学生自主微调</a:t>
            </a:r>
            <a:endParaRPr lang="en-US" altLang="zh-CN" dirty="0">
              <a:latin typeface="+mn-lt"/>
            </a:endParaRPr>
          </a:p>
          <a:p>
            <a:pPr lvl="2"/>
            <a:r>
              <a:rPr lang="zh-CN" altLang="en-US" dirty="0">
                <a:latin typeface="+mn-lt"/>
              </a:rPr>
              <a:t>此外，在蒸馏方法中加入了两个增强功能：</a:t>
            </a:r>
            <a:endParaRPr lang="en-US" altLang="zh-CN" dirty="0">
              <a:latin typeface="+mn-lt"/>
            </a:endParaRPr>
          </a:p>
          <a:p>
            <a:pPr lvl="3"/>
            <a:r>
              <a:rPr lang="en-US" altLang="zh-CN" dirty="0">
                <a:latin typeface="+mn-lt"/>
              </a:rPr>
              <a:t>Align Module</a:t>
            </a:r>
            <a:r>
              <a:rPr lang="zh-CN" altLang="en-US" dirty="0">
                <a:latin typeface="+mn-lt"/>
              </a:rPr>
              <a:t>，它使学生的特征与教师的特征具有相同的分辨率</a:t>
            </a:r>
            <a:endParaRPr lang="en-US" altLang="zh-CN" dirty="0">
              <a:latin typeface="+mn-lt"/>
            </a:endParaRPr>
          </a:p>
          <a:p>
            <a:pPr lvl="3"/>
            <a:r>
              <a:rPr lang="zh-CN" altLang="en-US" dirty="0">
                <a:latin typeface="+mn-lt"/>
              </a:rPr>
              <a:t>以及</a:t>
            </a:r>
            <a:r>
              <a:rPr lang="en-US" altLang="zh-CN" dirty="0">
                <a:latin typeface="+mn-lt"/>
              </a:rPr>
              <a:t>Channel-wise Dynamic Temperature</a:t>
            </a:r>
            <a:r>
              <a:rPr lang="zh-CN" altLang="en-US" dirty="0">
                <a:latin typeface="+mn-lt"/>
              </a:rPr>
              <a:t>，它使教师和学生的特征标准化，以减少实际值差异的影响</a:t>
            </a:r>
            <a:endParaRPr lang="en-US" dirty="0">
              <a:latin typeface="+mn-lt"/>
            </a:endParaRPr>
          </a:p>
        </p:txBody>
      </p:sp>
    </p:spTree>
    <p:extLst>
      <p:ext uri="{BB962C8B-B14F-4D97-AF65-F5344CB8AC3E}">
        <p14:creationId xmlns:p14="http://schemas.microsoft.com/office/powerpoint/2010/main" val="154918773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 name="think-cell data - do not delete" hidden="1">
            <a:extLst>
              <a:ext uri="{FF2B5EF4-FFF2-40B4-BE49-F238E27FC236}">
                <a16:creationId xmlns:a16="http://schemas.microsoft.com/office/drawing/2014/main" id="{19F67E3D-4F54-227B-E48F-732A3098AF8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4" imgW="347" imgH="348" progId="TCLayout.ActiveDocument.1">
                  <p:embed/>
                </p:oleObj>
              </mc:Choice>
              <mc:Fallback>
                <p:oleObj name="think-cell 幻灯片" r:id="rId54" imgW="347" imgH="348" progId="TCLayout.ActiveDocument.1">
                  <p:embed/>
                  <p:pic>
                    <p:nvPicPr>
                      <p:cNvPr id="54" name="think-cell data - do not delete" hidden="1">
                        <a:extLst>
                          <a:ext uri="{FF2B5EF4-FFF2-40B4-BE49-F238E27FC236}">
                            <a16:creationId xmlns:a16="http://schemas.microsoft.com/office/drawing/2014/main" id="{19F67E3D-4F54-227B-E48F-732A3098AF89}"/>
                          </a:ext>
                        </a:extLst>
                      </p:cNvPr>
                      <p:cNvPicPr/>
                      <p:nvPr/>
                    </p:nvPicPr>
                    <p:blipFill>
                      <a:blip r:embed="rId55"/>
                      <a:stretch>
                        <a:fillRect/>
                      </a:stretch>
                    </p:blipFill>
                    <p:spPr>
                      <a:xfrm>
                        <a:off x="1588" y="1588"/>
                        <a:ext cx="1588" cy="1588"/>
                      </a:xfrm>
                      <a:prstGeom prst="rect">
                        <a:avLst/>
                      </a:prstGeom>
                    </p:spPr>
                  </p:pic>
                </p:oleObj>
              </mc:Fallback>
            </mc:AlternateContent>
          </a:graphicData>
        </a:graphic>
      </p:graphicFrame>
      <p:sp>
        <p:nvSpPr>
          <p:cNvPr id="53" name="矩形 52">
            <a:hlinkClick r:id="rId56" action="ppaction://hlinksldjump"/>
            <a:extLst>
              <a:ext uri="{FF2B5EF4-FFF2-40B4-BE49-F238E27FC236}">
                <a16:creationId xmlns:a16="http://schemas.microsoft.com/office/drawing/2014/main" id="{CCBDBF7C-7186-7EE6-0C41-D2E55C8A27C6}"/>
              </a:ext>
            </a:extLst>
          </p:cNvPr>
          <p:cNvSpPr/>
          <p:nvPr>
            <p:custDataLst>
              <p:tags r:id="rId3"/>
            </p:custDataLst>
          </p:nvPr>
        </p:nvSpPr>
        <p:spPr>
          <a:xfrm>
            <a:off x="11562277" y="5923848"/>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132</a:t>
            </a:r>
          </a:p>
        </p:txBody>
      </p:sp>
      <p:sp>
        <p:nvSpPr>
          <p:cNvPr id="52" name="矩形 51">
            <a:hlinkClick r:id="rId56" action="ppaction://hlinksldjump"/>
            <a:extLst>
              <a:ext uri="{FF2B5EF4-FFF2-40B4-BE49-F238E27FC236}">
                <a16:creationId xmlns:a16="http://schemas.microsoft.com/office/drawing/2014/main" id="{ED8A4E43-4943-52E7-594B-3FD9A2E1C813}"/>
              </a:ext>
            </a:extLst>
          </p:cNvPr>
          <p:cNvSpPr/>
          <p:nvPr>
            <p:custDataLst>
              <p:tags r:id="rId4"/>
            </p:custDataLst>
          </p:nvPr>
        </p:nvSpPr>
        <p:spPr>
          <a:xfrm>
            <a:off x="794760" y="5923848"/>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YOLOv9</a:t>
            </a:r>
          </a:p>
        </p:txBody>
      </p:sp>
      <p:sp>
        <p:nvSpPr>
          <p:cNvPr id="51" name="矩形 50">
            <a:hlinkClick r:id="rId56" action="ppaction://hlinksldjump"/>
            <a:extLst>
              <a:ext uri="{FF2B5EF4-FFF2-40B4-BE49-F238E27FC236}">
                <a16:creationId xmlns:a16="http://schemas.microsoft.com/office/drawing/2014/main" id="{FA6D2A31-DB5D-4646-D691-215BDBD1D1E0}"/>
              </a:ext>
            </a:extLst>
          </p:cNvPr>
          <p:cNvSpPr/>
          <p:nvPr>
            <p:custDataLst>
              <p:tags r:id="rId5"/>
            </p:custDataLst>
          </p:nvPr>
        </p:nvSpPr>
        <p:spPr>
          <a:xfrm>
            <a:off x="514349" y="5923848"/>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16</a:t>
            </a:r>
          </a:p>
        </p:txBody>
      </p:sp>
      <p:sp>
        <p:nvSpPr>
          <p:cNvPr id="50" name="矩形 49">
            <a:hlinkClick r:id="rId57" action="ppaction://hlinksldjump"/>
            <a:extLst>
              <a:ext uri="{FF2B5EF4-FFF2-40B4-BE49-F238E27FC236}">
                <a16:creationId xmlns:a16="http://schemas.microsoft.com/office/drawing/2014/main" id="{EC066960-51F3-DC81-917F-041E78BBA640}"/>
              </a:ext>
            </a:extLst>
          </p:cNvPr>
          <p:cNvSpPr/>
          <p:nvPr>
            <p:custDataLst>
              <p:tags r:id="rId6"/>
            </p:custDataLst>
          </p:nvPr>
        </p:nvSpPr>
        <p:spPr>
          <a:xfrm>
            <a:off x="11562277" y="5643436"/>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124</a:t>
            </a:r>
          </a:p>
        </p:txBody>
      </p:sp>
      <p:sp>
        <p:nvSpPr>
          <p:cNvPr id="49" name="矩形 48">
            <a:hlinkClick r:id="rId57" action="ppaction://hlinksldjump"/>
            <a:extLst>
              <a:ext uri="{FF2B5EF4-FFF2-40B4-BE49-F238E27FC236}">
                <a16:creationId xmlns:a16="http://schemas.microsoft.com/office/drawing/2014/main" id="{6987CBD5-7734-89E2-643F-57BFCE595460}"/>
              </a:ext>
            </a:extLst>
          </p:cNvPr>
          <p:cNvSpPr/>
          <p:nvPr>
            <p:custDataLst>
              <p:tags r:id="rId7"/>
            </p:custDataLst>
          </p:nvPr>
        </p:nvSpPr>
        <p:spPr>
          <a:xfrm>
            <a:off x="794760" y="5643436"/>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YOLO-World</a:t>
            </a:r>
          </a:p>
        </p:txBody>
      </p:sp>
      <p:sp>
        <p:nvSpPr>
          <p:cNvPr id="48" name="矩形 47">
            <a:hlinkClick r:id="rId57" action="ppaction://hlinksldjump"/>
            <a:extLst>
              <a:ext uri="{FF2B5EF4-FFF2-40B4-BE49-F238E27FC236}">
                <a16:creationId xmlns:a16="http://schemas.microsoft.com/office/drawing/2014/main" id="{2E98A0FA-0B07-6A71-3F91-31513CFD9A48}"/>
              </a:ext>
            </a:extLst>
          </p:cNvPr>
          <p:cNvSpPr/>
          <p:nvPr>
            <p:custDataLst>
              <p:tags r:id="rId8"/>
            </p:custDataLst>
          </p:nvPr>
        </p:nvSpPr>
        <p:spPr>
          <a:xfrm>
            <a:off x="514349" y="5643436"/>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15</a:t>
            </a:r>
          </a:p>
        </p:txBody>
      </p:sp>
      <p:sp>
        <p:nvSpPr>
          <p:cNvPr id="47" name="矩形 46">
            <a:hlinkClick r:id="rId58" action="ppaction://hlinksldjump"/>
            <a:extLst>
              <a:ext uri="{FF2B5EF4-FFF2-40B4-BE49-F238E27FC236}">
                <a16:creationId xmlns:a16="http://schemas.microsoft.com/office/drawing/2014/main" id="{8F6FEF91-A282-A571-BA62-5DC5F5900D1A}"/>
              </a:ext>
            </a:extLst>
          </p:cNvPr>
          <p:cNvSpPr/>
          <p:nvPr>
            <p:custDataLst>
              <p:tags r:id="rId9"/>
            </p:custDataLst>
          </p:nvPr>
        </p:nvSpPr>
        <p:spPr>
          <a:xfrm>
            <a:off x="11562277" y="5363025"/>
            <a:ext cx="66901" cy="2420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120</a:t>
            </a:r>
          </a:p>
        </p:txBody>
      </p:sp>
      <p:sp>
        <p:nvSpPr>
          <p:cNvPr id="46" name="矩形 45">
            <a:hlinkClick r:id="rId58" action="ppaction://hlinksldjump"/>
            <a:extLst>
              <a:ext uri="{FF2B5EF4-FFF2-40B4-BE49-F238E27FC236}">
                <a16:creationId xmlns:a16="http://schemas.microsoft.com/office/drawing/2014/main" id="{73D1D606-A9FA-A36B-FF3E-3C1A38018861}"/>
              </a:ext>
            </a:extLst>
          </p:cNvPr>
          <p:cNvSpPr/>
          <p:nvPr>
            <p:custDataLst>
              <p:tags r:id="rId10"/>
            </p:custDataLst>
          </p:nvPr>
        </p:nvSpPr>
        <p:spPr>
          <a:xfrm>
            <a:off x="794760" y="5363025"/>
            <a:ext cx="1958329" cy="2420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YOLO-NAS</a:t>
            </a:r>
          </a:p>
        </p:txBody>
      </p:sp>
      <p:sp>
        <p:nvSpPr>
          <p:cNvPr id="45" name="矩形 44">
            <a:hlinkClick r:id="rId58" action="ppaction://hlinksldjump"/>
            <a:extLst>
              <a:ext uri="{FF2B5EF4-FFF2-40B4-BE49-F238E27FC236}">
                <a16:creationId xmlns:a16="http://schemas.microsoft.com/office/drawing/2014/main" id="{911D9F04-C469-E6DC-D3E6-1FFE65D2A5DC}"/>
              </a:ext>
            </a:extLst>
          </p:cNvPr>
          <p:cNvSpPr/>
          <p:nvPr>
            <p:custDataLst>
              <p:tags r:id="rId11"/>
            </p:custDataLst>
          </p:nvPr>
        </p:nvSpPr>
        <p:spPr>
          <a:xfrm>
            <a:off x="514349" y="5363025"/>
            <a:ext cx="242004" cy="242003"/>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14</a:t>
            </a:r>
          </a:p>
        </p:txBody>
      </p:sp>
      <p:sp>
        <p:nvSpPr>
          <p:cNvPr id="44" name="矩形 43">
            <a:hlinkClick r:id="rId59" action="ppaction://hlinksldjump"/>
            <a:extLst>
              <a:ext uri="{FF2B5EF4-FFF2-40B4-BE49-F238E27FC236}">
                <a16:creationId xmlns:a16="http://schemas.microsoft.com/office/drawing/2014/main" id="{95B20F99-B579-F4CE-BAD8-4E72AE3896B2}"/>
              </a:ext>
            </a:extLst>
          </p:cNvPr>
          <p:cNvSpPr/>
          <p:nvPr>
            <p:custDataLst>
              <p:tags r:id="rId12"/>
            </p:custDataLst>
          </p:nvPr>
        </p:nvSpPr>
        <p:spPr>
          <a:xfrm>
            <a:off x="11562277" y="5082613"/>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111</a:t>
            </a:r>
          </a:p>
        </p:txBody>
      </p:sp>
      <p:sp>
        <p:nvSpPr>
          <p:cNvPr id="43" name="矩形 42">
            <a:hlinkClick r:id="rId59" action="ppaction://hlinksldjump"/>
            <a:extLst>
              <a:ext uri="{FF2B5EF4-FFF2-40B4-BE49-F238E27FC236}">
                <a16:creationId xmlns:a16="http://schemas.microsoft.com/office/drawing/2014/main" id="{89BF638C-7112-E508-E2EC-332DBA8B132F}"/>
              </a:ext>
            </a:extLst>
          </p:cNvPr>
          <p:cNvSpPr/>
          <p:nvPr>
            <p:custDataLst>
              <p:tags r:id="rId13"/>
            </p:custDataLst>
          </p:nvPr>
        </p:nvSpPr>
        <p:spPr>
          <a:xfrm>
            <a:off x="794760" y="5082613"/>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PP-YOLO PP-YOLOv2 PP-YOLOvE</a:t>
            </a:r>
          </a:p>
        </p:txBody>
      </p:sp>
      <p:sp>
        <p:nvSpPr>
          <p:cNvPr id="42" name="矩形 41">
            <a:hlinkClick r:id="rId59" action="ppaction://hlinksldjump"/>
            <a:extLst>
              <a:ext uri="{FF2B5EF4-FFF2-40B4-BE49-F238E27FC236}">
                <a16:creationId xmlns:a16="http://schemas.microsoft.com/office/drawing/2014/main" id="{FB08E0E7-33C3-56EC-46D7-6604C30AE75C}"/>
              </a:ext>
            </a:extLst>
          </p:cNvPr>
          <p:cNvSpPr/>
          <p:nvPr>
            <p:custDataLst>
              <p:tags r:id="rId14"/>
            </p:custDataLst>
          </p:nvPr>
        </p:nvSpPr>
        <p:spPr>
          <a:xfrm>
            <a:off x="514349" y="5082613"/>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13</a:t>
            </a:r>
          </a:p>
        </p:txBody>
      </p:sp>
      <p:sp>
        <p:nvSpPr>
          <p:cNvPr id="41" name="矩形 40">
            <a:extLst>
              <a:ext uri="{FF2B5EF4-FFF2-40B4-BE49-F238E27FC236}">
                <a16:creationId xmlns:a16="http://schemas.microsoft.com/office/drawing/2014/main" id="{74D0FC0E-FC3E-6DC1-65A7-5E7BAAA75EF1}"/>
              </a:ext>
            </a:extLst>
          </p:cNvPr>
          <p:cNvSpPr/>
          <p:nvPr>
            <p:custDataLst>
              <p:tags r:id="rId15"/>
            </p:custDataLst>
          </p:nvPr>
        </p:nvSpPr>
        <p:spPr>
          <a:xfrm>
            <a:off x="794760" y="4802201"/>
            <a:ext cx="10880506" cy="242004"/>
          </a:xfrm>
          <a:prstGeom prst="rect">
            <a:avLst/>
          </a:prstGeom>
          <a:solidFill>
            <a:srgbClr val="D9D9D9"/>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ctr">
              <a:spcBef>
                <a:spcPct val="0"/>
              </a:spcBef>
              <a:spcAft>
                <a:spcPct val="0"/>
              </a:spcAft>
            </a:pPr>
            <a:endParaRPr lang="en-US" sz="968">
              <a:solidFill>
                <a:schemeClr val="tx1"/>
              </a:solidFill>
              <a:cs typeface="Segoe UI" panose="020B0502040204020203" pitchFamily="34" charset="0"/>
            </a:endParaRPr>
          </a:p>
        </p:txBody>
      </p:sp>
      <p:sp>
        <p:nvSpPr>
          <p:cNvPr id="40" name="矩形 39">
            <a:hlinkClick r:id="rId60" action="ppaction://hlinksldjump"/>
            <a:extLst>
              <a:ext uri="{FF2B5EF4-FFF2-40B4-BE49-F238E27FC236}">
                <a16:creationId xmlns:a16="http://schemas.microsoft.com/office/drawing/2014/main" id="{0C738010-8744-9B13-0FBC-BEFDB8C9DDB0}"/>
              </a:ext>
            </a:extLst>
          </p:cNvPr>
          <p:cNvSpPr/>
          <p:nvPr>
            <p:custDataLst>
              <p:tags r:id="rId16"/>
            </p:custDataLst>
          </p:nvPr>
        </p:nvSpPr>
        <p:spPr>
          <a:xfrm>
            <a:off x="11562277" y="4802201"/>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106</a:t>
            </a:r>
          </a:p>
        </p:txBody>
      </p:sp>
      <p:sp>
        <p:nvSpPr>
          <p:cNvPr id="39" name="矩形 38">
            <a:hlinkClick r:id="rId60" action="ppaction://hlinksldjump"/>
            <a:extLst>
              <a:ext uri="{FF2B5EF4-FFF2-40B4-BE49-F238E27FC236}">
                <a16:creationId xmlns:a16="http://schemas.microsoft.com/office/drawing/2014/main" id="{09913C9A-B35D-DABF-D89F-5BACF5485AA8}"/>
              </a:ext>
            </a:extLst>
          </p:cNvPr>
          <p:cNvSpPr/>
          <p:nvPr>
            <p:custDataLst>
              <p:tags r:id="rId17"/>
            </p:custDataLst>
          </p:nvPr>
        </p:nvSpPr>
        <p:spPr>
          <a:xfrm>
            <a:off x="794760" y="4802201"/>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YOLOv8</a:t>
            </a:r>
          </a:p>
        </p:txBody>
      </p:sp>
      <p:sp>
        <p:nvSpPr>
          <p:cNvPr id="38" name="矩形 37">
            <a:hlinkClick r:id="rId60" action="ppaction://hlinksldjump"/>
            <a:extLst>
              <a:ext uri="{FF2B5EF4-FFF2-40B4-BE49-F238E27FC236}">
                <a16:creationId xmlns:a16="http://schemas.microsoft.com/office/drawing/2014/main" id="{39F3E266-944A-F0FB-094B-E21CB42241A1}"/>
              </a:ext>
            </a:extLst>
          </p:cNvPr>
          <p:cNvSpPr/>
          <p:nvPr>
            <p:custDataLst>
              <p:tags r:id="rId18"/>
            </p:custDataLst>
          </p:nvPr>
        </p:nvSpPr>
        <p:spPr>
          <a:xfrm>
            <a:off x="514349" y="4802201"/>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12</a:t>
            </a:r>
          </a:p>
        </p:txBody>
      </p:sp>
      <p:sp>
        <p:nvSpPr>
          <p:cNvPr id="37" name="矩形 36">
            <a:hlinkClick r:id="rId61" action="ppaction://hlinksldjump"/>
            <a:extLst>
              <a:ext uri="{FF2B5EF4-FFF2-40B4-BE49-F238E27FC236}">
                <a16:creationId xmlns:a16="http://schemas.microsoft.com/office/drawing/2014/main" id="{F0C887D3-7A0D-ECE4-E273-E10FFD30979F}"/>
              </a:ext>
            </a:extLst>
          </p:cNvPr>
          <p:cNvSpPr/>
          <p:nvPr>
            <p:custDataLst>
              <p:tags r:id="rId19"/>
            </p:custDataLst>
          </p:nvPr>
        </p:nvSpPr>
        <p:spPr>
          <a:xfrm>
            <a:off x="11562277" y="4521790"/>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102</a:t>
            </a:r>
          </a:p>
        </p:txBody>
      </p:sp>
      <p:sp>
        <p:nvSpPr>
          <p:cNvPr id="36" name="矩形 35">
            <a:hlinkClick r:id="rId61" action="ppaction://hlinksldjump"/>
            <a:extLst>
              <a:ext uri="{FF2B5EF4-FFF2-40B4-BE49-F238E27FC236}">
                <a16:creationId xmlns:a16="http://schemas.microsoft.com/office/drawing/2014/main" id="{F8979B4D-FDAF-3A3D-CA18-0DDB03DD8B3E}"/>
              </a:ext>
            </a:extLst>
          </p:cNvPr>
          <p:cNvSpPr/>
          <p:nvPr>
            <p:custDataLst>
              <p:tags r:id="rId20"/>
            </p:custDataLst>
          </p:nvPr>
        </p:nvSpPr>
        <p:spPr>
          <a:xfrm>
            <a:off x="794760" y="4521790"/>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DAMO-YOLO</a:t>
            </a:r>
          </a:p>
        </p:txBody>
      </p:sp>
      <p:sp>
        <p:nvSpPr>
          <p:cNvPr id="35" name="矩形 34">
            <a:hlinkClick r:id="rId61" action="ppaction://hlinksldjump"/>
            <a:extLst>
              <a:ext uri="{FF2B5EF4-FFF2-40B4-BE49-F238E27FC236}">
                <a16:creationId xmlns:a16="http://schemas.microsoft.com/office/drawing/2014/main" id="{8938AA0E-44C1-0C53-E01B-2CD7EA5AD988}"/>
              </a:ext>
            </a:extLst>
          </p:cNvPr>
          <p:cNvSpPr/>
          <p:nvPr>
            <p:custDataLst>
              <p:tags r:id="rId21"/>
            </p:custDataLst>
          </p:nvPr>
        </p:nvSpPr>
        <p:spPr>
          <a:xfrm>
            <a:off x="514349" y="4521790"/>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11</a:t>
            </a:r>
          </a:p>
        </p:txBody>
      </p:sp>
      <p:sp>
        <p:nvSpPr>
          <p:cNvPr id="34" name="矩形 33">
            <a:hlinkClick r:id="rId62" action="ppaction://hlinksldjump"/>
            <a:extLst>
              <a:ext uri="{FF2B5EF4-FFF2-40B4-BE49-F238E27FC236}">
                <a16:creationId xmlns:a16="http://schemas.microsoft.com/office/drawing/2014/main" id="{2AEDE153-2E1F-D5BE-C778-E1BD0D022DC4}"/>
              </a:ext>
            </a:extLst>
          </p:cNvPr>
          <p:cNvSpPr/>
          <p:nvPr>
            <p:custDataLst>
              <p:tags r:id="rId22"/>
            </p:custDataLst>
          </p:nvPr>
        </p:nvSpPr>
        <p:spPr>
          <a:xfrm>
            <a:off x="11562277" y="4241378"/>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97</a:t>
            </a:r>
          </a:p>
        </p:txBody>
      </p:sp>
      <p:sp>
        <p:nvSpPr>
          <p:cNvPr id="33" name="矩形 32">
            <a:hlinkClick r:id="rId62" action="ppaction://hlinksldjump"/>
            <a:extLst>
              <a:ext uri="{FF2B5EF4-FFF2-40B4-BE49-F238E27FC236}">
                <a16:creationId xmlns:a16="http://schemas.microsoft.com/office/drawing/2014/main" id="{26BC91E9-8F48-CAD6-D976-8C6B84C8061B}"/>
              </a:ext>
            </a:extLst>
          </p:cNvPr>
          <p:cNvSpPr/>
          <p:nvPr>
            <p:custDataLst>
              <p:tags r:id="rId23"/>
            </p:custDataLst>
          </p:nvPr>
        </p:nvSpPr>
        <p:spPr>
          <a:xfrm>
            <a:off x="794760" y="4241378"/>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YOLOv7</a:t>
            </a:r>
          </a:p>
        </p:txBody>
      </p:sp>
      <p:sp>
        <p:nvSpPr>
          <p:cNvPr id="32" name="矩形 31">
            <a:hlinkClick r:id="rId62" action="ppaction://hlinksldjump"/>
            <a:extLst>
              <a:ext uri="{FF2B5EF4-FFF2-40B4-BE49-F238E27FC236}">
                <a16:creationId xmlns:a16="http://schemas.microsoft.com/office/drawing/2014/main" id="{AC09CEA4-3576-3FC6-20BD-9D997C140675}"/>
              </a:ext>
            </a:extLst>
          </p:cNvPr>
          <p:cNvSpPr/>
          <p:nvPr>
            <p:custDataLst>
              <p:tags r:id="rId24"/>
            </p:custDataLst>
          </p:nvPr>
        </p:nvSpPr>
        <p:spPr>
          <a:xfrm>
            <a:off x="514349" y="4241378"/>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10</a:t>
            </a:r>
          </a:p>
        </p:txBody>
      </p:sp>
      <p:sp>
        <p:nvSpPr>
          <p:cNvPr id="31" name="矩形 30">
            <a:hlinkClick r:id="rId63" action="ppaction://hlinksldjump"/>
            <a:extLst>
              <a:ext uri="{FF2B5EF4-FFF2-40B4-BE49-F238E27FC236}">
                <a16:creationId xmlns:a16="http://schemas.microsoft.com/office/drawing/2014/main" id="{0C09FE78-1FC0-24EC-FF1F-88ABB3C0022C}"/>
              </a:ext>
            </a:extLst>
          </p:cNvPr>
          <p:cNvSpPr/>
          <p:nvPr>
            <p:custDataLst>
              <p:tags r:id="rId25"/>
            </p:custDataLst>
          </p:nvPr>
        </p:nvSpPr>
        <p:spPr>
          <a:xfrm>
            <a:off x="11562277" y="3960967"/>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94</a:t>
            </a:r>
          </a:p>
        </p:txBody>
      </p:sp>
      <p:sp>
        <p:nvSpPr>
          <p:cNvPr id="30" name="矩形 29">
            <a:hlinkClick r:id="rId63" action="ppaction://hlinksldjump"/>
            <a:extLst>
              <a:ext uri="{FF2B5EF4-FFF2-40B4-BE49-F238E27FC236}">
                <a16:creationId xmlns:a16="http://schemas.microsoft.com/office/drawing/2014/main" id="{8590CF6E-C303-CCF2-0DBD-7567EA0809AA}"/>
              </a:ext>
            </a:extLst>
          </p:cNvPr>
          <p:cNvSpPr/>
          <p:nvPr>
            <p:custDataLst>
              <p:tags r:id="rId26"/>
            </p:custDataLst>
          </p:nvPr>
        </p:nvSpPr>
        <p:spPr>
          <a:xfrm>
            <a:off x="794760" y="3960967"/>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YOLOv6</a:t>
            </a:r>
          </a:p>
        </p:txBody>
      </p:sp>
      <p:sp>
        <p:nvSpPr>
          <p:cNvPr id="29" name="矩形 28">
            <a:hlinkClick r:id="rId63" action="ppaction://hlinksldjump"/>
            <a:extLst>
              <a:ext uri="{FF2B5EF4-FFF2-40B4-BE49-F238E27FC236}">
                <a16:creationId xmlns:a16="http://schemas.microsoft.com/office/drawing/2014/main" id="{2515F430-33FA-67D5-4C1C-87B6DBD522F4}"/>
              </a:ext>
            </a:extLst>
          </p:cNvPr>
          <p:cNvSpPr/>
          <p:nvPr>
            <p:custDataLst>
              <p:tags r:id="rId27"/>
            </p:custDataLst>
          </p:nvPr>
        </p:nvSpPr>
        <p:spPr>
          <a:xfrm>
            <a:off x="514349" y="3960967"/>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9</a:t>
            </a:r>
          </a:p>
        </p:txBody>
      </p:sp>
      <p:sp>
        <p:nvSpPr>
          <p:cNvPr id="28" name="矩形 27">
            <a:hlinkClick r:id="rId64" action="ppaction://hlinksldjump"/>
            <a:extLst>
              <a:ext uri="{FF2B5EF4-FFF2-40B4-BE49-F238E27FC236}">
                <a16:creationId xmlns:a16="http://schemas.microsoft.com/office/drawing/2014/main" id="{1BF99BE1-2ADD-A94E-9DF8-48FA8C485F07}"/>
              </a:ext>
            </a:extLst>
          </p:cNvPr>
          <p:cNvSpPr/>
          <p:nvPr>
            <p:custDataLst>
              <p:tags r:id="rId28"/>
            </p:custDataLst>
          </p:nvPr>
        </p:nvSpPr>
        <p:spPr>
          <a:xfrm>
            <a:off x="11562277" y="3680555"/>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91</a:t>
            </a:r>
          </a:p>
        </p:txBody>
      </p:sp>
      <p:sp>
        <p:nvSpPr>
          <p:cNvPr id="27" name="矩形 26">
            <a:hlinkClick r:id="rId64" action="ppaction://hlinksldjump"/>
            <a:extLst>
              <a:ext uri="{FF2B5EF4-FFF2-40B4-BE49-F238E27FC236}">
                <a16:creationId xmlns:a16="http://schemas.microsoft.com/office/drawing/2014/main" id="{E34EDC4B-3041-1C52-4980-AA9463AC789A}"/>
              </a:ext>
            </a:extLst>
          </p:cNvPr>
          <p:cNvSpPr/>
          <p:nvPr>
            <p:custDataLst>
              <p:tags r:id="rId29"/>
            </p:custDataLst>
          </p:nvPr>
        </p:nvSpPr>
        <p:spPr>
          <a:xfrm>
            <a:off x="794760" y="3680555"/>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YOLOX</a:t>
            </a:r>
          </a:p>
        </p:txBody>
      </p:sp>
      <p:sp>
        <p:nvSpPr>
          <p:cNvPr id="26" name="矩形 25">
            <a:hlinkClick r:id="rId64" action="ppaction://hlinksldjump"/>
            <a:extLst>
              <a:ext uri="{FF2B5EF4-FFF2-40B4-BE49-F238E27FC236}">
                <a16:creationId xmlns:a16="http://schemas.microsoft.com/office/drawing/2014/main" id="{6376C215-9FB8-B37A-A9FD-CCC870DFDD6E}"/>
              </a:ext>
            </a:extLst>
          </p:cNvPr>
          <p:cNvSpPr/>
          <p:nvPr>
            <p:custDataLst>
              <p:tags r:id="rId30"/>
            </p:custDataLst>
          </p:nvPr>
        </p:nvSpPr>
        <p:spPr>
          <a:xfrm>
            <a:off x="514349" y="3680555"/>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8</a:t>
            </a:r>
          </a:p>
        </p:txBody>
      </p:sp>
      <p:sp>
        <p:nvSpPr>
          <p:cNvPr id="25" name="矩形 24">
            <a:hlinkClick r:id="rId65" action="ppaction://hlinksldjump"/>
            <a:extLst>
              <a:ext uri="{FF2B5EF4-FFF2-40B4-BE49-F238E27FC236}">
                <a16:creationId xmlns:a16="http://schemas.microsoft.com/office/drawing/2014/main" id="{7C243823-14CE-80F0-9BD2-9AC60A94B741}"/>
              </a:ext>
            </a:extLst>
          </p:cNvPr>
          <p:cNvSpPr/>
          <p:nvPr>
            <p:custDataLst>
              <p:tags r:id="rId31"/>
            </p:custDataLst>
          </p:nvPr>
        </p:nvSpPr>
        <p:spPr>
          <a:xfrm>
            <a:off x="11562277" y="3400144"/>
            <a:ext cx="66901" cy="2420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88</a:t>
            </a:r>
          </a:p>
        </p:txBody>
      </p:sp>
      <p:sp>
        <p:nvSpPr>
          <p:cNvPr id="24" name="矩形 23">
            <a:hlinkClick r:id="rId65" action="ppaction://hlinksldjump"/>
            <a:extLst>
              <a:ext uri="{FF2B5EF4-FFF2-40B4-BE49-F238E27FC236}">
                <a16:creationId xmlns:a16="http://schemas.microsoft.com/office/drawing/2014/main" id="{836C2656-E9A1-8E1B-DE46-751BDD190237}"/>
              </a:ext>
            </a:extLst>
          </p:cNvPr>
          <p:cNvSpPr/>
          <p:nvPr>
            <p:custDataLst>
              <p:tags r:id="rId32"/>
            </p:custDataLst>
          </p:nvPr>
        </p:nvSpPr>
        <p:spPr>
          <a:xfrm>
            <a:off x="794760" y="3400144"/>
            <a:ext cx="1958329" cy="2420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YOLOR</a:t>
            </a:r>
          </a:p>
        </p:txBody>
      </p:sp>
      <p:sp>
        <p:nvSpPr>
          <p:cNvPr id="23" name="矩形 22">
            <a:hlinkClick r:id="rId65" action="ppaction://hlinksldjump"/>
            <a:extLst>
              <a:ext uri="{FF2B5EF4-FFF2-40B4-BE49-F238E27FC236}">
                <a16:creationId xmlns:a16="http://schemas.microsoft.com/office/drawing/2014/main" id="{BDB65E6B-2DB3-E714-6728-5822EB56EA45}"/>
              </a:ext>
            </a:extLst>
          </p:cNvPr>
          <p:cNvSpPr/>
          <p:nvPr>
            <p:custDataLst>
              <p:tags r:id="rId33"/>
            </p:custDataLst>
          </p:nvPr>
        </p:nvSpPr>
        <p:spPr>
          <a:xfrm>
            <a:off x="514349" y="3400144"/>
            <a:ext cx="242004" cy="242003"/>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7</a:t>
            </a:r>
          </a:p>
        </p:txBody>
      </p:sp>
      <p:sp>
        <p:nvSpPr>
          <p:cNvPr id="22" name="矩形 21">
            <a:hlinkClick r:id="rId66" action="ppaction://hlinksldjump"/>
            <a:extLst>
              <a:ext uri="{FF2B5EF4-FFF2-40B4-BE49-F238E27FC236}">
                <a16:creationId xmlns:a16="http://schemas.microsoft.com/office/drawing/2014/main" id="{137AC183-956F-1236-33D6-653221301FF7}"/>
              </a:ext>
            </a:extLst>
          </p:cNvPr>
          <p:cNvSpPr/>
          <p:nvPr>
            <p:custDataLst>
              <p:tags r:id="rId34"/>
            </p:custDataLst>
          </p:nvPr>
        </p:nvSpPr>
        <p:spPr>
          <a:xfrm>
            <a:off x="11562277" y="3119732"/>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85</a:t>
            </a:r>
          </a:p>
        </p:txBody>
      </p:sp>
      <p:sp>
        <p:nvSpPr>
          <p:cNvPr id="21" name="矩形 20">
            <a:hlinkClick r:id="rId66" action="ppaction://hlinksldjump"/>
            <a:extLst>
              <a:ext uri="{FF2B5EF4-FFF2-40B4-BE49-F238E27FC236}">
                <a16:creationId xmlns:a16="http://schemas.microsoft.com/office/drawing/2014/main" id="{FFF4386C-85C9-7F19-E7EC-17BA90B544FA}"/>
              </a:ext>
            </a:extLst>
          </p:cNvPr>
          <p:cNvSpPr/>
          <p:nvPr>
            <p:custDataLst>
              <p:tags r:id="rId35"/>
            </p:custDataLst>
          </p:nvPr>
        </p:nvSpPr>
        <p:spPr>
          <a:xfrm>
            <a:off x="794760" y="3119732"/>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Scaled-YOLOv4</a:t>
            </a:r>
          </a:p>
        </p:txBody>
      </p:sp>
      <p:sp>
        <p:nvSpPr>
          <p:cNvPr id="20" name="矩形 19">
            <a:hlinkClick r:id="rId66" action="ppaction://hlinksldjump"/>
            <a:extLst>
              <a:ext uri="{FF2B5EF4-FFF2-40B4-BE49-F238E27FC236}">
                <a16:creationId xmlns:a16="http://schemas.microsoft.com/office/drawing/2014/main" id="{986390C0-A10F-534D-DBD5-841DD307CB99}"/>
              </a:ext>
            </a:extLst>
          </p:cNvPr>
          <p:cNvSpPr/>
          <p:nvPr>
            <p:custDataLst>
              <p:tags r:id="rId36"/>
            </p:custDataLst>
          </p:nvPr>
        </p:nvSpPr>
        <p:spPr>
          <a:xfrm>
            <a:off x="514349" y="3119732"/>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6</a:t>
            </a:r>
          </a:p>
        </p:txBody>
      </p:sp>
      <p:sp>
        <p:nvSpPr>
          <p:cNvPr id="19" name="矩形 18">
            <a:hlinkClick r:id="rId67" action="ppaction://hlinksldjump"/>
            <a:extLst>
              <a:ext uri="{FF2B5EF4-FFF2-40B4-BE49-F238E27FC236}">
                <a16:creationId xmlns:a16="http://schemas.microsoft.com/office/drawing/2014/main" id="{228965E4-C43C-5ED8-E86D-546ADB62C52E}"/>
              </a:ext>
            </a:extLst>
          </p:cNvPr>
          <p:cNvSpPr/>
          <p:nvPr>
            <p:custDataLst>
              <p:tags r:id="rId37"/>
            </p:custDataLst>
          </p:nvPr>
        </p:nvSpPr>
        <p:spPr>
          <a:xfrm>
            <a:off x="11562277" y="2839320"/>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81</a:t>
            </a:r>
          </a:p>
        </p:txBody>
      </p:sp>
      <p:sp>
        <p:nvSpPr>
          <p:cNvPr id="18" name="矩形 17">
            <a:hlinkClick r:id="rId67" action="ppaction://hlinksldjump"/>
            <a:extLst>
              <a:ext uri="{FF2B5EF4-FFF2-40B4-BE49-F238E27FC236}">
                <a16:creationId xmlns:a16="http://schemas.microsoft.com/office/drawing/2014/main" id="{63002F6C-5B5F-E916-669B-70D78EEF9723}"/>
              </a:ext>
            </a:extLst>
          </p:cNvPr>
          <p:cNvSpPr/>
          <p:nvPr>
            <p:custDataLst>
              <p:tags r:id="rId38"/>
            </p:custDataLst>
          </p:nvPr>
        </p:nvSpPr>
        <p:spPr>
          <a:xfrm>
            <a:off x="794760" y="2839320"/>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YOLOv5</a:t>
            </a:r>
          </a:p>
        </p:txBody>
      </p:sp>
      <p:sp>
        <p:nvSpPr>
          <p:cNvPr id="17" name="矩形 16">
            <a:hlinkClick r:id="rId67" action="ppaction://hlinksldjump"/>
            <a:extLst>
              <a:ext uri="{FF2B5EF4-FFF2-40B4-BE49-F238E27FC236}">
                <a16:creationId xmlns:a16="http://schemas.microsoft.com/office/drawing/2014/main" id="{918A42F3-1442-FE4E-51CF-C2067C1FD53B}"/>
              </a:ext>
            </a:extLst>
          </p:cNvPr>
          <p:cNvSpPr/>
          <p:nvPr>
            <p:custDataLst>
              <p:tags r:id="rId39"/>
            </p:custDataLst>
          </p:nvPr>
        </p:nvSpPr>
        <p:spPr>
          <a:xfrm>
            <a:off x="514349" y="2839320"/>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5</a:t>
            </a:r>
          </a:p>
        </p:txBody>
      </p:sp>
      <p:sp>
        <p:nvSpPr>
          <p:cNvPr id="16" name="矩形 15">
            <a:hlinkClick r:id="rId68" action="ppaction://hlinksldjump"/>
            <a:extLst>
              <a:ext uri="{FF2B5EF4-FFF2-40B4-BE49-F238E27FC236}">
                <a16:creationId xmlns:a16="http://schemas.microsoft.com/office/drawing/2014/main" id="{3A9B5520-5CA4-D150-5C25-E362674BF7F9}"/>
              </a:ext>
            </a:extLst>
          </p:cNvPr>
          <p:cNvSpPr/>
          <p:nvPr>
            <p:custDataLst>
              <p:tags r:id="rId40"/>
            </p:custDataLst>
          </p:nvPr>
        </p:nvSpPr>
        <p:spPr>
          <a:xfrm>
            <a:off x="11562277" y="2558909"/>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76</a:t>
            </a:r>
          </a:p>
        </p:txBody>
      </p:sp>
      <p:sp>
        <p:nvSpPr>
          <p:cNvPr id="15" name="矩形 14">
            <a:hlinkClick r:id="rId68" action="ppaction://hlinksldjump"/>
            <a:extLst>
              <a:ext uri="{FF2B5EF4-FFF2-40B4-BE49-F238E27FC236}">
                <a16:creationId xmlns:a16="http://schemas.microsoft.com/office/drawing/2014/main" id="{BDBAE1DE-6504-65A5-0479-A5173329F205}"/>
              </a:ext>
            </a:extLst>
          </p:cNvPr>
          <p:cNvSpPr/>
          <p:nvPr>
            <p:custDataLst>
              <p:tags r:id="rId41"/>
            </p:custDataLst>
          </p:nvPr>
        </p:nvSpPr>
        <p:spPr>
          <a:xfrm>
            <a:off x="794760" y="2558909"/>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YOLOv4</a:t>
            </a:r>
          </a:p>
        </p:txBody>
      </p:sp>
      <p:sp>
        <p:nvSpPr>
          <p:cNvPr id="14" name="矩形 13">
            <a:hlinkClick r:id="rId68" action="ppaction://hlinksldjump"/>
            <a:extLst>
              <a:ext uri="{FF2B5EF4-FFF2-40B4-BE49-F238E27FC236}">
                <a16:creationId xmlns:a16="http://schemas.microsoft.com/office/drawing/2014/main" id="{3DD7A5A0-829F-1E69-0704-4E07C100EA9C}"/>
              </a:ext>
            </a:extLst>
          </p:cNvPr>
          <p:cNvSpPr/>
          <p:nvPr>
            <p:custDataLst>
              <p:tags r:id="rId42"/>
            </p:custDataLst>
          </p:nvPr>
        </p:nvSpPr>
        <p:spPr>
          <a:xfrm>
            <a:off x="514349" y="2558909"/>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4</a:t>
            </a:r>
          </a:p>
        </p:txBody>
      </p:sp>
      <p:sp>
        <p:nvSpPr>
          <p:cNvPr id="13" name="矩形 12">
            <a:hlinkClick r:id="rId69" action="ppaction://hlinksldjump"/>
            <a:extLst>
              <a:ext uri="{FF2B5EF4-FFF2-40B4-BE49-F238E27FC236}">
                <a16:creationId xmlns:a16="http://schemas.microsoft.com/office/drawing/2014/main" id="{D91E73BD-F66B-3398-4654-04E08449BDC3}"/>
              </a:ext>
            </a:extLst>
          </p:cNvPr>
          <p:cNvSpPr/>
          <p:nvPr>
            <p:custDataLst>
              <p:tags r:id="rId43"/>
            </p:custDataLst>
          </p:nvPr>
        </p:nvSpPr>
        <p:spPr>
          <a:xfrm>
            <a:off x="11562277" y="2278498"/>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69</a:t>
            </a:r>
          </a:p>
        </p:txBody>
      </p:sp>
      <p:sp>
        <p:nvSpPr>
          <p:cNvPr id="12" name="矩形 11">
            <a:hlinkClick r:id="rId69" action="ppaction://hlinksldjump"/>
            <a:extLst>
              <a:ext uri="{FF2B5EF4-FFF2-40B4-BE49-F238E27FC236}">
                <a16:creationId xmlns:a16="http://schemas.microsoft.com/office/drawing/2014/main" id="{A21FF765-4EB9-5E03-0283-C4E790CD36C9}"/>
              </a:ext>
            </a:extLst>
          </p:cNvPr>
          <p:cNvSpPr/>
          <p:nvPr>
            <p:custDataLst>
              <p:tags r:id="rId44"/>
            </p:custDataLst>
          </p:nvPr>
        </p:nvSpPr>
        <p:spPr>
          <a:xfrm>
            <a:off x="794760" y="2278498"/>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YOLOv3</a:t>
            </a:r>
          </a:p>
        </p:txBody>
      </p:sp>
      <p:sp>
        <p:nvSpPr>
          <p:cNvPr id="11" name="矩形 10">
            <a:hlinkClick r:id="rId69" action="ppaction://hlinksldjump"/>
            <a:extLst>
              <a:ext uri="{FF2B5EF4-FFF2-40B4-BE49-F238E27FC236}">
                <a16:creationId xmlns:a16="http://schemas.microsoft.com/office/drawing/2014/main" id="{F7926B07-CC6C-D612-7FB3-E64005AE0B3F}"/>
              </a:ext>
            </a:extLst>
          </p:cNvPr>
          <p:cNvSpPr/>
          <p:nvPr>
            <p:custDataLst>
              <p:tags r:id="rId45"/>
            </p:custDataLst>
          </p:nvPr>
        </p:nvSpPr>
        <p:spPr>
          <a:xfrm>
            <a:off x="514349" y="2278498"/>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3</a:t>
            </a:r>
          </a:p>
        </p:txBody>
      </p:sp>
      <p:sp>
        <p:nvSpPr>
          <p:cNvPr id="10" name="矩形 9">
            <a:hlinkClick r:id="rId70" action="ppaction://hlinksldjump"/>
            <a:extLst>
              <a:ext uri="{FF2B5EF4-FFF2-40B4-BE49-F238E27FC236}">
                <a16:creationId xmlns:a16="http://schemas.microsoft.com/office/drawing/2014/main" id="{A1787752-DFBD-5F37-1ADD-928954C98C19}"/>
              </a:ext>
            </a:extLst>
          </p:cNvPr>
          <p:cNvSpPr/>
          <p:nvPr>
            <p:custDataLst>
              <p:tags r:id="rId46"/>
            </p:custDataLst>
          </p:nvPr>
        </p:nvSpPr>
        <p:spPr>
          <a:xfrm>
            <a:off x="11562277" y="1998086"/>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63</a:t>
            </a:r>
          </a:p>
        </p:txBody>
      </p:sp>
      <p:sp>
        <p:nvSpPr>
          <p:cNvPr id="9" name="矩形 8">
            <a:hlinkClick r:id="rId70" action="ppaction://hlinksldjump"/>
            <a:extLst>
              <a:ext uri="{FF2B5EF4-FFF2-40B4-BE49-F238E27FC236}">
                <a16:creationId xmlns:a16="http://schemas.microsoft.com/office/drawing/2014/main" id="{32974227-6764-6726-2A68-323BF522D517}"/>
              </a:ext>
            </a:extLst>
          </p:cNvPr>
          <p:cNvSpPr/>
          <p:nvPr>
            <p:custDataLst>
              <p:tags r:id="rId47"/>
            </p:custDataLst>
          </p:nvPr>
        </p:nvSpPr>
        <p:spPr>
          <a:xfrm>
            <a:off x="794760" y="1998086"/>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YOLO9000</a:t>
            </a:r>
          </a:p>
        </p:txBody>
      </p:sp>
      <p:sp>
        <p:nvSpPr>
          <p:cNvPr id="8" name="矩形 7">
            <a:hlinkClick r:id="rId70" action="ppaction://hlinksldjump"/>
            <a:extLst>
              <a:ext uri="{FF2B5EF4-FFF2-40B4-BE49-F238E27FC236}">
                <a16:creationId xmlns:a16="http://schemas.microsoft.com/office/drawing/2014/main" id="{5DF03D83-76A2-85E6-3245-054C2A77E41B}"/>
              </a:ext>
            </a:extLst>
          </p:cNvPr>
          <p:cNvSpPr/>
          <p:nvPr>
            <p:custDataLst>
              <p:tags r:id="rId48"/>
            </p:custDataLst>
          </p:nvPr>
        </p:nvSpPr>
        <p:spPr>
          <a:xfrm>
            <a:off x="514349" y="1998086"/>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2</a:t>
            </a:r>
          </a:p>
        </p:txBody>
      </p:sp>
      <p:sp>
        <p:nvSpPr>
          <p:cNvPr id="7" name="矩形 6">
            <a:hlinkClick r:id="rId71" action="ppaction://hlinksldjump"/>
            <a:extLst>
              <a:ext uri="{FF2B5EF4-FFF2-40B4-BE49-F238E27FC236}">
                <a16:creationId xmlns:a16="http://schemas.microsoft.com/office/drawing/2014/main" id="{04997644-F89C-E776-6AD2-23194B1E3989}"/>
              </a:ext>
            </a:extLst>
          </p:cNvPr>
          <p:cNvSpPr/>
          <p:nvPr>
            <p:custDataLst>
              <p:tags r:id="rId49"/>
            </p:custDataLst>
          </p:nvPr>
        </p:nvSpPr>
        <p:spPr>
          <a:xfrm>
            <a:off x="11562277" y="1717675"/>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55</a:t>
            </a:r>
          </a:p>
        </p:txBody>
      </p:sp>
      <p:sp>
        <p:nvSpPr>
          <p:cNvPr id="6" name="矩形 5">
            <a:hlinkClick r:id="rId71" action="ppaction://hlinksldjump"/>
            <a:extLst>
              <a:ext uri="{FF2B5EF4-FFF2-40B4-BE49-F238E27FC236}">
                <a16:creationId xmlns:a16="http://schemas.microsoft.com/office/drawing/2014/main" id="{10D3BEE2-A347-ED54-4424-4683B9E2D300}"/>
              </a:ext>
            </a:extLst>
          </p:cNvPr>
          <p:cNvSpPr/>
          <p:nvPr>
            <p:custDataLst>
              <p:tags r:id="rId50"/>
            </p:custDataLst>
          </p:nvPr>
        </p:nvSpPr>
        <p:spPr>
          <a:xfrm>
            <a:off x="794760" y="1717675"/>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You Only Look Once</a:t>
            </a:r>
          </a:p>
        </p:txBody>
      </p:sp>
      <p:sp>
        <p:nvSpPr>
          <p:cNvPr id="5" name="矩形 4">
            <a:hlinkClick r:id="rId71" action="ppaction://hlinksldjump"/>
            <a:extLst>
              <a:ext uri="{FF2B5EF4-FFF2-40B4-BE49-F238E27FC236}">
                <a16:creationId xmlns:a16="http://schemas.microsoft.com/office/drawing/2014/main" id="{9CA35BBB-D86E-BEF2-216E-E19188849DF2}"/>
              </a:ext>
            </a:extLst>
          </p:cNvPr>
          <p:cNvSpPr/>
          <p:nvPr>
            <p:custDataLst>
              <p:tags r:id="rId51"/>
            </p:custDataLst>
          </p:nvPr>
        </p:nvSpPr>
        <p:spPr>
          <a:xfrm>
            <a:off x="514349" y="1717675"/>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a:t>
            </a:r>
          </a:p>
        </p:txBody>
      </p:sp>
      <p:sp>
        <p:nvSpPr>
          <p:cNvPr id="4" name="标题 3">
            <a:extLst>
              <a:ext uri="{FF2B5EF4-FFF2-40B4-BE49-F238E27FC236}">
                <a16:creationId xmlns:a16="http://schemas.microsoft.com/office/drawing/2014/main" id="{06F42CE6-8DC3-D10D-7C56-D73F44528A25}"/>
              </a:ext>
            </a:extLst>
          </p:cNvPr>
          <p:cNvSpPr>
            <a:spLocks noGrp="1"/>
          </p:cNvSpPr>
          <p:nvPr>
            <p:ph type="title"/>
            <p:custDataLst>
              <p:tags r:id="rId52"/>
            </p:custDataLst>
          </p:nvPr>
        </p:nvSpPr>
        <p:spPr/>
        <p:txBody>
          <a:bodyPr vert="horz"/>
          <a:lstStyle/>
          <a:p>
            <a:r>
              <a:rPr lang="en-US"/>
              <a:t>Models</a:t>
            </a:r>
          </a:p>
        </p:txBody>
      </p:sp>
    </p:spTree>
    <p:custDataLst>
      <p:tags r:id="rId1"/>
    </p:custDataLst>
    <p:extLst>
      <p:ext uri="{BB962C8B-B14F-4D97-AF65-F5344CB8AC3E}">
        <p14:creationId xmlns:p14="http://schemas.microsoft.com/office/powerpoint/2010/main" val="7654434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A137CF7-CFFD-6ADC-E453-80FBD464DE5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CA137CF7-CFFD-6ADC-E453-80FBD464DE50}"/>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179599"/>
            <a:ext cx="11160917" cy="984885"/>
          </a:xfrm>
        </p:spPr>
        <p:txBody>
          <a:bodyPr vert="horz"/>
          <a:lstStyle/>
          <a:p>
            <a:r>
              <a:rPr lang="en-US" dirty="0"/>
              <a:t>YOLOv8: 2023 GitHub					[</a:t>
            </a:r>
            <a:r>
              <a:rPr lang="en-US" altLang="zh-CN" dirty="0"/>
              <a:t>Improvements</a:t>
            </a:r>
            <a:r>
              <a:rPr lang="en-US" dirty="0"/>
              <a:t>]</a:t>
            </a:r>
            <a:br>
              <a:rPr lang="en-US" dirty="0"/>
            </a:br>
            <a:r>
              <a:rPr lang="en-US" dirty="0"/>
              <a:t>Ultralytics Achieve Multiple Vision Tasks in YOLOv8</a:t>
            </a:r>
          </a:p>
        </p:txBody>
      </p:sp>
      <p:sp>
        <p:nvSpPr>
          <p:cNvPr id="12" name="ee4pContent1">
            <a:extLst>
              <a:ext uri="{FF2B5EF4-FFF2-40B4-BE49-F238E27FC236}">
                <a16:creationId xmlns:a16="http://schemas.microsoft.com/office/drawing/2014/main" id="{661B207F-34ED-1000-F433-DBC77442FAF6}"/>
              </a:ext>
            </a:extLst>
          </p:cNvPr>
          <p:cNvSpPr txBox="1">
            <a:spLocks/>
          </p:cNvSpPr>
          <p:nvPr>
            <p:custDataLst>
              <p:tags r:id="rId2"/>
            </p:custDataLst>
          </p:nvPr>
        </p:nvSpPr>
        <p:spPr>
          <a:xfrm>
            <a:off x="514351" y="2179415"/>
            <a:ext cx="5485013"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a:pPr>
            <a:r>
              <a:rPr lang="en-US" sz="2000" dirty="0">
                <a:latin typeface="+mn-lt"/>
              </a:rPr>
              <a:t>YOLOv8n (nano)</a:t>
            </a:r>
          </a:p>
          <a:p>
            <a:pPr marL="342900" lvl="1" indent="-342900">
              <a:buFont typeface="+mj-lt"/>
              <a:buAutoNum type="arabicPeriod"/>
            </a:pPr>
            <a:endParaRPr lang="en-US" sz="2000" dirty="0">
              <a:latin typeface="+mn-lt"/>
            </a:endParaRPr>
          </a:p>
          <a:p>
            <a:pPr marL="342900" lvl="1" indent="-342900">
              <a:buFont typeface="+mj-lt"/>
              <a:buAutoNum type="arabicPeriod"/>
            </a:pPr>
            <a:r>
              <a:rPr lang="en-US" sz="2000" dirty="0">
                <a:latin typeface="+mn-lt"/>
              </a:rPr>
              <a:t>YOLOv8s (small)</a:t>
            </a:r>
          </a:p>
          <a:p>
            <a:pPr marL="342900" lvl="1" indent="-342900">
              <a:buFont typeface="+mj-lt"/>
              <a:buAutoNum type="arabicPeriod"/>
            </a:pPr>
            <a:endParaRPr lang="en-US" sz="2000" dirty="0">
              <a:latin typeface="+mn-lt"/>
            </a:endParaRPr>
          </a:p>
          <a:p>
            <a:pPr marL="342900" lvl="1" indent="-342900">
              <a:buFont typeface="+mj-lt"/>
              <a:buAutoNum type="arabicPeriod"/>
            </a:pPr>
            <a:r>
              <a:rPr lang="en-US" sz="2000" dirty="0">
                <a:latin typeface="+mn-lt"/>
              </a:rPr>
              <a:t>YOLOv8m (medium)</a:t>
            </a:r>
          </a:p>
          <a:p>
            <a:pPr marL="342900" lvl="1" indent="-342900">
              <a:buFont typeface="+mj-lt"/>
              <a:buAutoNum type="arabicPeriod"/>
            </a:pPr>
            <a:endParaRPr lang="en-US" sz="2000" dirty="0">
              <a:latin typeface="+mn-lt"/>
            </a:endParaRPr>
          </a:p>
          <a:p>
            <a:pPr marL="342900" lvl="1" indent="-342900">
              <a:buFont typeface="+mj-lt"/>
              <a:buAutoNum type="arabicPeriod"/>
            </a:pPr>
            <a:r>
              <a:rPr lang="en-US" sz="2000" dirty="0">
                <a:latin typeface="+mn-lt"/>
              </a:rPr>
              <a:t>YOLOv8l (large)</a:t>
            </a:r>
          </a:p>
          <a:p>
            <a:pPr marL="342900" lvl="1" indent="-342900">
              <a:buFont typeface="+mj-lt"/>
              <a:buAutoNum type="arabicPeriod"/>
            </a:pPr>
            <a:endParaRPr lang="en-US" sz="2000" dirty="0">
              <a:latin typeface="+mn-lt"/>
            </a:endParaRPr>
          </a:p>
          <a:p>
            <a:pPr marL="342900" lvl="1" indent="-342900">
              <a:buFont typeface="+mj-lt"/>
              <a:buAutoNum type="arabicPeriod"/>
            </a:pPr>
            <a:r>
              <a:rPr lang="en-US" sz="2000" dirty="0">
                <a:latin typeface="+mn-lt"/>
              </a:rPr>
              <a:t>YOLOv8x(extra large)</a:t>
            </a:r>
          </a:p>
        </p:txBody>
      </p:sp>
      <p:sp>
        <p:nvSpPr>
          <p:cNvPr id="13" name="ee4pContent1">
            <a:extLst>
              <a:ext uri="{FF2B5EF4-FFF2-40B4-BE49-F238E27FC236}">
                <a16:creationId xmlns:a16="http://schemas.microsoft.com/office/drawing/2014/main" id="{780FA7F7-281E-BEA1-8546-1CFA7B6270F5}"/>
              </a:ext>
            </a:extLst>
          </p:cNvPr>
          <p:cNvSpPr txBox="1">
            <a:spLocks/>
          </p:cNvSpPr>
          <p:nvPr>
            <p:custDataLst>
              <p:tags r:id="rId3"/>
            </p:custDataLst>
          </p:nvPr>
        </p:nvSpPr>
        <p:spPr>
          <a:xfrm>
            <a:off x="6190256" y="2179415"/>
            <a:ext cx="5485013"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a:pPr>
            <a:r>
              <a:rPr lang="en-US" sz="2000" dirty="0">
                <a:latin typeface="+mn-lt"/>
              </a:rPr>
              <a:t>Object Detection</a:t>
            </a:r>
          </a:p>
          <a:p>
            <a:pPr marL="342900" lvl="1" indent="-342900">
              <a:buFont typeface="+mj-lt"/>
              <a:buAutoNum type="arabicPeriod"/>
            </a:pPr>
            <a:endParaRPr lang="en-US" sz="2000" dirty="0">
              <a:latin typeface="+mn-lt"/>
            </a:endParaRPr>
          </a:p>
          <a:p>
            <a:pPr marL="342900" lvl="1" indent="-342900">
              <a:buFont typeface="+mj-lt"/>
              <a:buAutoNum type="arabicPeriod"/>
            </a:pPr>
            <a:r>
              <a:rPr lang="en-US" sz="2000" dirty="0">
                <a:latin typeface="+mn-lt"/>
              </a:rPr>
              <a:t>Segmentation</a:t>
            </a:r>
          </a:p>
          <a:p>
            <a:pPr marL="342900" lvl="1" indent="-342900">
              <a:buFont typeface="+mj-lt"/>
              <a:buAutoNum type="arabicPeriod"/>
            </a:pPr>
            <a:endParaRPr lang="en-US" sz="2000" dirty="0">
              <a:latin typeface="+mn-lt"/>
            </a:endParaRPr>
          </a:p>
          <a:p>
            <a:pPr marL="342900" lvl="1" indent="-342900">
              <a:buFont typeface="+mj-lt"/>
              <a:buAutoNum type="arabicPeriod"/>
            </a:pPr>
            <a:r>
              <a:rPr lang="en-US" sz="2000" dirty="0">
                <a:latin typeface="+mn-lt"/>
              </a:rPr>
              <a:t>Pose Estimation</a:t>
            </a:r>
          </a:p>
          <a:p>
            <a:pPr marL="342900" lvl="1" indent="-342900">
              <a:buFont typeface="+mj-lt"/>
              <a:buAutoNum type="arabicPeriod"/>
            </a:pPr>
            <a:endParaRPr lang="en-US" sz="2000" dirty="0">
              <a:latin typeface="+mn-lt"/>
            </a:endParaRPr>
          </a:p>
          <a:p>
            <a:pPr marL="342900" lvl="1" indent="-342900">
              <a:buFont typeface="+mj-lt"/>
              <a:buAutoNum type="arabicPeriod"/>
            </a:pPr>
            <a:r>
              <a:rPr lang="en-US" sz="2000" dirty="0">
                <a:latin typeface="+mn-lt"/>
              </a:rPr>
              <a:t>Tracking</a:t>
            </a:r>
          </a:p>
          <a:p>
            <a:pPr marL="342900" lvl="1" indent="-342900">
              <a:buFont typeface="+mj-lt"/>
              <a:buAutoNum type="arabicPeriod"/>
            </a:pPr>
            <a:endParaRPr lang="en-US" sz="2000" dirty="0">
              <a:latin typeface="+mn-lt"/>
            </a:endParaRPr>
          </a:p>
          <a:p>
            <a:pPr marL="342900" lvl="1" indent="-342900">
              <a:buFont typeface="+mj-lt"/>
              <a:buAutoNum type="arabicPeriod"/>
            </a:pPr>
            <a:r>
              <a:rPr lang="en-US" sz="2000" dirty="0">
                <a:latin typeface="+mn-lt"/>
              </a:rPr>
              <a:t>Classification</a:t>
            </a:r>
          </a:p>
        </p:txBody>
      </p:sp>
      <p:sp>
        <p:nvSpPr>
          <p:cNvPr id="14" name="ee4pHeader1">
            <a:extLst>
              <a:ext uri="{FF2B5EF4-FFF2-40B4-BE49-F238E27FC236}">
                <a16:creationId xmlns:a16="http://schemas.microsoft.com/office/drawing/2014/main" id="{70F2525D-F30C-4ED1-DE93-24BDE7FE2996}"/>
              </a:ext>
            </a:extLst>
          </p:cNvPr>
          <p:cNvSpPr/>
          <p:nvPr>
            <p:custDataLst>
              <p:tags r:id="rId4"/>
            </p:custDataLst>
          </p:nvPr>
        </p:nvSpPr>
        <p:spPr bwMode="auto">
          <a:xfrm>
            <a:off x="514349" y="1717677"/>
            <a:ext cx="548501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dirty="0">
                <a:solidFill>
                  <a:schemeClr val="bg1"/>
                </a:solidFill>
              </a:rPr>
              <a:t>F</a:t>
            </a:r>
            <a:r>
              <a:rPr lang="en-US" sz="1600" dirty="0">
                <a:solidFill>
                  <a:schemeClr val="bg1"/>
                </a:solidFill>
              </a:rPr>
              <a:t>ive Scaled Versions</a:t>
            </a:r>
          </a:p>
        </p:txBody>
      </p:sp>
      <p:sp>
        <p:nvSpPr>
          <p:cNvPr id="15" name="ee4pHeader1">
            <a:extLst>
              <a:ext uri="{FF2B5EF4-FFF2-40B4-BE49-F238E27FC236}">
                <a16:creationId xmlns:a16="http://schemas.microsoft.com/office/drawing/2014/main" id="{3A992423-4671-BDCE-C60A-7F51324C043C}"/>
              </a:ext>
            </a:extLst>
          </p:cNvPr>
          <p:cNvSpPr/>
          <p:nvPr>
            <p:custDataLst>
              <p:tags r:id="rId5"/>
            </p:custDataLst>
          </p:nvPr>
        </p:nvSpPr>
        <p:spPr bwMode="auto">
          <a:xfrm>
            <a:off x="6190254" y="1717677"/>
            <a:ext cx="548501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Multiple Vision Tasks</a:t>
            </a:r>
          </a:p>
        </p:txBody>
      </p:sp>
    </p:spTree>
    <p:extLst>
      <p:ext uri="{BB962C8B-B14F-4D97-AF65-F5344CB8AC3E}">
        <p14:creationId xmlns:p14="http://schemas.microsoft.com/office/powerpoint/2010/main" val="13383541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BC670E5-0885-2A50-4FCD-E7B6CF5A8A8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9BC670E5-0885-2A50-4FCD-E7B6CF5A8A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179599"/>
            <a:ext cx="11160917" cy="984885"/>
          </a:xfrm>
        </p:spPr>
        <p:txBody>
          <a:bodyPr vert="horz"/>
          <a:lstStyle/>
          <a:p>
            <a:r>
              <a:rPr lang="en-US" dirty="0"/>
              <a:t>YOLOv8:</a:t>
            </a:r>
            <a:r>
              <a:rPr lang="zh-CN" altLang="en-US" dirty="0"/>
              <a:t> </a:t>
            </a:r>
            <a:r>
              <a:rPr lang="en-US" altLang="zh-CN" dirty="0"/>
              <a:t>2023</a:t>
            </a:r>
            <a:r>
              <a:rPr lang="zh-CN" altLang="en-US" dirty="0"/>
              <a:t> </a:t>
            </a:r>
            <a:r>
              <a:rPr lang="en-US" altLang="zh-CN" dirty="0"/>
              <a:t>GitHub					[Architectures]</a:t>
            </a:r>
            <a:br>
              <a:rPr lang="en-US" altLang="zh-CN" dirty="0"/>
            </a:br>
            <a:r>
              <a:rPr lang="en-US" altLang="zh-CN" dirty="0"/>
              <a:t>Ultralytics Achieve Multiple Vision Tasks in YOLOv8</a:t>
            </a:r>
            <a:endParaRPr lang="en-US" dirty="0"/>
          </a:p>
        </p:txBody>
      </p:sp>
      <p:pic>
        <p:nvPicPr>
          <p:cNvPr id="43" name="图片 42" descr="图片包含 图示&#10;&#10;描述已自动生成">
            <a:extLst>
              <a:ext uri="{FF2B5EF4-FFF2-40B4-BE49-F238E27FC236}">
                <a16:creationId xmlns:a16="http://schemas.microsoft.com/office/drawing/2014/main" id="{B73BC78A-1A32-98E1-9451-76A6997694E0}"/>
              </a:ext>
            </a:extLst>
          </p:cNvPr>
          <p:cNvPicPr>
            <a:picLocks noChangeAspect="1"/>
          </p:cNvPicPr>
          <p:nvPr/>
        </p:nvPicPr>
        <p:blipFill>
          <a:blip r:embed="rId5"/>
          <a:stretch>
            <a:fillRect/>
          </a:stretch>
        </p:blipFill>
        <p:spPr>
          <a:xfrm>
            <a:off x="6366324" y="1264189"/>
            <a:ext cx="5308942" cy="5029049"/>
          </a:xfrm>
          <a:prstGeom prst="rect">
            <a:avLst/>
          </a:prstGeom>
        </p:spPr>
      </p:pic>
      <p:pic>
        <p:nvPicPr>
          <p:cNvPr id="45" name="图片 44" descr="图片包含 表格&#10;&#10;描述已自动生成">
            <a:extLst>
              <a:ext uri="{FF2B5EF4-FFF2-40B4-BE49-F238E27FC236}">
                <a16:creationId xmlns:a16="http://schemas.microsoft.com/office/drawing/2014/main" id="{F8FB8148-9F02-AF71-C6AD-8944906EB428}"/>
              </a:ext>
            </a:extLst>
          </p:cNvPr>
          <p:cNvPicPr>
            <a:picLocks noChangeAspect="1"/>
          </p:cNvPicPr>
          <p:nvPr/>
        </p:nvPicPr>
        <p:blipFill>
          <a:blip r:embed="rId6"/>
          <a:stretch>
            <a:fillRect/>
          </a:stretch>
        </p:blipFill>
        <p:spPr>
          <a:xfrm>
            <a:off x="514349" y="1264189"/>
            <a:ext cx="4975131" cy="5029049"/>
          </a:xfrm>
          <a:prstGeom prst="rect">
            <a:avLst/>
          </a:prstGeom>
        </p:spPr>
      </p:pic>
      <p:sp>
        <p:nvSpPr>
          <p:cNvPr id="48" name="文本框 47">
            <a:extLst>
              <a:ext uri="{FF2B5EF4-FFF2-40B4-BE49-F238E27FC236}">
                <a16:creationId xmlns:a16="http://schemas.microsoft.com/office/drawing/2014/main" id="{59AC509D-FDF9-2A9D-18D8-0AD256A514D1}"/>
              </a:ext>
            </a:extLst>
          </p:cNvPr>
          <p:cNvSpPr txBox="1"/>
          <p:nvPr/>
        </p:nvSpPr>
        <p:spPr>
          <a:xfrm>
            <a:off x="2344689" y="6309069"/>
            <a:ext cx="1314450" cy="369332"/>
          </a:xfrm>
          <a:prstGeom prst="rect">
            <a:avLst/>
          </a:prstGeom>
          <a:noFill/>
        </p:spPr>
        <p:txBody>
          <a:bodyPr wrap="square">
            <a:spAutoFit/>
          </a:bodyPr>
          <a:lstStyle/>
          <a:p>
            <a:pPr algn="ctr"/>
            <a:r>
              <a:rPr lang="en-US" altLang="zh-CN" dirty="0">
                <a:solidFill>
                  <a:schemeClr val="accent1"/>
                </a:solidFill>
              </a:rPr>
              <a:t>YOLOv5</a:t>
            </a:r>
            <a:endParaRPr lang="en-US" dirty="0">
              <a:solidFill>
                <a:schemeClr val="accent1"/>
              </a:solidFill>
            </a:endParaRPr>
          </a:p>
        </p:txBody>
      </p:sp>
      <p:sp>
        <p:nvSpPr>
          <p:cNvPr id="49" name="文本框 48">
            <a:extLst>
              <a:ext uri="{FF2B5EF4-FFF2-40B4-BE49-F238E27FC236}">
                <a16:creationId xmlns:a16="http://schemas.microsoft.com/office/drawing/2014/main" id="{64DB6CBA-7850-C375-5E32-6F6D5C4DFB98}"/>
              </a:ext>
            </a:extLst>
          </p:cNvPr>
          <p:cNvSpPr txBox="1"/>
          <p:nvPr/>
        </p:nvSpPr>
        <p:spPr>
          <a:xfrm>
            <a:off x="8363570" y="6309069"/>
            <a:ext cx="1314450" cy="369332"/>
          </a:xfrm>
          <a:prstGeom prst="rect">
            <a:avLst/>
          </a:prstGeom>
          <a:noFill/>
        </p:spPr>
        <p:txBody>
          <a:bodyPr wrap="square">
            <a:spAutoFit/>
          </a:bodyPr>
          <a:lstStyle/>
          <a:p>
            <a:pPr algn="ctr"/>
            <a:r>
              <a:rPr lang="en-US" altLang="zh-CN" dirty="0">
                <a:solidFill>
                  <a:schemeClr val="accent1"/>
                </a:solidFill>
              </a:rPr>
              <a:t>YOLOv8</a:t>
            </a:r>
            <a:endParaRPr lang="en-US" dirty="0">
              <a:solidFill>
                <a:schemeClr val="accent1"/>
              </a:solidFill>
            </a:endParaRPr>
          </a:p>
        </p:txBody>
      </p:sp>
      <p:cxnSp>
        <p:nvCxnSpPr>
          <p:cNvPr id="51" name="直接连接符 50">
            <a:extLst>
              <a:ext uri="{FF2B5EF4-FFF2-40B4-BE49-F238E27FC236}">
                <a16:creationId xmlns:a16="http://schemas.microsoft.com/office/drawing/2014/main" id="{6D86C7A9-749A-3481-0138-0F886D5656A0}"/>
              </a:ext>
            </a:extLst>
          </p:cNvPr>
          <p:cNvCxnSpPr/>
          <p:nvPr/>
        </p:nvCxnSpPr>
        <p:spPr>
          <a:xfrm>
            <a:off x="6094807" y="1314450"/>
            <a:ext cx="45643" cy="4902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967137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006A84C-AA09-8729-3F05-0A50586F742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325" imgH="323" progId="TCLayout.ActiveDocument.1">
                  <p:embed/>
                </p:oleObj>
              </mc:Choice>
              <mc:Fallback>
                <p:oleObj name="think-cell 幻灯片" r:id="rId6" imgW="325" imgH="323" progId="TCLayout.ActiveDocument.1">
                  <p:embed/>
                  <p:pic>
                    <p:nvPicPr>
                      <p:cNvPr id="5" name="think-cell data - do not delete" hidden="1">
                        <a:extLst>
                          <a:ext uri="{FF2B5EF4-FFF2-40B4-BE49-F238E27FC236}">
                            <a16:creationId xmlns:a16="http://schemas.microsoft.com/office/drawing/2014/main" id="{6006A84C-AA09-8729-3F05-0A50586F7424}"/>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179599"/>
            <a:ext cx="11160917" cy="984885"/>
          </a:xfrm>
        </p:spPr>
        <p:txBody>
          <a:bodyPr vert="horz"/>
          <a:lstStyle/>
          <a:p>
            <a:r>
              <a:rPr lang="en-US" altLang="zh-CN" dirty="0"/>
              <a:t>YOLOv8:</a:t>
            </a:r>
            <a:r>
              <a:rPr lang="zh-CN" altLang="en-US" dirty="0"/>
              <a:t> </a:t>
            </a:r>
            <a:r>
              <a:rPr lang="en-US" altLang="zh-CN" dirty="0"/>
              <a:t>2023</a:t>
            </a:r>
            <a:r>
              <a:rPr lang="zh-CN" altLang="en-US" dirty="0"/>
              <a:t> </a:t>
            </a:r>
            <a:r>
              <a:rPr lang="en-US" altLang="zh-CN" dirty="0"/>
              <a:t>GitHub					[Architectures]</a:t>
            </a:r>
            <a:br>
              <a:rPr lang="en-US" altLang="zh-CN" dirty="0"/>
            </a:br>
            <a:r>
              <a:rPr lang="en-US" altLang="zh-CN" dirty="0"/>
              <a:t>Ultralytics Achieve Multiple Vision Tasks in YOLOv8</a:t>
            </a:r>
            <a:endParaRPr lang="en-US" dirty="0"/>
          </a:p>
        </p:txBody>
      </p:sp>
      <p:sp>
        <p:nvSpPr>
          <p:cNvPr id="6" name="ee4pContent1">
            <a:extLst>
              <a:ext uri="{FF2B5EF4-FFF2-40B4-BE49-F238E27FC236}">
                <a16:creationId xmlns:a16="http://schemas.microsoft.com/office/drawing/2014/main" id="{15D44713-7CAE-AB96-58AB-1D0ADF3A9B75}"/>
              </a:ext>
            </a:extLst>
          </p:cNvPr>
          <p:cNvSpPr txBox="1">
            <a:spLocks/>
          </p:cNvSpPr>
          <p:nvPr>
            <p:custDataLst>
              <p:tags r:id="rId2"/>
            </p:custDataLst>
          </p:nvPr>
        </p:nvSpPr>
        <p:spPr>
          <a:xfrm>
            <a:off x="514349" y="1717676"/>
            <a:ext cx="11160918" cy="13711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YOLOv8</a:t>
            </a:r>
            <a:r>
              <a:rPr lang="zh-CN" altLang="en-US" dirty="0">
                <a:latin typeface="+mn-lt"/>
              </a:rPr>
              <a:t>使用与</a:t>
            </a:r>
            <a:r>
              <a:rPr lang="en-US" altLang="zh-CN" dirty="0">
                <a:latin typeface="+mn-lt"/>
              </a:rPr>
              <a:t>YOLOv5</a:t>
            </a:r>
            <a:r>
              <a:rPr lang="zh-CN" altLang="en-US" dirty="0">
                <a:latin typeface="+mn-lt"/>
              </a:rPr>
              <a:t>类似的主干，只是在</a:t>
            </a:r>
            <a:r>
              <a:rPr lang="en-US" altLang="zh-CN" dirty="0" err="1">
                <a:latin typeface="+mn-lt"/>
              </a:rPr>
              <a:t>CSPLayer</a:t>
            </a:r>
            <a:r>
              <a:rPr lang="zh-CN" altLang="en-US" dirty="0">
                <a:latin typeface="+mn-lt"/>
              </a:rPr>
              <a:t>上做了一些更改，现在称为</a:t>
            </a:r>
            <a:r>
              <a:rPr lang="en-US" altLang="zh-CN" dirty="0">
                <a:latin typeface="+mn-lt"/>
              </a:rPr>
              <a:t>C2f</a:t>
            </a:r>
            <a:r>
              <a:rPr lang="zh-CN" altLang="en-US" dirty="0">
                <a:latin typeface="+mn-lt"/>
              </a:rPr>
              <a:t>模块</a:t>
            </a:r>
            <a:endParaRPr lang="en-US" altLang="zh-CN" dirty="0">
              <a:latin typeface="+mn-lt"/>
            </a:endParaRPr>
          </a:p>
          <a:p>
            <a:pPr lvl="1"/>
            <a:endParaRPr lang="en-US" altLang="zh-CN" dirty="0">
              <a:latin typeface="+mn-lt"/>
            </a:endParaRPr>
          </a:p>
          <a:p>
            <a:pPr lvl="1"/>
            <a:r>
              <a:rPr lang="en-US" altLang="zh-CN" dirty="0">
                <a:latin typeface="+mn-lt"/>
              </a:rPr>
              <a:t>C2f</a:t>
            </a:r>
            <a:r>
              <a:rPr lang="zh-CN" altLang="en-US" dirty="0">
                <a:latin typeface="+mn-lt"/>
              </a:rPr>
              <a:t>模块</a:t>
            </a:r>
            <a:r>
              <a:rPr lang="en-US" altLang="zh-CN" dirty="0">
                <a:latin typeface="+mn-lt"/>
              </a:rPr>
              <a:t>(cross-stage partial bottleneck with two convolutions, </a:t>
            </a:r>
            <a:r>
              <a:rPr lang="zh-CN" altLang="en-US" dirty="0">
                <a:latin typeface="+mn-lt"/>
              </a:rPr>
              <a:t>具有两个卷积的跨阶段部分瓶颈</a:t>
            </a:r>
            <a:r>
              <a:rPr lang="en-US" altLang="zh-CN" dirty="0">
                <a:latin typeface="+mn-lt"/>
              </a:rPr>
              <a:t>)</a:t>
            </a:r>
            <a:r>
              <a:rPr lang="zh-CN" altLang="en-US" dirty="0">
                <a:latin typeface="+mn-lt"/>
              </a:rPr>
              <a:t>将高级特征</a:t>
            </a:r>
            <a:r>
              <a:rPr lang="en-US" altLang="zh-CN" dirty="0">
                <a:latin typeface="+mn-lt"/>
              </a:rPr>
              <a:t>(high-level features )</a:t>
            </a:r>
            <a:r>
              <a:rPr lang="zh-CN" altLang="en-US" dirty="0">
                <a:latin typeface="+mn-lt"/>
              </a:rPr>
              <a:t>与上下文信息相结合，以提高检测精度</a:t>
            </a:r>
            <a:endParaRPr lang="en-US" dirty="0">
              <a:latin typeface="+mn-lt"/>
            </a:endParaRPr>
          </a:p>
        </p:txBody>
      </p:sp>
      <p:sp>
        <p:nvSpPr>
          <p:cNvPr id="7" name="ee4pContent1">
            <a:extLst>
              <a:ext uri="{FF2B5EF4-FFF2-40B4-BE49-F238E27FC236}">
                <a16:creationId xmlns:a16="http://schemas.microsoft.com/office/drawing/2014/main" id="{4E0A8166-A4B4-BDD8-B2E5-AF1C29F1E3E8}"/>
              </a:ext>
            </a:extLst>
          </p:cNvPr>
          <p:cNvSpPr txBox="1">
            <a:spLocks/>
          </p:cNvSpPr>
          <p:nvPr>
            <p:custDataLst>
              <p:tags r:id="rId3"/>
            </p:custDataLst>
          </p:nvPr>
        </p:nvSpPr>
        <p:spPr>
          <a:xfrm>
            <a:off x="514349" y="3256194"/>
            <a:ext cx="11160918" cy="13711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YOLOv8</a:t>
            </a:r>
            <a:r>
              <a:rPr lang="zh-CN" altLang="en-US" dirty="0">
                <a:latin typeface="+mn-lt"/>
              </a:rPr>
              <a:t>使用</a:t>
            </a:r>
            <a:r>
              <a:rPr lang="en-US" altLang="zh-CN" dirty="0" err="1">
                <a:latin typeface="+mn-lt"/>
              </a:rPr>
              <a:t>CIoU</a:t>
            </a:r>
            <a:r>
              <a:rPr lang="zh-CN" altLang="en-US" dirty="0">
                <a:latin typeface="+mn-lt"/>
              </a:rPr>
              <a:t>和</a:t>
            </a:r>
            <a:r>
              <a:rPr lang="en-US" altLang="zh-CN" dirty="0">
                <a:latin typeface="+mn-lt"/>
              </a:rPr>
              <a:t>DFL</a:t>
            </a:r>
            <a:r>
              <a:rPr lang="zh-CN" altLang="en-US" dirty="0">
                <a:latin typeface="+mn-lt"/>
              </a:rPr>
              <a:t>损失函数表示边界盒损失，使用二元交叉熵表示分类损失</a:t>
            </a:r>
            <a:endParaRPr lang="en-US" altLang="zh-CN" dirty="0">
              <a:latin typeface="+mn-lt"/>
            </a:endParaRPr>
          </a:p>
          <a:p>
            <a:pPr lvl="1"/>
            <a:endParaRPr lang="en-US" altLang="zh-CN" dirty="0">
              <a:latin typeface="+mn-lt"/>
            </a:endParaRPr>
          </a:p>
          <a:p>
            <a:pPr lvl="1"/>
            <a:r>
              <a:rPr lang="zh-CN" altLang="en-US" dirty="0">
                <a:latin typeface="+mn-lt"/>
              </a:rPr>
              <a:t>这些损失提高了目标检测性能，特别是在处理较小的目标时</a:t>
            </a:r>
            <a:endParaRPr lang="en-US" dirty="0">
              <a:latin typeface="+mn-lt"/>
            </a:endParaRPr>
          </a:p>
        </p:txBody>
      </p:sp>
      <p:sp>
        <p:nvSpPr>
          <p:cNvPr id="8" name="ee4pContent1">
            <a:extLst>
              <a:ext uri="{FF2B5EF4-FFF2-40B4-BE49-F238E27FC236}">
                <a16:creationId xmlns:a16="http://schemas.microsoft.com/office/drawing/2014/main" id="{D93E48C2-7A6B-C52E-541F-C982492FDFE4}"/>
              </a:ext>
            </a:extLst>
          </p:cNvPr>
          <p:cNvSpPr txBox="1">
            <a:spLocks/>
          </p:cNvSpPr>
          <p:nvPr>
            <p:custDataLst>
              <p:tags r:id="rId4"/>
            </p:custDataLst>
          </p:nvPr>
        </p:nvSpPr>
        <p:spPr>
          <a:xfrm>
            <a:off x="514349" y="4794711"/>
            <a:ext cx="11160918" cy="13711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YOLOv8</a:t>
            </a:r>
            <a:r>
              <a:rPr lang="zh-CN" altLang="en-US" dirty="0">
                <a:latin typeface="+mn-lt"/>
              </a:rPr>
              <a:t>可以从命令行界面</a:t>
            </a:r>
            <a:r>
              <a:rPr lang="en-US" altLang="zh-CN" dirty="0">
                <a:latin typeface="+mn-lt"/>
              </a:rPr>
              <a:t>(CLI)</a:t>
            </a:r>
            <a:r>
              <a:rPr lang="zh-CN" altLang="en-US" dirty="0">
                <a:latin typeface="+mn-lt"/>
              </a:rPr>
              <a:t>运行，也可以作为</a:t>
            </a:r>
            <a:r>
              <a:rPr lang="en-US" altLang="zh-CN" dirty="0">
                <a:latin typeface="+mn-lt"/>
              </a:rPr>
              <a:t>PIP</a:t>
            </a:r>
            <a:r>
              <a:rPr lang="zh-CN" altLang="en-US" dirty="0">
                <a:latin typeface="+mn-lt"/>
              </a:rPr>
              <a:t>包安装</a:t>
            </a:r>
            <a:endParaRPr lang="en-US" altLang="zh-CN" dirty="0">
              <a:latin typeface="+mn-lt"/>
            </a:endParaRPr>
          </a:p>
          <a:p>
            <a:pPr lvl="1"/>
            <a:endParaRPr lang="en-US" altLang="zh-CN" dirty="0">
              <a:latin typeface="+mn-lt"/>
            </a:endParaRPr>
          </a:p>
          <a:p>
            <a:pPr lvl="1"/>
            <a:r>
              <a:rPr lang="zh-CN" altLang="en-US" dirty="0">
                <a:latin typeface="+mn-lt"/>
              </a:rPr>
              <a:t>此外，它集成了标记、训练和部署的多个功能</a:t>
            </a:r>
            <a:endParaRPr lang="en-US" dirty="0">
              <a:latin typeface="+mn-lt"/>
            </a:endParaRPr>
          </a:p>
        </p:txBody>
      </p:sp>
    </p:spTree>
    <p:extLst>
      <p:ext uri="{BB962C8B-B14F-4D97-AF65-F5344CB8AC3E}">
        <p14:creationId xmlns:p14="http://schemas.microsoft.com/office/powerpoint/2010/main" val="27374568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4349" y="672041"/>
            <a:ext cx="11160917" cy="492443"/>
          </a:xfrm>
        </p:spPr>
        <p:txBody>
          <a:bodyPr/>
          <a:lstStyle/>
          <a:p>
            <a:r>
              <a:rPr lang="zh-CN" altLang="en-US" dirty="0"/>
              <a:t>输入？输出？</a:t>
            </a:r>
            <a:endParaRPr lang="en-US" dirty="0"/>
          </a:p>
        </p:txBody>
      </p:sp>
      <p:grpSp>
        <p:nvGrpSpPr>
          <p:cNvPr id="30" name="组合 29">
            <a:extLst>
              <a:ext uri="{FF2B5EF4-FFF2-40B4-BE49-F238E27FC236}">
                <a16:creationId xmlns:a16="http://schemas.microsoft.com/office/drawing/2014/main" id="{DABA8759-B566-5AF8-6694-2810D223183B}"/>
              </a:ext>
            </a:extLst>
          </p:cNvPr>
          <p:cNvGrpSpPr/>
          <p:nvPr/>
        </p:nvGrpSpPr>
        <p:grpSpPr>
          <a:xfrm>
            <a:off x="514350" y="1365978"/>
            <a:ext cx="11160916" cy="2442892"/>
            <a:chOff x="514349" y="1478551"/>
            <a:chExt cx="11160916" cy="2442892"/>
          </a:xfrm>
        </p:grpSpPr>
        <p:pic>
          <p:nvPicPr>
            <p:cNvPr id="5" name="图片 4" descr="猫的图片&#10;&#10;描述已自动生成">
              <a:extLst>
                <a:ext uri="{FF2B5EF4-FFF2-40B4-BE49-F238E27FC236}">
                  <a16:creationId xmlns:a16="http://schemas.microsoft.com/office/drawing/2014/main" id="{89BE7E12-ADBC-A9FD-8468-8B2442B45786}"/>
                </a:ext>
              </a:extLst>
            </p:cNvPr>
            <p:cNvPicPr>
              <a:picLocks noChangeAspect="1"/>
            </p:cNvPicPr>
            <p:nvPr/>
          </p:nvPicPr>
          <p:blipFill>
            <a:blip r:embed="rId4"/>
            <a:stretch>
              <a:fillRect/>
            </a:stretch>
          </p:blipFill>
          <p:spPr>
            <a:xfrm>
              <a:off x="514349" y="1700616"/>
              <a:ext cx="2742877" cy="1862137"/>
            </a:xfrm>
            <a:prstGeom prst="rect">
              <a:avLst/>
            </a:prstGeom>
          </p:spPr>
        </p:pic>
        <p:grpSp>
          <p:nvGrpSpPr>
            <p:cNvPr id="10" name="组合 9">
              <a:extLst>
                <a:ext uri="{FF2B5EF4-FFF2-40B4-BE49-F238E27FC236}">
                  <a16:creationId xmlns:a16="http://schemas.microsoft.com/office/drawing/2014/main" id="{6F6A52F5-DDE6-7447-6203-4B089E47814D}"/>
                </a:ext>
              </a:extLst>
            </p:cNvPr>
            <p:cNvGrpSpPr/>
            <p:nvPr/>
          </p:nvGrpSpPr>
          <p:grpSpPr>
            <a:xfrm>
              <a:off x="4803217" y="1478551"/>
              <a:ext cx="2583180" cy="2306267"/>
              <a:chOff x="4118610" y="2875809"/>
              <a:chExt cx="2583180" cy="2306267"/>
            </a:xfrm>
          </p:grpSpPr>
          <p:sp>
            <p:nvSpPr>
              <p:cNvPr id="6" name="流程图: 决策 5">
                <a:extLst>
                  <a:ext uri="{FF2B5EF4-FFF2-40B4-BE49-F238E27FC236}">
                    <a16:creationId xmlns:a16="http://schemas.microsoft.com/office/drawing/2014/main" id="{7D6DF41D-1E7F-E966-0B84-3E7F050E1DFB}"/>
                  </a:ext>
                </a:extLst>
              </p:cNvPr>
              <p:cNvSpPr/>
              <p:nvPr/>
            </p:nvSpPr>
            <p:spPr>
              <a:xfrm>
                <a:off x="4118610" y="2875809"/>
                <a:ext cx="2583180" cy="769303"/>
              </a:xfrm>
              <a:prstGeom prst="flowChartDecision">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lang="en-US" altLang="zh-CN" sz="2000" b="1" dirty="0">
                    <a:solidFill>
                      <a:schemeClr val="bg1"/>
                    </a:solidFill>
                    <a:latin typeface="+mj-lt"/>
                    <a:cs typeface="Segoe UI" panose="020B0502040204020203" pitchFamily="34" charset="0"/>
                  </a:rPr>
                  <a:t>Black Box</a:t>
                </a:r>
                <a:endParaRPr lang="en-US" sz="2000" b="1" dirty="0">
                  <a:solidFill>
                    <a:schemeClr val="bg1"/>
                  </a:solidFill>
                  <a:latin typeface="+mj-lt"/>
                  <a:cs typeface="Segoe UI" panose="020B0502040204020203" pitchFamily="34" charset="0"/>
                </a:endParaRPr>
              </a:p>
            </p:txBody>
          </p:sp>
          <p:sp>
            <p:nvSpPr>
              <p:cNvPr id="8" name="平行四边形 7">
                <a:extLst>
                  <a:ext uri="{FF2B5EF4-FFF2-40B4-BE49-F238E27FC236}">
                    <a16:creationId xmlns:a16="http://schemas.microsoft.com/office/drawing/2014/main" id="{8F0F9579-043C-25F7-D5AB-D1D3DF62EC7F}"/>
                  </a:ext>
                </a:extLst>
              </p:cNvPr>
              <p:cNvSpPr/>
              <p:nvPr/>
            </p:nvSpPr>
            <p:spPr>
              <a:xfrm rot="5400000" flipH="1">
                <a:off x="5175885" y="3656170"/>
                <a:ext cx="1760220" cy="1291590"/>
              </a:xfrm>
              <a:prstGeom prst="parallelogram">
                <a:avLst>
                  <a:gd name="adj" fmla="val 30310"/>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US" sz="1600" dirty="0" err="1">
                  <a:solidFill>
                    <a:schemeClr val="tx1"/>
                  </a:solidFill>
                  <a:latin typeface="+mj-lt"/>
                  <a:cs typeface="Segoe UI" panose="020B0502040204020203" pitchFamily="34" charset="0"/>
                </a:endParaRPr>
              </a:p>
            </p:txBody>
          </p:sp>
          <p:sp>
            <p:nvSpPr>
              <p:cNvPr id="9" name="平行四边形 8">
                <a:extLst>
                  <a:ext uri="{FF2B5EF4-FFF2-40B4-BE49-F238E27FC236}">
                    <a16:creationId xmlns:a16="http://schemas.microsoft.com/office/drawing/2014/main" id="{79B89F6D-C802-0E5C-5318-ADEDF3D15B87}"/>
                  </a:ext>
                </a:extLst>
              </p:cNvPr>
              <p:cNvSpPr/>
              <p:nvPr/>
            </p:nvSpPr>
            <p:spPr>
              <a:xfrm rot="16200000">
                <a:off x="3884295" y="3656171"/>
                <a:ext cx="1760220" cy="1291590"/>
              </a:xfrm>
              <a:prstGeom prst="parallelogram">
                <a:avLst>
                  <a:gd name="adj" fmla="val 30310"/>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US" sz="1600" dirty="0" err="1">
                  <a:solidFill>
                    <a:schemeClr val="tx1"/>
                  </a:solidFill>
                  <a:latin typeface="+mj-lt"/>
                  <a:cs typeface="Segoe UI" panose="020B0502040204020203" pitchFamily="34" charset="0"/>
                </a:endParaRPr>
              </a:p>
            </p:txBody>
          </p:sp>
        </p:grpSp>
        <p:sp>
          <p:nvSpPr>
            <p:cNvPr id="12" name="箭头: 右 11">
              <a:extLst>
                <a:ext uri="{FF2B5EF4-FFF2-40B4-BE49-F238E27FC236}">
                  <a16:creationId xmlns:a16="http://schemas.microsoft.com/office/drawing/2014/main" id="{61EF7EBE-4880-E5A9-FCAC-6B553A9F5D9E}"/>
                </a:ext>
              </a:extLst>
            </p:cNvPr>
            <p:cNvSpPr/>
            <p:nvPr/>
          </p:nvSpPr>
          <p:spPr>
            <a:xfrm>
              <a:off x="3550380" y="2389368"/>
              <a:ext cx="978408" cy="484632"/>
            </a:xfrm>
            <a:prstGeom prst="rightArrow">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US" sz="1600" dirty="0" err="1">
                <a:solidFill>
                  <a:schemeClr val="tx1"/>
                </a:solidFill>
                <a:latin typeface="+mj-lt"/>
                <a:cs typeface="Segoe UI" panose="020B0502040204020203" pitchFamily="34" charset="0"/>
              </a:endParaRPr>
            </a:p>
          </p:txBody>
        </p:sp>
        <p:sp>
          <p:nvSpPr>
            <p:cNvPr id="13" name="箭头: 右 12">
              <a:extLst>
                <a:ext uri="{FF2B5EF4-FFF2-40B4-BE49-F238E27FC236}">
                  <a16:creationId xmlns:a16="http://schemas.microsoft.com/office/drawing/2014/main" id="{BE7E7955-63D3-7400-8E41-FCB113C9BD3A}"/>
                </a:ext>
              </a:extLst>
            </p:cNvPr>
            <p:cNvSpPr/>
            <p:nvPr/>
          </p:nvSpPr>
          <p:spPr>
            <a:xfrm>
              <a:off x="7670188" y="2389368"/>
              <a:ext cx="978408" cy="484632"/>
            </a:xfrm>
            <a:prstGeom prst="rightArrow">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US" sz="1600" dirty="0" err="1">
                <a:solidFill>
                  <a:schemeClr val="tx1"/>
                </a:solidFill>
                <a:latin typeface="+mj-lt"/>
                <a:cs typeface="Segoe UI" panose="020B0502040204020203" pitchFamily="34" charset="0"/>
              </a:endParaRPr>
            </a:p>
          </p:txBody>
        </p:sp>
        <p:sp>
          <p:nvSpPr>
            <p:cNvPr id="16" name="文本框 15">
              <a:extLst>
                <a:ext uri="{FF2B5EF4-FFF2-40B4-BE49-F238E27FC236}">
                  <a16:creationId xmlns:a16="http://schemas.microsoft.com/office/drawing/2014/main" id="{0B5C1072-B6CF-A819-E419-95C86AF966C8}"/>
                </a:ext>
              </a:extLst>
            </p:cNvPr>
            <p:cNvSpPr txBox="1"/>
            <p:nvPr/>
          </p:nvSpPr>
          <p:spPr>
            <a:xfrm>
              <a:off x="9178506" y="3429000"/>
              <a:ext cx="948905" cy="492443"/>
            </a:xfrm>
            <a:prstGeom prst="rect">
              <a:avLst/>
            </a:prstGeom>
          </p:spPr>
          <p:txBody>
            <a:bodyPr vert="horz" wrap="square" lIns="0" tIns="0" rIns="0" bIns="0" rtlCol="0">
              <a:noAutofit/>
            </a:bodyPr>
            <a:lstStyle/>
            <a:p>
              <a:endParaRPr lang="en-US" sz="1600" dirty="0" err="1">
                <a:latin typeface="+mj-lt"/>
                <a:cs typeface="Segoe UI" panose="020B0502040204020203" pitchFamily="34" charset="0"/>
              </a:endParaRPr>
            </a:p>
          </p:txBody>
        </p:sp>
        <p:grpSp>
          <p:nvGrpSpPr>
            <p:cNvPr id="21" name="组合 20">
              <a:extLst>
                <a:ext uri="{FF2B5EF4-FFF2-40B4-BE49-F238E27FC236}">
                  <a16:creationId xmlns:a16="http://schemas.microsoft.com/office/drawing/2014/main" id="{F2833FD9-9C4F-3B94-8042-744E19A1AAF0}"/>
                </a:ext>
              </a:extLst>
            </p:cNvPr>
            <p:cNvGrpSpPr/>
            <p:nvPr/>
          </p:nvGrpSpPr>
          <p:grpSpPr>
            <a:xfrm>
              <a:off x="8932388" y="1700616"/>
              <a:ext cx="2742877" cy="1862137"/>
              <a:chOff x="5110036" y="3873304"/>
              <a:chExt cx="2742877" cy="1862137"/>
            </a:xfrm>
          </p:grpSpPr>
          <p:pic>
            <p:nvPicPr>
              <p:cNvPr id="14" name="图片 13" descr="猫的图片&#10;&#10;描述已自动生成">
                <a:extLst>
                  <a:ext uri="{FF2B5EF4-FFF2-40B4-BE49-F238E27FC236}">
                    <a16:creationId xmlns:a16="http://schemas.microsoft.com/office/drawing/2014/main" id="{7525FAC1-93A9-0E0E-BE21-3D7AEF038F8A}"/>
                  </a:ext>
                </a:extLst>
              </p:cNvPr>
              <p:cNvPicPr>
                <a:picLocks noChangeAspect="1"/>
              </p:cNvPicPr>
              <p:nvPr/>
            </p:nvPicPr>
            <p:blipFill>
              <a:blip r:embed="rId4"/>
              <a:stretch>
                <a:fillRect/>
              </a:stretch>
            </p:blipFill>
            <p:spPr>
              <a:xfrm>
                <a:off x="5110036" y="3873304"/>
                <a:ext cx="2742877" cy="1862137"/>
              </a:xfrm>
              <a:prstGeom prst="rect">
                <a:avLst/>
              </a:prstGeom>
            </p:spPr>
          </p:pic>
          <p:sp>
            <p:nvSpPr>
              <p:cNvPr id="15" name="矩形 14">
                <a:extLst>
                  <a:ext uri="{FF2B5EF4-FFF2-40B4-BE49-F238E27FC236}">
                    <a16:creationId xmlns:a16="http://schemas.microsoft.com/office/drawing/2014/main" id="{4411882E-918E-AF39-A493-E980D367C0E8}"/>
                  </a:ext>
                </a:extLst>
              </p:cNvPr>
              <p:cNvSpPr/>
              <p:nvPr/>
            </p:nvSpPr>
            <p:spPr>
              <a:xfrm>
                <a:off x="6029864" y="4103992"/>
                <a:ext cx="1431986" cy="51113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US" sz="1600" dirty="0" err="1">
                  <a:solidFill>
                    <a:schemeClr val="tx1"/>
                  </a:solidFill>
                  <a:latin typeface="+mj-lt"/>
                  <a:cs typeface="Segoe UI" panose="020B0502040204020203" pitchFamily="34" charset="0"/>
                </a:endParaRPr>
              </a:p>
            </p:txBody>
          </p:sp>
          <p:sp>
            <p:nvSpPr>
              <p:cNvPr id="17" name="文本框 16">
                <a:extLst>
                  <a:ext uri="{FF2B5EF4-FFF2-40B4-BE49-F238E27FC236}">
                    <a16:creationId xmlns:a16="http://schemas.microsoft.com/office/drawing/2014/main" id="{435C55D5-5F01-B480-21F7-68E0D22A310D}"/>
                  </a:ext>
                </a:extLst>
              </p:cNvPr>
              <p:cNvSpPr txBox="1"/>
              <p:nvPr/>
            </p:nvSpPr>
            <p:spPr>
              <a:xfrm>
                <a:off x="6029864" y="4103993"/>
                <a:ext cx="529223" cy="186558"/>
              </a:xfrm>
              <a:prstGeom prst="rect">
                <a:avLst/>
              </a:prstGeom>
            </p:spPr>
            <p:txBody>
              <a:bodyPr vert="horz" wrap="square" lIns="0" tIns="0" rIns="0" bIns="0" rtlCol="0">
                <a:noAutofit/>
              </a:bodyPr>
              <a:lstStyle/>
              <a:p>
                <a:pPr algn="ctr"/>
                <a:r>
                  <a:rPr lang="en-US" altLang="zh-CN" sz="1200" b="1" dirty="0">
                    <a:solidFill>
                      <a:srgbClr val="00B050"/>
                    </a:solidFill>
                    <a:latin typeface="+mj-lt"/>
                    <a:cs typeface="Segoe UI" panose="020B0502040204020203" pitchFamily="34" charset="0"/>
                  </a:rPr>
                  <a:t>Glasses</a:t>
                </a:r>
                <a:endParaRPr lang="en-US" sz="1200" b="1" dirty="0">
                  <a:solidFill>
                    <a:srgbClr val="00B050"/>
                  </a:solidFill>
                  <a:latin typeface="+mj-lt"/>
                  <a:cs typeface="Segoe UI" panose="020B0502040204020203" pitchFamily="34" charset="0"/>
                </a:endParaRPr>
              </a:p>
            </p:txBody>
          </p:sp>
          <p:sp>
            <p:nvSpPr>
              <p:cNvPr id="18" name="矩形 17">
                <a:extLst>
                  <a:ext uri="{FF2B5EF4-FFF2-40B4-BE49-F238E27FC236}">
                    <a16:creationId xmlns:a16="http://schemas.microsoft.com/office/drawing/2014/main" id="{0A7DFB75-EC51-80AC-E129-B1D62D5509F1}"/>
                  </a:ext>
                </a:extLst>
              </p:cNvPr>
              <p:cNvSpPr/>
              <p:nvPr/>
            </p:nvSpPr>
            <p:spPr>
              <a:xfrm>
                <a:off x="5572664" y="3893441"/>
                <a:ext cx="1682151" cy="1841999"/>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US" sz="1600" dirty="0" err="1">
                  <a:solidFill>
                    <a:schemeClr val="tx1"/>
                  </a:solidFill>
                  <a:latin typeface="+mj-lt"/>
                  <a:cs typeface="Segoe UI" panose="020B0502040204020203" pitchFamily="34" charset="0"/>
                </a:endParaRPr>
              </a:p>
            </p:txBody>
          </p:sp>
          <p:sp>
            <p:nvSpPr>
              <p:cNvPr id="20" name="文本框 19">
                <a:extLst>
                  <a:ext uri="{FF2B5EF4-FFF2-40B4-BE49-F238E27FC236}">
                    <a16:creationId xmlns:a16="http://schemas.microsoft.com/office/drawing/2014/main" id="{E0D81626-960E-EDF2-8D1D-9ED84DC74E2B}"/>
                  </a:ext>
                </a:extLst>
              </p:cNvPr>
              <p:cNvSpPr txBox="1"/>
              <p:nvPr/>
            </p:nvSpPr>
            <p:spPr>
              <a:xfrm>
                <a:off x="5572664" y="3893440"/>
                <a:ext cx="319178" cy="222063"/>
              </a:xfrm>
              <a:prstGeom prst="rect">
                <a:avLst/>
              </a:prstGeom>
            </p:spPr>
            <p:txBody>
              <a:bodyPr vert="horz" wrap="square" lIns="0" tIns="0" rIns="0" bIns="0" rtlCol="0">
                <a:noAutofit/>
              </a:bodyPr>
              <a:lstStyle/>
              <a:p>
                <a:pPr algn="ctr"/>
                <a:r>
                  <a:rPr lang="en-US" altLang="zh-CN" sz="1200" b="1" dirty="0">
                    <a:solidFill>
                      <a:srgbClr val="FFFF00"/>
                    </a:solidFill>
                    <a:latin typeface="+mj-lt"/>
                    <a:cs typeface="Segoe UI" panose="020B0502040204020203" pitchFamily="34" charset="0"/>
                  </a:rPr>
                  <a:t>Cat</a:t>
                </a:r>
                <a:endParaRPr lang="en-US" sz="1200" b="1" dirty="0">
                  <a:solidFill>
                    <a:srgbClr val="FFFF00"/>
                  </a:solidFill>
                  <a:latin typeface="+mj-lt"/>
                  <a:cs typeface="Segoe UI" panose="020B0502040204020203" pitchFamily="34" charset="0"/>
                </a:endParaRPr>
              </a:p>
            </p:txBody>
          </p:sp>
        </p:grpSp>
      </p:grpSp>
      <p:grpSp>
        <p:nvGrpSpPr>
          <p:cNvPr id="63" name="组合 62">
            <a:extLst>
              <a:ext uri="{FF2B5EF4-FFF2-40B4-BE49-F238E27FC236}">
                <a16:creationId xmlns:a16="http://schemas.microsoft.com/office/drawing/2014/main" id="{899A6CDF-5784-9607-7994-ED34E8F54BB8}"/>
              </a:ext>
            </a:extLst>
          </p:cNvPr>
          <p:cNvGrpSpPr/>
          <p:nvPr/>
        </p:nvGrpSpPr>
        <p:grpSpPr>
          <a:xfrm>
            <a:off x="514349" y="4069050"/>
            <a:ext cx="1871932" cy="1786487"/>
            <a:chOff x="514349" y="4241576"/>
            <a:chExt cx="1871932" cy="1786487"/>
          </a:xfrm>
        </p:grpSpPr>
        <p:sp>
          <p:nvSpPr>
            <p:cNvPr id="22" name="矩形 21">
              <a:extLst>
                <a:ext uri="{FF2B5EF4-FFF2-40B4-BE49-F238E27FC236}">
                  <a16:creationId xmlns:a16="http://schemas.microsoft.com/office/drawing/2014/main" id="{F2612920-170F-75D2-7C87-EA5AEC18F0D3}"/>
                </a:ext>
              </a:extLst>
            </p:cNvPr>
            <p:cNvSpPr/>
            <p:nvPr/>
          </p:nvSpPr>
          <p:spPr>
            <a:xfrm>
              <a:off x="514349" y="4241576"/>
              <a:ext cx="1871932" cy="1786487"/>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US" sz="1600" dirty="0" err="1">
                <a:solidFill>
                  <a:schemeClr val="tx1"/>
                </a:solidFill>
                <a:latin typeface="+mj-lt"/>
                <a:cs typeface="Segoe UI" panose="020B0502040204020203" pitchFamily="34" charset="0"/>
              </a:endParaRPr>
            </a:p>
          </p:txBody>
        </p:sp>
        <p:sp>
          <p:nvSpPr>
            <p:cNvPr id="23" name="文本框 22">
              <a:extLst>
                <a:ext uri="{FF2B5EF4-FFF2-40B4-BE49-F238E27FC236}">
                  <a16:creationId xmlns:a16="http://schemas.microsoft.com/office/drawing/2014/main" id="{BD197154-334E-4757-3C46-2AF96C9CEF38}"/>
                </a:ext>
              </a:extLst>
            </p:cNvPr>
            <p:cNvSpPr txBox="1"/>
            <p:nvPr/>
          </p:nvSpPr>
          <p:spPr>
            <a:xfrm>
              <a:off x="514349" y="4241576"/>
              <a:ext cx="724618" cy="309814"/>
            </a:xfrm>
            <a:prstGeom prst="rect">
              <a:avLst/>
            </a:prstGeom>
          </p:spPr>
          <p:txBody>
            <a:bodyPr vert="horz" wrap="square" lIns="0" tIns="0" rIns="0" bIns="0" rtlCol="0">
              <a:noAutofit/>
            </a:bodyPr>
            <a:lstStyle/>
            <a:p>
              <a:pPr algn="ctr"/>
              <a:r>
                <a:rPr lang="en-US" altLang="zh-CN" sz="2000" b="1" dirty="0">
                  <a:latin typeface="+mj-lt"/>
                  <a:cs typeface="Segoe UI" panose="020B0502040204020203" pitchFamily="34" charset="0"/>
                </a:rPr>
                <a:t>Class</a:t>
              </a:r>
              <a:endParaRPr lang="en-US" sz="2000" b="1" dirty="0">
                <a:latin typeface="+mj-lt"/>
                <a:cs typeface="Segoe UI" panose="020B0502040204020203" pitchFamily="34" charset="0"/>
              </a:endParaRPr>
            </a:p>
          </p:txBody>
        </p:sp>
      </p:grpSp>
      <p:grpSp>
        <p:nvGrpSpPr>
          <p:cNvPr id="61" name="组合 60">
            <a:extLst>
              <a:ext uri="{FF2B5EF4-FFF2-40B4-BE49-F238E27FC236}">
                <a16:creationId xmlns:a16="http://schemas.microsoft.com/office/drawing/2014/main" id="{7C698FDC-9BE8-9DC8-CDB1-5E1C57DEB058}"/>
              </a:ext>
            </a:extLst>
          </p:cNvPr>
          <p:cNvGrpSpPr/>
          <p:nvPr/>
        </p:nvGrpSpPr>
        <p:grpSpPr>
          <a:xfrm>
            <a:off x="6917380" y="3685177"/>
            <a:ext cx="4757885" cy="2554233"/>
            <a:chOff x="5531717" y="3763809"/>
            <a:chExt cx="4757885" cy="2554233"/>
          </a:xfrm>
        </p:grpSpPr>
        <p:grpSp>
          <p:nvGrpSpPr>
            <p:cNvPr id="52" name="组合 51">
              <a:extLst>
                <a:ext uri="{FF2B5EF4-FFF2-40B4-BE49-F238E27FC236}">
                  <a16:creationId xmlns:a16="http://schemas.microsoft.com/office/drawing/2014/main" id="{7D08F853-5D32-E43B-D34B-F00CB6C6F501}"/>
                </a:ext>
              </a:extLst>
            </p:cNvPr>
            <p:cNvGrpSpPr/>
            <p:nvPr/>
          </p:nvGrpSpPr>
          <p:grpSpPr>
            <a:xfrm>
              <a:off x="5531717" y="3763809"/>
              <a:ext cx="2411442" cy="2257915"/>
              <a:chOff x="5531717" y="3763809"/>
              <a:chExt cx="2411442" cy="2257915"/>
            </a:xfrm>
          </p:grpSpPr>
          <p:sp>
            <p:nvSpPr>
              <p:cNvPr id="28" name="矩形 27">
                <a:extLst>
                  <a:ext uri="{FF2B5EF4-FFF2-40B4-BE49-F238E27FC236}">
                    <a16:creationId xmlns:a16="http://schemas.microsoft.com/office/drawing/2014/main" id="{0AE03E4D-9B76-A55C-644B-2617B07B9F4D}"/>
                  </a:ext>
                </a:extLst>
              </p:cNvPr>
              <p:cNvSpPr/>
              <p:nvPr/>
            </p:nvSpPr>
            <p:spPr>
              <a:xfrm>
                <a:off x="5531717" y="4235237"/>
                <a:ext cx="1871932" cy="1786487"/>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US" sz="1600" dirty="0" err="1">
                  <a:solidFill>
                    <a:schemeClr val="tx1"/>
                  </a:solidFill>
                  <a:latin typeface="+mj-lt"/>
                  <a:cs typeface="Segoe UI" panose="020B0502040204020203" pitchFamily="34" charset="0"/>
                </a:endParaRPr>
              </a:p>
            </p:txBody>
          </p:sp>
          <p:grpSp>
            <p:nvGrpSpPr>
              <p:cNvPr id="39" name="组合 38">
                <a:extLst>
                  <a:ext uri="{FF2B5EF4-FFF2-40B4-BE49-F238E27FC236}">
                    <a16:creationId xmlns:a16="http://schemas.microsoft.com/office/drawing/2014/main" id="{143578FB-53B5-BE11-C291-E8AF072329F3}"/>
                  </a:ext>
                </a:extLst>
              </p:cNvPr>
              <p:cNvGrpSpPr/>
              <p:nvPr/>
            </p:nvGrpSpPr>
            <p:grpSpPr>
              <a:xfrm>
                <a:off x="5531717" y="3874402"/>
                <a:ext cx="1874117" cy="291011"/>
                <a:chOff x="5531717" y="3874402"/>
                <a:chExt cx="1874117" cy="291011"/>
              </a:xfrm>
            </p:grpSpPr>
            <p:cxnSp>
              <p:nvCxnSpPr>
                <p:cNvPr id="32" name="直接连接符 31">
                  <a:extLst>
                    <a:ext uri="{FF2B5EF4-FFF2-40B4-BE49-F238E27FC236}">
                      <a16:creationId xmlns:a16="http://schemas.microsoft.com/office/drawing/2014/main" id="{C3A044F5-5EB0-87F8-5288-44A2829796E6}"/>
                    </a:ext>
                  </a:extLst>
                </p:cNvPr>
                <p:cNvCxnSpPr/>
                <p:nvPr/>
              </p:nvCxnSpPr>
              <p:spPr>
                <a:xfrm>
                  <a:off x="5531717" y="3874402"/>
                  <a:ext cx="0" cy="29101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6EF9EE2F-92A5-FA2B-5B24-D8A6F91E7CDF}"/>
                    </a:ext>
                  </a:extLst>
                </p:cNvPr>
                <p:cNvCxnSpPr/>
                <p:nvPr/>
              </p:nvCxnSpPr>
              <p:spPr>
                <a:xfrm>
                  <a:off x="7405834" y="3874402"/>
                  <a:ext cx="0" cy="29101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684D3DBC-3D38-C141-8FF2-59079EDA153C}"/>
                    </a:ext>
                  </a:extLst>
                </p:cNvPr>
                <p:cNvCxnSpPr>
                  <a:cxnSpLocks/>
                </p:cNvCxnSpPr>
                <p:nvPr/>
              </p:nvCxnSpPr>
              <p:spPr>
                <a:xfrm>
                  <a:off x="5531717" y="4019907"/>
                  <a:ext cx="1871932"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6BD01841-2BDE-D87C-4453-C98C53305390}"/>
                      </a:ext>
                    </a:extLst>
                  </p:cNvPr>
                  <p:cNvSpPr txBox="1"/>
                  <p:nvPr/>
                </p:nvSpPr>
                <p:spPr>
                  <a:xfrm>
                    <a:off x="6305806" y="3763809"/>
                    <a:ext cx="323754" cy="291011"/>
                  </a:xfrm>
                  <a:prstGeom prst="rect">
                    <a:avLst/>
                  </a:prstGeom>
                </p:spPr>
                <p:txBody>
                  <a:bodyPr vert="horz" wrap="square" lIns="0" tIns="0" rIns="0" bIns="0" rtlCol="0">
                    <a:no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cs typeface="Segoe UI" panose="020B0502040204020203" pitchFamily="34" charset="0"/>
                            </a:rPr>
                            <m:t>𝑤</m:t>
                          </m:r>
                        </m:oMath>
                      </m:oMathPara>
                    </a14:m>
                    <a:endParaRPr lang="en-US" sz="1600" dirty="0" err="1">
                      <a:latin typeface="+mj-lt"/>
                      <a:cs typeface="Segoe UI" panose="020B0502040204020203" pitchFamily="34" charset="0"/>
                    </a:endParaRPr>
                  </a:p>
                </p:txBody>
              </p:sp>
            </mc:Choice>
            <mc:Fallback xmlns="">
              <p:sp>
                <p:nvSpPr>
                  <p:cNvPr id="40" name="文本框 39">
                    <a:extLst>
                      <a:ext uri="{FF2B5EF4-FFF2-40B4-BE49-F238E27FC236}">
                        <a16:creationId xmlns:a16="http://schemas.microsoft.com/office/drawing/2014/main" id="{6BD01841-2BDE-D87C-4453-C98C53305390}"/>
                      </a:ext>
                    </a:extLst>
                  </p:cNvPr>
                  <p:cNvSpPr txBox="1">
                    <a:spLocks noRot="1" noChangeAspect="1" noMove="1" noResize="1" noEditPoints="1" noAdjustHandles="1" noChangeArrowheads="1" noChangeShapeType="1" noTextEdit="1"/>
                  </p:cNvSpPr>
                  <p:nvPr/>
                </p:nvSpPr>
                <p:spPr>
                  <a:xfrm>
                    <a:off x="6305806" y="3763809"/>
                    <a:ext cx="323754" cy="291011"/>
                  </a:xfrm>
                  <a:prstGeom prst="rect">
                    <a:avLst/>
                  </a:prstGeom>
                  <a:blipFill>
                    <a:blip r:embed="rId5"/>
                    <a:stretch>
                      <a:fillRect/>
                    </a:stretch>
                  </a:blipFill>
                </p:spPr>
                <p:txBody>
                  <a:bodyPr/>
                  <a:lstStyle/>
                  <a:p>
                    <a:r>
                      <a:rPr lang="en-US">
                        <a:noFill/>
                      </a:rPr>
                      <a:t> </a:t>
                    </a:r>
                  </a:p>
                </p:txBody>
              </p:sp>
            </mc:Fallback>
          </mc:AlternateContent>
          <p:grpSp>
            <p:nvGrpSpPr>
              <p:cNvPr id="41" name="组合 40">
                <a:extLst>
                  <a:ext uri="{FF2B5EF4-FFF2-40B4-BE49-F238E27FC236}">
                    <a16:creationId xmlns:a16="http://schemas.microsoft.com/office/drawing/2014/main" id="{380AC7EB-8793-923A-0499-BEB85C5DD951}"/>
                  </a:ext>
                </a:extLst>
              </p:cNvPr>
              <p:cNvGrpSpPr/>
              <p:nvPr/>
            </p:nvGrpSpPr>
            <p:grpSpPr>
              <a:xfrm rot="5400000">
                <a:off x="6742532" y="4982975"/>
                <a:ext cx="1786487" cy="291011"/>
                <a:chOff x="5531717" y="3874402"/>
                <a:chExt cx="1874117" cy="291011"/>
              </a:xfrm>
            </p:grpSpPr>
            <p:cxnSp>
              <p:nvCxnSpPr>
                <p:cNvPr id="42" name="直接连接符 41">
                  <a:extLst>
                    <a:ext uri="{FF2B5EF4-FFF2-40B4-BE49-F238E27FC236}">
                      <a16:creationId xmlns:a16="http://schemas.microsoft.com/office/drawing/2014/main" id="{77C173F9-F6BD-8CAA-31A7-EF80373DF7FC}"/>
                    </a:ext>
                  </a:extLst>
                </p:cNvPr>
                <p:cNvCxnSpPr/>
                <p:nvPr/>
              </p:nvCxnSpPr>
              <p:spPr>
                <a:xfrm>
                  <a:off x="5531717" y="3874402"/>
                  <a:ext cx="0" cy="29101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410320A7-8EB4-0DEB-1CEF-BCB396523F45}"/>
                    </a:ext>
                  </a:extLst>
                </p:cNvPr>
                <p:cNvCxnSpPr/>
                <p:nvPr/>
              </p:nvCxnSpPr>
              <p:spPr>
                <a:xfrm>
                  <a:off x="7405834" y="3874402"/>
                  <a:ext cx="0" cy="29101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E49DBECE-B63C-6F7D-AED7-19B7104FC407}"/>
                    </a:ext>
                  </a:extLst>
                </p:cNvPr>
                <p:cNvCxnSpPr>
                  <a:cxnSpLocks/>
                </p:cNvCxnSpPr>
                <p:nvPr/>
              </p:nvCxnSpPr>
              <p:spPr>
                <a:xfrm>
                  <a:off x="5531717" y="4019907"/>
                  <a:ext cx="1871932"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FE2CA5BF-BFDF-3E6C-5FFD-E6A1246A1099}"/>
                      </a:ext>
                    </a:extLst>
                  </p:cNvPr>
                  <p:cNvSpPr txBox="1"/>
                  <p:nvPr/>
                </p:nvSpPr>
                <p:spPr>
                  <a:xfrm>
                    <a:off x="7619405" y="4989313"/>
                    <a:ext cx="323754" cy="291011"/>
                  </a:xfrm>
                  <a:prstGeom prst="rect">
                    <a:avLst/>
                  </a:prstGeom>
                </p:spPr>
                <p:txBody>
                  <a:bodyPr vert="horz" wrap="square" lIns="0" tIns="0" rIns="0" bIns="0" rtlCol="0">
                    <a:no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cs typeface="Segoe UI" panose="020B0502040204020203" pitchFamily="34" charset="0"/>
                            </a:rPr>
                            <m:t>h</m:t>
                          </m:r>
                        </m:oMath>
                      </m:oMathPara>
                    </a14:m>
                    <a:endParaRPr lang="en-US" sz="1600" dirty="0" err="1">
                      <a:latin typeface="+mj-lt"/>
                      <a:cs typeface="Segoe UI" panose="020B0502040204020203" pitchFamily="34" charset="0"/>
                    </a:endParaRPr>
                  </a:p>
                </p:txBody>
              </p:sp>
            </mc:Choice>
            <mc:Fallback xmlns="">
              <p:sp>
                <p:nvSpPr>
                  <p:cNvPr id="46" name="文本框 45">
                    <a:extLst>
                      <a:ext uri="{FF2B5EF4-FFF2-40B4-BE49-F238E27FC236}">
                        <a16:creationId xmlns:a16="http://schemas.microsoft.com/office/drawing/2014/main" id="{FE2CA5BF-BFDF-3E6C-5FFD-E6A1246A1099}"/>
                      </a:ext>
                    </a:extLst>
                  </p:cNvPr>
                  <p:cNvSpPr txBox="1">
                    <a:spLocks noRot="1" noChangeAspect="1" noMove="1" noResize="1" noEditPoints="1" noAdjustHandles="1" noChangeArrowheads="1" noChangeShapeType="1" noTextEdit="1"/>
                  </p:cNvSpPr>
                  <p:nvPr/>
                </p:nvSpPr>
                <p:spPr>
                  <a:xfrm>
                    <a:off x="7619405" y="4989313"/>
                    <a:ext cx="323754" cy="291011"/>
                  </a:xfrm>
                  <a:prstGeom prst="rect">
                    <a:avLst/>
                  </a:prstGeom>
                  <a:blipFill>
                    <a:blip r:embed="rId6"/>
                    <a:stretch>
                      <a:fillRect/>
                    </a:stretch>
                  </a:blipFill>
                </p:spPr>
                <p:txBody>
                  <a:bodyPr/>
                  <a:lstStyle/>
                  <a:p>
                    <a:r>
                      <a:rPr lang="en-US">
                        <a:noFill/>
                      </a:rPr>
                      <a:t> </a:t>
                    </a:r>
                  </a:p>
                </p:txBody>
              </p:sp>
            </mc:Fallback>
          </mc:AlternateContent>
          <p:sp>
            <p:nvSpPr>
              <p:cNvPr id="47" name="椭圆 46">
                <a:extLst>
                  <a:ext uri="{FF2B5EF4-FFF2-40B4-BE49-F238E27FC236}">
                    <a16:creationId xmlns:a16="http://schemas.microsoft.com/office/drawing/2014/main" id="{807BA2D0-1E55-EE40-C73A-1B42F0DBB3F6}"/>
                  </a:ext>
                </a:extLst>
              </p:cNvPr>
              <p:cNvSpPr/>
              <p:nvPr/>
            </p:nvSpPr>
            <p:spPr>
              <a:xfrm>
                <a:off x="6409748" y="5069504"/>
                <a:ext cx="115869" cy="115869"/>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US" sz="1600" dirty="0" err="1">
                  <a:solidFill>
                    <a:schemeClr val="tx1"/>
                  </a:solidFill>
                  <a:latin typeface="+mj-lt"/>
                  <a:cs typeface="Segoe UI" panose="020B0502040204020203" pitchFamily="34" charset="0"/>
                </a:endParaRPr>
              </a:p>
            </p:txBody>
          </p:sp>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62C2B3BD-1548-7017-A234-79F783FC6F63}"/>
                      </a:ext>
                    </a:extLst>
                  </p:cNvPr>
                  <p:cNvSpPr txBox="1"/>
                  <p:nvPr/>
                </p:nvSpPr>
                <p:spPr>
                  <a:xfrm>
                    <a:off x="6494653" y="5185373"/>
                    <a:ext cx="469980" cy="211698"/>
                  </a:xfrm>
                  <a:prstGeom prst="rect">
                    <a:avLst/>
                  </a:prstGeom>
                </p:spPr>
                <p:txBody>
                  <a:bodyPr vert="horz" wrap="square" lIns="0" tIns="0" rIns="0" bIns="0" rtlCol="0">
                    <a:noAutofit/>
                  </a:bodyPr>
                  <a:lstStyle/>
                  <a:p>
                    <a:pPr/>
                    <a14:m>
                      <m:oMathPara xmlns:m="http://schemas.openxmlformats.org/officeDocument/2006/math">
                        <m:oMathParaPr>
                          <m:jc m:val="centerGroup"/>
                        </m:oMathParaPr>
                        <m:oMath xmlns:m="http://schemas.openxmlformats.org/officeDocument/2006/math">
                          <m:d>
                            <m:dPr>
                              <m:ctrlPr>
                                <a:rPr lang="en-US" sz="1600" i="1" smtClean="0">
                                  <a:latin typeface="Cambria Math" panose="02040503050406030204" pitchFamily="18" charset="0"/>
                                  <a:cs typeface="Segoe UI" panose="020B0502040204020203" pitchFamily="34" charset="0"/>
                                </a:rPr>
                              </m:ctrlPr>
                            </m:dPr>
                            <m:e>
                              <m:r>
                                <a:rPr lang="en-US" sz="1600" i="1" smtClean="0">
                                  <a:latin typeface="Cambria Math" panose="02040503050406030204" pitchFamily="18" charset="0"/>
                                  <a:cs typeface="Segoe UI" panose="020B0502040204020203" pitchFamily="34" charset="0"/>
                                </a:rPr>
                                <m:t>𝑥</m:t>
                              </m:r>
                              <m:r>
                                <a:rPr lang="en-US" sz="1600" i="1" smtClean="0">
                                  <a:latin typeface="Cambria Math" panose="02040503050406030204" pitchFamily="18" charset="0"/>
                                  <a:cs typeface="Segoe UI" panose="020B0502040204020203" pitchFamily="34" charset="0"/>
                                </a:rPr>
                                <m:t>,</m:t>
                              </m:r>
                              <m:r>
                                <a:rPr lang="en-US" sz="1600" i="1" smtClean="0">
                                  <a:latin typeface="Cambria Math" panose="02040503050406030204" pitchFamily="18" charset="0"/>
                                  <a:cs typeface="Segoe UI" panose="020B0502040204020203" pitchFamily="34" charset="0"/>
                                </a:rPr>
                                <m:t>𝑦</m:t>
                              </m:r>
                            </m:e>
                          </m:d>
                        </m:oMath>
                      </m:oMathPara>
                    </a14:m>
                    <a:endParaRPr lang="en-US" sz="1600" dirty="0" err="1">
                      <a:latin typeface="+mj-lt"/>
                      <a:cs typeface="Segoe UI" panose="020B0502040204020203" pitchFamily="34" charset="0"/>
                    </a:endParaRPr>
                  </a:p>
                </p:txBody>
              </p:sp>
            </mc:Choice>
            <mc:Fallback xmlns="">
              <p:sp>
                <p:nvSpPr>
                  <p:cNvPr id="50" name="文本框 49">
                    <a:extLst>
                      <a:ext uri="{FF2B5EF4-FFF2-40B4-BE49-F238E27FC236}">
                        <a16:creationId xmlns:a16="http://schemas.microsoft.com/office/drawing/2014/main" id="{62C2B3BD-1548-7017-A234-79F783FC6F63}"/>
                      </a:ext>
                    </a:extLst>
                  </p:cNvPr>
                  <p:cNvSpPr txBox="1">
                    <a:spLocks noRot="1" noChangeAspect="1" noMove="1" noResize="1" noEditPoints="1" noAdjustHandles="1" noChangeArrowheads="1" noChangeShapeType="1" noTextEdit="1"/>
                  </p:cNvSpPr>
                  <p:nvPr/>
                </p:nvSpPr>
                <p:spPr>
                  <a:xfrm>
                    <a:off x="6494653" y="5185373"/>
                    <a:ext cx="469980" cy="211698"/>
                  </a:xfrm>
                  <a:prstGeom prst="rect">
                    <a:avLst/>
                  </a:prstGeom>
                  <a:blipFill>
                    <a:blip r:embed="rId7"/>
                    <a:stretch>
                      <a:fillRect b="-50000"/>
                    </a:stretch>
                  </a:blipFill>
                </p:spPr>
                <p:txBody>
                  <a:bodyPr/>
                  <a:lstStyle/>
                  <a:p>
                    <a:r>
                      <a:rPr lang="en-US">
                        <a:noFill/>
                      </a:rPr>
                      <a:t> </a:t>
                    </a:r>
                  </a:p>
                </p:txBody>
              </p:sp>
            </mc:Fallback>
          </mc:AlternateContent>
        </p:grpSp>
        <p:grpSp>
          <p:nvGrpSpPr>
            <p:cNvPr id="60" name="组合 59">
              <a:extLst>
                <a:ext uri="{FF2B5EF4-FFF2-40B4-BE49-F238E27FC236}">
                  <a16:creationId xmlns:a16="http://schemas.microsoft.com/office/drawing/2014/main" id="{E397F1F0-CCD4-9C18-6F61-D6EFDFF722D6}"/>
                </a:ext>
              </a:extLst>
            </p:cNvPr>
            <p:cNvGrpSpPr/>
            <p:nvPr/>
          </p:nvGrpSpPr>
          <p:grpSpPr>
            <a:xfrm>
              <a:off x="8315500" y="3923304"/>
              <a:ext cx="1974102" cy="2394738"/>
              <a:chOff x="8315500" y="3923304"/>
              <a:chExt cx="1974102" cy="2394738"/>
            </a:xfrm>
          </p:grpSpPr>
          <p:sp>
            <p:nvSpPr>
              <p:cNvPr id="51" name="矩形 50">
                <a:extLst>
                  <a:ext uri="{FF2B5EF4-FFF2-40B4-BE49-F238E27FC236}">
                    <a16:creationId xmlns:a16="http://schemas.microsoft.com/office/drawing/2014/main" id="{ACFACC8A-6192-8AA1-4BD5-13F97EA6AE43}"/>
                  </a:ext>
                </a:extLst>
              </p:cNvPr>
              <p:cNvSpPr/>
              <p:nvPr/>
            </p:nvSpPr>
            <p:spPr>
              <a:xfrm>
                <a:off x="8366585" y="4241576"/>
                <a:ext cx="1871932" cy="1786487"/>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US" sz="1600" dirty="0" err="1">
                  <a:solidFill>
                    <a:schemeClr val="tx1"/>
                  </a:solidFill>
                  <a:latin typeface="+mj-lt"/>
                  <a:cs typeface="Segoe UI" panose="020B0502040204020203" pitchFamily="34" charset="0"/>
                </a:endParaRPr>
              </a:p>
            </p:txBody>
          </p:sp>
          <p:sp>
            <p:nvSpPr>
              <p:cNvPr id="56" name="椭圆 55">
                <a:extLst>
                  <a:ext uri="{FF2B5EF4-FFF2-40B4-BE49-F238E27FC236}">
                    <a16:creationId xmlns:a16="http://schemas.microsoft.com/office/drawing/2014/main" id="{48ED6978-7F15-13C5-397D-E34C1363A125}"/>
                  </a:ext>
                </a:extLst>
              </p:cNvPr>
              <p:cNvSpPr/>
              <p:nvPr/>
            </p:nvSpPr>
            <p:spPr>
              <a:xfrm>
                <a:off x="8315500" y="4180439"/>
                <a:ext cx="109596" cy="109596"/>
              </a:xfrm>
              <a:prstGeom prst="ellipse">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US" sz="1600" dirty="0" err="1">
                  <a:solidFill>
                    <a:schemeClr val="tx1"/>
                  </a:solidFill>
                  <a:latin typeface="+mj-lt"/>
                  <a:cs typeface="Segoe UI" panose="020B0502040204020203" pitchFamily="34" charset="0"/>
                </a:endParaRPr>
              </a:p>
            </p:txBody>
          </p:sp>
          <p:sp>
            <p:nvSpPr>
              <p:cNvPr id="57" name="椭圆 56">
                <a:extLst>
                  <a:ext uri="{FF2B5EF4-FFF2-40B4-BE49-F238E27FC236}">
                    <a16:creationId xmlns:a16="http://schemas.microsoft.com/office/drawing/2014/main" id="{A6785A50-2155-221D-74B7-D5121F9C3E56}"/>
                  </a:ext>
                </a:extLst>
              </p:cNvPr>
              <p:cNvSpPr/>
              <p:nvPr/>
            </p:nvSpPr>
            <p:spPr>
              <a:xfrm>
                <a:off x="10180006" y="5964843"/>
                <a:ext cx="109596" cy="109596"/>
              </a:xfrm>
              <a:prstGeom prst="ellipse">
                <a:avLst/>
              </a:pr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US" sz="1600" dirty="0" err="1">
                  <a:solidFill>
                    <a:schemeClr val="tx1"/>
                  </a:solidFill>
                  <a:latin typeface="+mj-lt"/>
                  <a:cs typeface="Segoe UI" panose="020B0502040204020203" pitchFamily="34" charset="0"/>
                </a:endParaRPr>
              </a:p>
            </p:txBody>
          </p:sp>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BC3B421A-A552-3238-F63B-38F59DA08ED5}"/>
                      </a:ext>
                    </a:extLst>
                  </p:cNvPr>
                  <p:cNvSpPr txBox="1"/>
                  <p:nvPr/>
                </p:nvSpPr>
                <p:spPr>
                  <a:xfrm>
                    <a:off x="8366585" y="3923304"/>
                    <a:ext cx="622298" cy="287704"/>
                  </a:xfrm>
                  <a:prstGeom prst="rect">
                    <a:avLst/>
                  </a:prstGeom>
                </p:spPr>
                <p:txBody>
                  <a:bodyPr vert="horz" wrap="square" lIns="0" tIns="0" rIns="0" bIns="0" rtlCol="0">
                    <a:noAutofit/>
                  </a:bodyPr>
                  <a:lstStyle/>
                  <a:p>
                    <a:pPr/>
                    <a14:m>
                      <m:oMathPara xmlns:m="http://schemas.openxmlformats.org/officeDocument/2006/math">
                        <m:oMathParaPr>
                          <m:jc m:val="centerGroup"/>
                        </m:oMathParaPr>
                        <m:oMath xmlns:m="http://schemas.openxmlformats.org/officeDocument/2006/math">
                          <m:d>
                            <m:dPr>
                              <m:ctrlPr>
                                <a:rPr lang="en-US" sz="1600" i="1" smtClean="0">
                                  <a:latin typeface="Cambria Math" panose="02040503050406030204" pitchFamily="18" charset="0"/>
                                  <a:cs typeface="Segoe UI" panose="020B0502040204020203" pitchFamily="34" charset="0"/>
                                </a:rPr>
                              </m:ctrlPr>
                            </m:dPr>
                            <m:e>
                              <m:sSub>
                                <m:sSubPr>
                                  <m:ctrlPr>
                                    <a:rPr lang="en-US" sz="1600" i="1" smtClean="0">
                                      <a:latin typeface="Cambria Math" panose="02040503050406030204" pitchFamily="18" charset="0"/>
                                      <a:cs typeface="Segoe UI" panose="020B0502040204020203" pitchFamily="34" charset="0"/>
                                    </a:rPr>
                                  </m:ctrlPr>
                                </m:sSubPr>
                                <m:e>
                                  <m:r>
                                    <a:rPr lang="en-US" sz="1600" i="1" smtClean="0">
                                      <a:latin typeface="Cambria Math" panose="02040503050406030204" pitchFamily="18" charset="0"/>
                                      <a:cs typeface="Segoe UI" panose="020B0502040204020203" pitchFamily="34" charset="0"/>
                                    </a:rPr>
                                    <m:t>𝑥</m:t>
                                  </m:r>
                                </m:e>
                                <m:sub>
                                  <m:r>
                                    <a:rPr lang="en-US" sz="1600" i="1" smtClean="0">
                                      <a:latin typeface="Cambria Math" panose="02040503050406030204" pitchFamily="18" charset="0"/>
                                      <a:cs typeface="Segoe UI" panose="020B0502040204020203" pitchFamily="34" charset="0"/>
                                    </a:rPr>
                                    <m:t>1</m:t>
                                  </m:r>
                                </m:sub>
                              </m:sSub>
                              <m:r>
                                <a:rPr lang="en-US" sz="1600" i="1" smtClean="0">
                                  <a:latin typeface="Cambria Math" panose="02040503050406030204" pitchFamily="18" charset="0"/>
                                  <a:cs typeface="Segoe UI" panose="020B0502040204020203" pitchFamily="34" charset="0"/>
                                </a:rPr>
                                <m:t>,</m:t>
                              </m:r>
                              <m:sSub>
                                <m:sSubPr>
                                  <m:ctrlPr>
                                    <a:rPr lang="en-US" sz="1600" i="1" smtClean="0">
                                      <a:latin typeface="Cambria Math" panose="02040503050406030204" pitchFamily="18" charset="0"/>
                                      <a:cs typeface="Segoe UI" panose="020B0502040204020203" pitchFamily="34" charset="0"/>
                                    </a:rPr>
                                  </m:ctrlPr>
                                </m:sSubPr>
                                <m:e>
                                  <m:r>
                                    <a:rPr lang="en-US" sz="1600" i="1" smtClean="0">
                                      <a:latin typeface="Cambria Math" panose="02040503050406030204" pitchFamily="18" charset="0"/>
                                      <a:cs typeface="Segoe UI" panose="020B0502040204020203" pitchFamily="34" charset="0"/>
                                    </a:rPr>
                                    <m:t>𝑦</m:t>
                                  </m:r>
                                </m:e>
                                <m:sub>
                                  <m:r>
                                    <a:rPr lang="en-US" sz="1600" i="1" smtClean="0">
                                      <a:latin typeface="Cambria Math" panose="02040503050406030204" pitchFamily="18" charset="0"/>
                                      <a:cs typeface="Segoe UI" panose="020B0502040204020203" pitchFamily="34" charset="0"/>
                                    </a:rPr>
                                    <m:t>1</m:t>
                                  </m:r>
                                </m:sub>
                              </m:sSub>
                            </m:e>
                          </m:d>
                        </m:oMath>
                      </m:oMathPara>
                    </a14:m>
                    <a:endParaRPr lang="en-US" sz="1600" dirty="0" err="1">
                      <a:latin typeface="+mj-lt"/>
                      <a:cs typeface="Segoe UI" panose="020B0502040204020203" pitchFamily="34" charset="0"/>
                    </a:endParaRPr>
                  </a:p>
                </p:txBody>
              </p:sp>
            </mc:Choice>
            <mc:Fallback xmlns="">
              <p:sp>
                <p:nvSpPr>
                  <p:cNvPr id="58" name="文本框 57">
                    <a:extLst>
                      <a:ext uri="{FF2B5EF4-FFF2-40B4-BE49-F238E27FC236}">
                        <a16:creationId xmlns:a16="http://schemas.microsoft.com/office/drawing/2014/main" id="{BC3B421A-A552-3238-F63B-38F59DA08ED5}"/>
                      </a:ext>
                    </a:extLst>
                  </p:cNvPr>
                  <p:cNvSpPr txBox="1">
                    <a:spLocks noRot="1" noChangeAspect="1" noMove="1" noResize="1" noEditPoints="1" noAdjustHandles="1" noChangeArrowheads="1" noChangeShapeType="1" noTextEdit="1"/>
                  </p:cNvSpPr>
                  <p:nvPr/>
                </p:nvSpPr>
                <p:spPr>
                  <a:xfrm>
                    <a:off x="8366585" y="3923304"/>
                    <a:ext cx="622298" cy="287704"/>
                  </a:xfrm>
                  <a:prstGeom prst="rect">
                    <a:avLst/>
                  </a:prstGeom>
                  <a:blipFill>
                    <a:blip r:embed="rId8"/>
                    <a:stretch>
                      <a:fillRect b="-8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C03CF2FA-6DC1-BB46-F002-C78CAE33B590}"/>
                      </a:ext>
                    </a:extLst>
                  </p:cNvPr>
                  <p:cNvSpPr txBox="1"/>
                  <p:nvPr/>
                </p:nvSpPr>
                <p:spPr>
                  <a:xfrm>
                    <a:off x="9548066" y="6039482"/>
                    <a:ext cx="715993" cy="278560"/>
                  </a:xfrm>
                  <a:prstGeom prst="rect">
                    <a:avLst/>
                  </a:prstGeom>
                </p:spPr>
                <p:txBody>
                  <a:bodyPr vert="horz" wrap="square" lIns="0" tIns="0" rIns="0" bIns="0" rtlCol="0">
                    <a:noAutofit/>
                  </a:bodyPr>
                  <a:lstStyle/>
                  <a:p>
                    <a:pPr/>
                    <a14:m>
                      <m:oMathPara xmlns:m="http://schemas.openxmlformats.org/officeDocument/2006/math">
                        <m:oMathParaPr>
                          <m:jc m:val="centerGroup"/>
                        </m:oMathParaPr>
                        <m:oMath xmlns:m="http://schemas.openxmlformats.org/officeDocument/2006/math">
                          <m:d>
                            <m:dPr>
                              <m:ctrlPr>
                                <a:rPr lang="en-US" sz="1600" i="1" smtClean="0">
                                  <a:latin typeface="Cambria Math" panose="02040503050406030204" pitchFamily="18" charset="0"/>
                                  <a:cs typeface="Segoe UI" panose="020B0502040204020203" pitchFamily="34" charset="0"/>
                                </a:rPr>
                              </m:ctrlPr>
                            </m:dPr>
                            <m:e>
                              <m:sSub>
                                <m:sSubPr>
                                  <m:ctrlPr>
                                    <a:rPr lang="en-US" sz="1600" i="1" smtClean="0">
                                      <a:latin typeface="Cambria Math" panose="02040503050406030204" pitchFamily="18" charset="0"/>
                                      <a:cs typeface="Segoe UI" panose="020B0502040204020203" pitchFamily="34" charset="0"/>
                                    </a:rPr>
                                  </m:ctrlPr>
                                </m:sSubPr>
                                <m:e>
                                  <m:r>
                                    <a:rPr lang="en-US" sz="1600" i="1" smtClean="0">
                                      <a:latin typeface="Cambria Math" panose="02040503050406030204" pitchFamily="18" charset="0"/>
                                      <a:cs typeface="Segoe UI" panose="020B0502040204020203" pitchFamily="34" charset="0"/>
                                    </a:rPr>
                                    <m:t>𝑥</m:t>
                                  </m:r>
                                </m:e>
                                <m:sub>
                                  <m:r>
                                    <a:rPr lang="en-US" sz="1600" i="1" smtClean="0">
                                      <a:latin typeface="Cambria Math" panose="02040503050406030204" pitchFamily="18" charset="0"/>
                                      <a:cs typeface="Segoe UI" panose="020B0502040204020203" pitchFamily="34" charset="0"/>
                                    </a:rPr>
                                    <m:t>2</m:t>
                                  </m:r>
                                </m:sub>
                              </m:sSub>
                              <m:r>
                                <a:rPr lang="en-US" sz="1600" i="1" smtClean="0">
                                  <a:latin typeface="Cambria Math" panose="02040503050406030204" pitchFamily="18" charset="0"/>
                                  <a:cs typeface="Segoe UI" panose="020B0502040204020203" pitchFamily="34" charset="0"/>
                                </a:rPr>
                                <m:t>,</m:t>
                              </m:r>
                              <m:sSub>
                                <m:sSubPr>
                                  <m:ctrlPr>
                                    <a:rPr lang="en-US" sz="1600" i="1" smtClean="0">
                                      <a:latin typeface="Cambria Math" panose="02040503050406030204" pitchFamily="18" charset="0"/>
                                      <a:cs typeface="Segoe UI" panose="020B0502040204020203" pitchFamily="34" charset="0"/>
                                    </a:rPr>
                                  </m:ctrlPr>
                                </m:sSubPr>
                                <m:e>
                                  <m:r>
                                    <a:rPr lang="en-US" sz="1600" i="1" smtClean="0">
                                      <a:latin typeface="Cambria Math" panose="02040503050406030204" pitchFamily="18" charset="0"/>
                                      <a:cs typeface="Segoe UI" panose="020B0502040204020203" pitchFamily="34" charset="0"/>
                                    </a:rPr>
                                    <m:t>𝑦</m:t>
                                  </m:r>
                                </m:e>
                                <m:sub>
                                  <m:r>
                                    <a:rPr lang="en-US" sz="1600" i="1" smtClean="0">
                                      <a:latin typeface="Cambria Math" panose="02040503050406030204" pitchFamily="18" charset="0"/>
                                      <a:cs typeface="Segoe UI" panose="020B0502040204020203" pitchFamily="34" charset="0"/>
                                    </a:rPr>
                                    <m:t>2</m:t>
                                  </m:r>
                                </m:sub>
                              </m:sSub>
                            </m:e>
                          </m:d>
                        </m:oMath>
                      </m:oMathPara>
                    </a14:m>
                    <a:endParaRPr lang="en-US" sz="1600" dirty="0" err="1">
                      <a:latin typeface="+mj-lt"/>
                      <a:cs typeface="Segoe UI" panose="020B0502040204020203" pitchFamily="34" charset="0"/>
                    </a:endParaRPr>
                  </a:p>
                </p:txBody>
              </p:sp>
            </mc:Choice>
            <mc:Fallback xmlns="">
              <p:sp>
                <p:nvSpPr>
                  <p:cNvPr id="59" name="文本框 58">
                    <a:extLst>
                      <a:ext uri="{FF2B5EF4-FFF2-40B4-BE49-F238E27FC236}">
                        <a16:creationId xmlns:a16="http://schemas.microsoft.com/office/drawing/2014/main" id="{C03CF2FA-6DC1-BB46-F002-C78CAE33B590}"/>
                      </a:ext>
                    </a:extLst>
                  </p:cNvPr>
                  <p:cNvSpPr txBox="1">
                    <a:spLocks noRot="1" noChangeAspect="1" noMove="1" noResize="1" noEditPoints="1" noAdjustHandles="1" noChangeArrowheads="1" noChangeShapeType="1" noTextEdit="1"/>
                  </p:cNvSpPr>
                  <p:nvPr/>
                </p:nvSpPr>
                <p:spPr>
                  <a:xfrm>
                    <a:off x="9548066" y="6039482"/>
                    <a:ext cx="715993" cy="278560"/>
                  </a:xfrm>
                  <a:prstGeom prst="rect">
                    <a:avLst/>
                  </a:prstGeom>
                  <a:blipFill>
                    <a:blip r:embed="rId9"/>
                    <a:stretch>
                      <a:fillRect b="-10870"/>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08EE86E0-668C-29A2-D14F-7CEA48100898}"/>
                  </a:ext>
                </a:extLst>
              </p:cNvPr>
              <p:cNvSpPr txBox="1"/>
              <p:nvPr/>
            </p:nvSpPr>
            <p:spPr>
              <a:xfrm>
                <a:off x="4734346" y="4211403"/>
                <a:ext cx="1607404" cy="515875"/>
              </a:xfrm>
              <a:prstGeom prst="rect">
                <a:avLst/>
              </a:prstGeom>
            </p:spPr>
            <p:txBody>
              <a:bodyPr vert="horz" wrap="square" lIns="0" tIns="0" rIns="0" bIns="0" rtlCol="0">
                <a:noAutofit/>
              </a:bodyPr>
              <a:lstStyle/>
              <a:p>
                <a:pPr/>
                <a14:m>
                  <m:oMathPara xmlns:m="http://schemas.openxmlformats.org/officeDocument/2006/math">
                    <m:oMathParaPr>
                      <m:jc m:val="centerGroup"/>
                    </m:oMathParaPr>
                    <m:oMath xmlns:m="http://schemas.openxmlformats.org/officeDocument/2006/math">
                      <m:d>
                        <m:dPr>
                          <m:ctrlPr>
                            <a:rPr lang="es-ES" sz="1600" i="1" smtClean="0">
                              <a:latin typeface="Cambria Math" panose="02040503050406030204" pitchFamily="18" charset="0"/>
                              <a:cs typeface="Segoe UI" panose="020B0502040204020203" pitchFamily="34" charset="0"/>
                            </a:rPr>
                          </m:ctrlPr>
                        </m:dPr>
                        <m:e>
                          <m:r>
                            <a:rPr lang="es-ES" sz="1600" i="1" smtClean="0">
                              <a:latin typeface="Cambria Math" panose="02040503050406030204" pitchFamily="18" charset="0"/>
                              <a:cs typeface="Segoe UI" panose="020B0502040204020203" pitchFamily="34" charset="0"/>
                            </a:rPr>
                            <m:t>𝑥</m:t>
                          </m:r>
                          <m:r>
                            <a:rPr lang="es-ES" sz="1600" i="1" smtClean="0">
                              <a:latin typeface="Cambria Math" panose="02040503050406030204" pitchFamily="18" charset="0"/>
                              <a:cs typeface="Segoe UI" panose="020B0502040204020203" pitchFamily="34" charset="0"/>
                            </a:rPr>
                            <m:t>,</m:t>
                          </m:r>
                          <m:r>
                            <a:rPr lang="es-ES" sz="1600" i="1" smtClean="0">
                              <a:latin typeface="Cambria Math" panose="02040503050406030204" pitchFamily="18" charset="0"/>
                              <a:cs typeface="Segoe UI" panose="020B0502040204020203" pitchFamily="34" charset="0"/>
                            </a:rPr>
                            <m:t>𝑦</m:t>
                          </m:r>
                          <m:r>
                            <a:rPr lang="es-ES" sz="1600" i="1" smtClean="0">
                              <a:latin typeface="Cambria Math" panose="02040503050406030204" pitchFamily="18" charset="0"/>
                              <a:cs typeface="Segoe UI" panose="020B0502040204020203" pitchFamily="34" charset="0"/>
                            </a:rPr>
                            <m:t>,</m:t>
                          </m:r>
                          <m:r>
                            <a:rPr lang="es-ES" sz="1600" i="1" smtClean="0">
                              <a:latin typeface="Cambria Math" panose="02040503050406030204" pitchFamily="18" charset="0"/>
                              <a:cs typeface="Segoe UI" panose="020B0502040204020203" pitchFamily="34" charset="0"/>
                            </a:rPr>
                            <m:t>𝑤</m:t>
                          </m:r>
                          <m:r>
                            <a:rPr lang="es-ES" sz="1600" i="1" smtClean="0">
                              <a:latin typeface="Cambria Math" panose="02040503050406030204" pitchFamily="18" charset="0"/>
                              <a:cs typeface="Segoe UI" panose="020B0502040204020203" pitchFamily="34" charset="0"/>
                            </a:rPr>
                            <m:t>,</m:t>
                          </m:r>
                          <m:r>
                            <a:rPr lang="es-ES" sz="1600" i="1" smtClean="0">
                              <a:latin typeface="Cambria Math" panose="02040503050406030204" pitchFamily="18" charset="0"/>
                              <a:cs typeface="Segoe UI" panose="020B0502040204020203" pitchFamily="34" charset="0"/>
                            </a:rPr>
                            <m:t>h</m:t>
                          </m:r>
                        </m:e>
                      </m:d>
                    </m:oMath>
                  </m:oMathPara>
                </a14:m>
                <a:endParaRPr lang="en-US" sz="1600" i="1" dirty="0">
                  <a:latin typeface="Cambria Math" panose="02040503050406030204" pitchFamily="18" charset="0"/>
                  <a:cs typeface="Segoe UI" panose="020B0502040204020203" pitchFamily="34" charset="0"/>
                </a:endParaRPr>
              </a:p>
              <a:p>
                <a:pPr/>
                <a14:m>
                  <m:oMathPara xmlns:m="http://schemas.openxmlformats.org/officeDocument/2006/math">
                    <m:oMathParaPr>
                      <m:jc m:val="centerGroup"/>
                    </m:oMathParaPr>
                    <m:oMath xmlns:m="http://schemas.openxmlformats.org/officeDocument/2006/math">
                      <m:d>
                        <m:dPr>
                          <m:ctrlPr>
                            <a:rPr lang="es-ES" sz="1600" i="1" smtClean="0">
                              <a:latin typeface="Cambria Math" panose="02040503050406030204" pitchFamily="18" charset="0"/>
                              <a:cs typeface="Segoe UI" panose="020B0502040204020203" pitchFamily="34" charset="0"/>
                            </a:rPr>
                          </m:ctrlPr>
                        </m:dPr>
                        <m:e>
                          <m:sSub>
                            <m:sSubPr>
                              <m:ctrlPr>
                                <a:rPr lang="es-ES" sz="1600" i="1" smtClean="0">
                                  <a:latin typeface="Cambria Math" panose="02040503050406030204" pitchFamily="18" charset="0"/>
                                  <a:cs typeface="Segoe UI" panose="020B0502040204020203" pitchFamily="34" charset="0"/>
                                </a:rPr>
                              </m:ctrlPr>
                            </m:sSubPr>
                            <m:e>
                              <m:r>
                                <a:rPr lang="es-ES" sz="1600" i="1" smtClean="0">
                                  <a:latin typeface="Cambria Math" panose="02040503050406030204" pitchFamily="18" charset="0"/>
                                  <a:cs typeface="Segoe UI" panose="020B0502040204020203" pitchFamily="34" charset="0"/>
                                </a:rPr>
                                <m:t>𝑥</m:t>
                              </m:r>
                            </m:e>
                            <m:sub>
                              <m:r>
                                <a:rPr lang="es-ES" sz="1600" i="1" smtClean="0">
                                  <a:latin typeface="Cambria Math" panose="02040503050406030204" pitchFamily="18" charset="0"/>
                                  <a:cs typeface="Segoe UI" panose="020B0502040204020203" pitchFamily="34" charset="0"/>
                                </a:rPr>
                                <m:t>1</m:t>
                              </m:r>
                            </m:sub>
                          </m:sSub>
                          <m:r>
                            <a:rPr lang="es-ES" sz="1600" i="1" smtClean="0">
                              <a:latin typeface="Cambria Math" panose="02040503050406030204" pitchFamily="18" charset="0"/>
                              <a:cs typeface="Segoe UI" panose="020B0502040204020203" pitchFamily="34" charset="0"/>
                            </a:rPr>
                            <m:t>,</m:t>
                          </m:r>
                          <m:sSub>
                            <m:sSubPr>
                              <m:ctrlPr>
                                <a:rPr lang="es-ES" sz="1600" i="1" smtClean="0">
                                  <a:latin typeface="Cambria Math" panose="02040503050406030204" pitchFamily="18" charset="0"/>
                                  <a:cs typeface="Segoe UI" panose="020B0502040204020203" pitchFamily="34" charset="0"/>
                                </a:rPr>
                              </m:ctrlPr>
                            </m:sSubPr>
                            <m:e>
                              <m:r>
                                <a:rPr lang="es-ES" sz="1600" i="1" smtClean="0">
                                  <a:latin typeface="Cambria Math" panose="02040503050406030204" pitchFamily="18" charset="0"/>
                                  <a:cs typeface="Segoe UI" panose="020B0502040204020203" pitchFamily="34" charset="0"/>
                                </a:rPr>
                                <m:t>𝑥</m:t>
                              </m:r>
                            </m:e>
                            <m:sub>
                              <m:r>
                                <a:rPr lang="es-ES" sz="1600" i="1" smtClean="0">
                                  <a:latin typeface="Cambria Math" panose="02040503050406030204" pitchFamily="18" charset="0"/>
                                  <a:cs typeface="Segoe UI" panose="020B0502040204020203" pitchFamily="34" charset="0"/>
                                </a:rPr>
                                <m:t>2</m:t>
                              </m:r>
                            </m:sub>
                          </m:sSub>
                          <m:r>
                            <a:rPr lang="es-ES" sz="1600" i="1" smtClean="0">
                              <a:latin typeface="Cambria Math" panose="02040503050406030204" pitchFamily="18" charset="0"/>
                              <a:cs typeface="Segoe UI" panose="020B0502040204020203" pitchFamily="34" charset="0"/>
                            </a:rPr>
                            <m:t>,</m:t>
                          </m:r>
                          <m:sSub>
                            <m:sSubPr>
                              <m:ctrlPr>
                                <a:rPr lang="es-ES" sz="1600" i="1" smtClean="0">
                                  <a:latin typeface="Cambria Math" panose="02040503050406030204" pitchFamily="18" charset="0"/>
                                  <a:cs typeface="Segoe UI" panose="020B0502040204020203" pitchFamily="34" charset="0"/>
                                </a:rPr>
                              </m:ctrlPr>
                            </m:sSubPr>
                            <m:e>
                              <m:r>
                                <a:rPr lang="es-ES" sz="1600" i="1" smtClean="0">
                                  <a:latin typeface="Cambria Math" panose="02040503050406030204" pitchFamily="18" charset="0"/>
                                  <a:cs typeface="Segoe UI" panose="020B0502040204020203" pitchFamily="34" charset="0"/>
                                </a:rPr>
                                <m:t>𝑦</m:t>
                              </m:r>
                            </m:e>
                            <m:sub>
                              <m:r>
                                <a:rPr lang="es-ES" sz="1600" i="1" smtClean="0">
                                  <a:latin typeface="Cambria Math" panose="02040503050406030204" pitchFamily="18" charset="0"/>
                                  <a:cs typeface="Segoe UI" panose="020B0502040204020203" pitchFamily="34" charset="0"/>
                                </a:rPr>
                                <m:t>1</m:t>
                              </m:r>
                            </m:sub>
                          </m:sSub>
                          <m:r>
                            <a:rPr lang="es-ES" sz="1600" i="1" smtClean="0">
                              <a:latin typeface="Cambria Math" panose="02040503050406030204" pitchFamily="18" charset="0"/>
                              <a:cs typeface="Segoe UI" panose="020B0502040204020203" pitchFamily="34" charset="0"/>
                            </a:rPr>
                            <m:t>,</m:t>
                          </m:r>
                          <m:sSub>
                            <m:sSubPr>
                              <m:ctrlPr>
                                <a:rPr lang="es-ES" sz="1600" i="1" smtClean="0">
                                  <a:latin typeface="Cambria Math" panose="02040503050406030204" pitchFamily="18" charset="0"/>
                                  <a:cs typeface="Segoe UI" panose="020B0502040204020203" pitchFamily="34" charset="0"/>
                                </a:rPr>
                              </m:ctrlPr>
                            </m:sSubPr>
                            <m:e>
                              <m:r>
                                <a:rPr lang="es-ES" sz="1600" i="1" smtClean="0">
                                  <a:latin typeface="Cambria Math" panose="02040503050406030204" pitchFamily="18" charset="0"/>
                                  <a:cs typeface="Segoe UI" panose="020B0502040204020203" pitchFamily="34" charset="0"/>
                                </a:rPr>
                                <m:t>𝑦</m:t>
                              </m:r>
                            </m:e>
                            <m:sub>
                              <m:r>
                                <a:rPr lang="es-ES" sz="1600" i="1" smtClean="0">
                                  <a:latin typeface="Cambria Math" panose="02040503050406030204" pitchFamily="18" charset="0"/>
                                  <a:cs typeface="Segoe UI" panose="020B0502040204020203" pitchFamily="34" charset="0"/>
                                </a:rPr>
                                <m:t>2</m:t>
                              </m:r>
                            </m:sub>
                          </m:sSub>
                        </m:e>
                      </m:d>
                    </m:oMath>
                  </m:oMathPara>
                </a14:m>
                <a:endParaRPr lang="en-US" sz="1600" dirty="0" err="1">
                  <a:latin typeface="+mj-lt"/>
                  <a:cs typeface="Segoe UI" panose="020B0502040204020203" pitchFamily="34" charset="0"/>
                </a:endParaRPr>
              </a:p>
            </p:txBody>
          </p:sp>
        </mc:Choice>
        <mc:Fallback xmlns="">
          <p:sp>
            <p:nvSpPr>
              <p:cNvPr id="66" name="文本框 65">
                <a:extLst>
                  <a:ext uri="{FF2B5EF4-FFF2-40B4-BE49-F238E27FC236}">
                    <a16:creationId xmlns:a16="http://schemas.microsoft.com/office/drawing/2014/main" id="{08EE86E0-668C-29A2-D14F-7CEA48100898}"/>
                  </a:ext>
                </a:extLst>
              </p:cNvPr>
              <p:cNvSpPr txBox="1">
                <a:spLocks noRot="1" noChangeAspect="1" noMove="1" noResize="1" noEditPoints="1" noAdjustHandles="1" noChangeArrowheads="1" noChangeShapeType="1" noTextEdit="1"/>
              </p:cNvSpPr>
              <p:nvPr/>
            </p:nvSpPr>
            <p:spPr>
              <a:xfrm>
                <a:off x="4734346" y="4211403"/>
                <a:ext cx="1607404" cy="515875"/>
              </a:xfrm>
              <a:prstGeom prst="rect">
                <a:avLst/>
              </a:prstGeom>
              <a:blipFill>
                <a:blip r:embed="rId10"/>
                <a:stretch>
                  <a:fillRect b="-8333"/>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1C5AB4DF-A32F-29A3-C93D-BC8645C07FCD}"/>
              </a:ext>
            </a:extLst>
          </p:cNvPr>
          <p:cNvGrpSpPr/>
          <p:nvPr/>
        </p:nvGrpSpPr>
        <p:grpSpPr>
          <a:xfrm>
            <a:off x="1102766" y="4439048"/>
            <a:ext cx="2087512" cy="576460"/>
            <a:chOff x="-1963745" y="5467449"/>
            <a:chExt cx="1752608" cy="983129"/>
          </a:xfrm>
          <a:solidFill>
            <a:schemeClr val="accent5"/>
          </a:solidFill>
        </p:grpSpPr>
        <p:sp>
          <p:nvSpPr>
            <p:cNvPr id="4" name="AutoShape 15">
              <a:extLst>
                <a:ext uri="{FF2B5EF4-FFF2-40B4-BE49-F238E27FC236}">
                  <a16:creationId xmlns:a16="http://schemas.microsoft.com/office/drawing/2014/main" id="{40E5EF8E-8488-585C-EB1F-BC7399FFB1D8}"/>
                </a:ext>
              </a:extLst>
            </p:cNvPr>
            <p:cNvSpPr>
              <a:spLocks noChangeArrowheads="1"/>
            </p:cNvSpPr>
            <p:nvPr/>
          </p:nvSpPr>
          <p:spPr bwMode="gray">
            <a:xfrm rot="7328316" flipH="1" flipV="1">
              <a:off x="-1831876" y="5335580"/>
              <a:ext cx="179189" cy="442927"/>
            </a:xfrm>
            <a:prstGeom prst="triangle">
              <a:avLst>
                <a:gd name="adj" fmla="val 50000"/>
              </a:avLst>
            </a:prstGeom>
            <a:solidFill>
              <a:srgbClr val="D9D9D9"/>
            </a:solidFill>
            <a:ln w="9525" cap="flat" cmpd="sng" algn="ctr">
              <a:solidFill>
                <a:srgbClr val="D9D9D9"/>
              </a:solidFill>
              <a:prstDash val="solid"/>
              <a:miter lim="800000"/>
              <a:headEnd type="none" w="med" len="med"/>
              <a:tailEnd type="none" w="med" len="med"/>
            </a:ln>
          </p:spPr>
          <p:txBody>
            <a:bodyPr vert="horz" wrap="square" lIns="0" tIns="0" rIns="0" bIns="0" numCol="1" anchor="ctr" anchorCtr="0" compatLnSpc="1">
              <a:prstTxWarp prst="textNoShape">
                <a:avLst/>
              </a:prstTxWarp>
            </a:bodyPr>
            <a:lstStyle/>
            <a:p>
              <a:pPr algn="ctr" fontAlgn="base">
                <a:spcBef>
                  <a:spcPct val="0"/>
                </a:spcBef>
                <a:spcAft>
                  <a:spcPct val="0"/>
                </a:spcAft>
              </a:pPr>
              <a:endParaRPr lang="en-US" dirty="0">
                <a:cs typeface="Arial" pitchFamily="34" charset="0"/>
              </a:endParaRPr>
            </a:p>
          </p:txBody>
        </p:sp>
        <p:sp>
          <p:nvSpPr>
            <p:cNvPr id="7" name="Rectangle 477">
              <a:extLst>
                <a:ext uri="{FF2B5EF4-FFF2-40B4-BE49-F238E27FC236}">
                  <a16:creationId xmlns:a16="http://schemas.microsoft.com/office/drawing/2014/main" id="{AED20867-DBB9-D6E5-9C22-97D01AFFD9EA}"/>
                </a:ext>
              </a:extLst>
            </p:cNvPr>
            <p:cNvSpPr>
              <a:spLocks noChangeArrowheads="1"/>
            </p:cNvSpPr>
            <p:nvPr/>
          </p:nvSpPr>
          <p:spPr bwMode="auto">
            <a:xfrm>
              <a:off x="-1616075" y="5689600"/>
              <a:ext cx="1404938" cy="760978"/>
            </a:xfrm>
            <a:prstGeom prst="rect">
              <a:avLst/>
            </a:prstGeom>
            <a:solidFill>
              <a:srgbClr val="D9D9D9"/>
            </a:solidFill>
            <a:ln w="9525" cap="flat" cmpd="sng" algn="ctr">
              <a:solidFill>
                <a:srgbClr val="D9D9D9"/>
              </a:solidFill>
              <a:prstDash val="solid"/>
              <a:miter lim="800000"/>
              <a:headEnd type="none" w="med" len="med"/>
              <a:tailEnd type="none" w="med" len="med"/>
            </a:ln>
          </p:spPr>
          <p:txBody>
            <a:bodyPr vert="horz" wrap="square" lIns="72009" tIns="72009" rIns="72009" bIns="72009" numCol="1" anchor="t" anchorCtr="0" compatLnSpc="1">
              <a:prstTxWarp prst="textNoShape">
                <a:avLst/>
              </a:prstTxWarp>
              <a:spAutoFit/>
            </a:bodyPr>
            <a:lstStyle/>
            <a:p>
              <a:pPr algn="r" fontAlgn="base">
                <a:spcBef>
                  <a:spcPct val="0"/>
                </a:spcBef>
                <a:spcAft>
                  <a:spcPct val="0"/>
                </a:spcAft>
              </a:pPr>
              <a:r>
                <a:rPr lang="zh-CN" altLang="en-US" sz="2000" b="1" dirty="0">
                  <a:cs typeface="Arial" pitchFamily="34" charset="0"/>
                </a:rPr>
                <a:t>分类是否正确</a:t>
              </a:r>
              <a:endParaRPr lang="en-US" sz="2000" dirty="0">
                <a:cs typeface="Arial" pitchFamily="34" charset="0"/>
              </a:endParaRPr>
            </a:p>
          </p:txBody>
        </p:sp>
      </p:grpSp>
      <p:grpSp>
        <p:nvGrpSpPr>
          <p:cNvPr id="26" name="Group 1">
            <a:extLst>
              <a:ext uri="{FF2B5EF4-FFF2-40B4-BE49-F238E27FC236}">
                <a16:creationId xmlns:a16="http://schemas.microsoft.com/office/drawing/2014/main" id="{AE8A9672-8FC8-2ED2-8802-1A78770035D6}"/>
              </a:ext>
            </a:extLst>
          </p:cNvPr>
          <p:cNvGrpSpPr/>
          <p:nvPr/>
        </p:nvGrpSpPr>
        <p:grpSpPr>
          <a:xfrm>
            <a:off x="4404665" y="4837549"/>
            <a:ext cx="2266765" cy="815207"/>
            <a:chOff x="-1616075" y="2051050"/>
            <a:chExt cx="1404938" cy="1309022"/>
          </a:xfrm>
          <a:solidFill>
            <a:schemeClr val="accent5"/>
          </a:solidFill>
        </p:grpSpPr>
        <p:sp>
          <p:nvSpPr>
            <p:cNvPr id="29" name="AutoShape 9">
              <a:extLst>
                <a:ext uri="{FF2B5EF4-FFF2-40B4-BE49-F238E27FC236}">
                  <a16:creationId xmlns:a16="http://schemas.microsoft.com/office/drawing/2014/main" id="{A7D498D3-260D-0A59-5BB3-4E374CBDC107}"/>
                </a:ext>
              </a:extLst>
            </p:cNvPr>
            <p:cNvSpPr>
              <a:spLocks noChangeArrowheads="1"/>
            </p:cNvSpPr>
            <p:nvPr/>
          </p:nvSpPr>
          <p:spPr bwMode="gray">
            <a:xfrm>
              <a:off x="-974725" y="2051050"/>
              <a:ext cx="122238" cy="649288"/>
            </a:xfrm>
            <a:prstGeom prst="triangle">
              <a:avLst>
                <a:gd name="adj" fmla="val 50000"/>
              </a:avLst>
            </a:prstGeom>
            <a:solidFill>
              <a:srgbClr val="D9D9D9"/>
            </a:solidFill>
            <a:ln w="9525" cap="flat" cmpd="sng" algn="ctr">
              <a:solidFill>
                <a:srgbClr val="D9D9D9"/>
              </a:solidFill>
              <a:prstDash val="solid"/>
              <a:miter lim="800000"/>
              <a:headEnd type="none" w="med" len="med"/>
              <a:tailEnd type="none" w="med" len="med"/>
            </a:ln>
          </p:spPr>
          <p:txBody>
            <a:bodyPr vert="horz" wrap="square" lIns="0" tIns="0" rIns="0" bIns="0" numCol="1" anchor="ctr" anchorCtr="0" compatLnSpc="1">
              <a:prstTxWarp prst="textNoShape">
                <a:avLst/>
              </a:prstTxWarp>
            </a:bodyPr>
            <a:lstStyle/>
            <a:p>
              <a:pPr algn="ctr" fontAlgn="base">
                <a:spcBef>
                  <a:spcPct val="0"/>
                </a:spcBef>
                <a:spcAft>
                  <a:spcPct val="0"/>
                </a:spcAft>
              </a:pPr>
              <a:endParaRPr lang="en-US" dirty="0">
                <a:cs typeface="Arial" pitchFamily="34" charset="0"/>
              </a:endParaRPr>
            </a:p>
          </p:txBody>
        </p:sp>
        <p:sp>
          <p:nvSpPr>
            <p:cNvPr id="31" name="Rectangle 477">
              <a:extLst>
                <a:ext uri="{FF2B5EF4-FFF2-40B4-BE49-F238E27FC236}">
                  <a16:creationId xmlns:a16="http://schemas.microsoft.com/office/drawing/2014/main" id="{ED6CFAD3-1BE6-D6B5-535E-088B292CD6D3}"/>
                </a:ext>
              </a:extLst>
            </p:cNvPr>
            <p:cNvSpPr>
              <a:spLocks noChangeArrowheads="1"/>
            </p:cNvSpPr>
            <p:nvPr/>
          </p:nvSpPr>
          <p:spPr bwMode="auto">
            <a:xfrm>
              <a:off x="-1616075" y="2660650"/>
              <a:ext cx="1404938" cy="699422"/>
            </a:xfrm>
            <a:prstGeom prst="rect">
              <a:avLst/>
            </a:prstGeom>
            <a:solidFill>
              <a:srgbClr val="D9D9D9"/>
            </a:solidFill>
            <a:ln w="9525" cap="flat" cmpd="sng" algn="ctr">
              <a:solidFill>
                <a:srgbClr val="D9D9D9"/>
              </a:solidFill>
              <a:prstDash val="solid"/>
              <a:miter lim="800000"/>
              <a:headEnd type="none" w="med" len="med"/>
              <a:tailEnd type="none" w="med" len="med"/>
            </a:ln>
          </p:spPr>
          <p:txBody>
            <a:bodyPr vert="horz" wrap="square" lIns="72009" tIns="72009" rIns="72009" bIns="72009" numCol="1" anchor="t" anchorCtr="0" compatLnSpc="1">
              <a:prstTxWarp prst="textNoShape">
                <a:avLst/>
              </a:prstTxWarp>
              <a:spAutoFit/>
            </a:bodyPr>
            <a:lstStyle/>
            <a:p>
              <a:pPr algn="ctr" fontAlgn="base">
                <a:spcBef>
                  <a:spcPct val="0"/>
                </a:spcBef>
                <a:spcAft>
                  <a:spcPct val="0"/>
                </a:spcAft>
              </a:pPr>
              <a:r>
                <a:rPr lang="zh-CN" altLang="zh-CN" sz="1800" b="1" kern="1200" dirty="0">
                  <a:solidFill>
                    <a:srgbClr val="252628"/>
                  </a:solidFill>
                  <a:effectLst/>
                  <a:latin typeface="Segoe UI" panose="020B0502040204020203" pitchFamily="34" charset="0"/>
                  <a:ea typeface="+mn-ea"/>
                  <a:cs typeface="Arial" panose="020B0604020202020204" pitchFamily="34" charset="0"/>
                </a:rPr>
                <a:t>定位框坐标是否准</a:t>
              </a:r>
              <a:r>
                <a:rPr lang="zh-CN" altLang="en-US" sz="1800" b="1" kern="1200" dirty="0">
                  <a:solidFill>
                    <a:srgbClr val="252628"/>
                  </a:solidFill>
                  <a:effectLst/>
                  <a:latin typeface="Segoe UI" panose="020B0502040204020203" pitchFamily="34" charset="0"/>
                  <a:ea typeface="+mn-ea"/>
                  <a:cs typeface="Arial" panose="020B0604020202020204" pitchFamily="34" charset="0"/>
                </a:rPr>
                <a:t>确</a:t>
              </a:r>
              <a:endParaRPr lang="en-US" dirty="0">
                <a:cs typeface="Arial" pitchFamily="34" charset="0"/>
              </a:endParaRPr>
            </a:p>
          </p:txBody>
        </p:sp>
      </p:grpSp>
      <p:sp>
        <p:nvSpPr>
          <p:cNvPr id="54" name="background">
            <a:extLst>
              <a:ext uri="{FF2B5EF4-FFF2-40B4-BE49-F238E27FC236}">
                <a16:creationId xmlns:a16="http://schemas.microsoft.com/office/drawing/2014/main" id="{E0DDE655-5C5D-2D7E-1048-E1F1B293803A}"/>
              </a:ext>
            </a:extLst>
          </p:cNvPr>
          <p:cNvSpPr>
            <a:spLocks noChangeAspect="1"/>
          </p:cNvSpPr>
          <p:nvPr>
            <p:custDataLst>
              <p:tags r:id="rId1"/>
            </p:custDataLst>
          </p:nvPr>
        </p:nvSpPr>
        <p:spPr>
          <a:xfrm>
            <a:off x="1176357" y="4676390"/>
            <a:ext cx="279400" cy="279400"/>
          </a:xfrm>
          <a:prstGeom prst="ellipse">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solidFill>
                  <a:schemeClr val="bg1"/>
                </a:solidFill>
                <a:latin typeface="+mj-lt"/>
                <a:cs typeface="Segoe UI" panose="020B0502040204020203" pitchFamily="34" charset="0"/>
              </a:rPr>
              <a:t>1</a:t>
            </a:r>
          </a:p>
        </p:txBody>
      </p:sp>
      <p:sp>
        <p:nvSpPr>
          <p:cNvPr id="55" name="background">
            <a:extLst>
              <a:ext uri="{FF2B5EF4-FFF2-40B4-BE49-F238E27FC236}">
                <a16:creationId xmlns:a16="http://schemas.microsoft.com/office/drawing/2014/main" id="{D6DDC624-E22F-1AB0-9541-4615729F8ACB}"/>
              </a:ext>
            </a:extLst>
          </p:cNvPr>
          <p:cNvSpPr>
            <a:spLocks noChangeAspect="1"/>
          </p:cNvSpPr>
          <p:nvPr>
            <p:custDataLst>
              <p:tags r:id="rId2"/>
            </p:custDataLst>
          </p:nvPr>
        </p:nvSpPr>
        <p:spPr>
          <a:xfrm>
            <a:off x="4056720" y="5295270"/>
            <a:ext cx="279400" cy="279400"/>
          </a:xfrm>
          <a:prstGeom prst="ellipse">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solidFill>
                  <a:schemeClr val="bg1"/>
                </a:solidFill>
                <a:latin typeface="+mj-lt"/>
                <a:cs typeface="Segoe UI" panose="020B0502040204020203" pitchFamily="34" charset="0"/>
              </a:rPr>
              <a:t>2</a:t>
            </a:r>
          </a:p>
        </p:txBody>
      </p:sp>
    </p:spTree>
    <p:extLst>
      <p:ext uri="{BB962C8B-B14F-4D97-AF65-F5344CB8AC3E}">
        <p14:creationId xmlns:p14="http://schemas.microsoft.com/office/powerpoint/2010/main" val="3355029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006A84C-AA09-8729-3F05-0A50586F742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325" imgH="323" progId="TCLayout.ActiveDocument.1">
                  <p:embed/>
                </p:oleObj>
              </mc:Choice>
              <mc:Fallback>
                <p:oleObj name="think-cell 幻灯片" r:id="rId6" imgW="325" imgH="323" progId="TCLayout.ActiveDocument.1">
                  <p:embed/>
                  <p:pic>
                    <p:nvPicPr>
                      <p:cNvPr id="5" name="think-cell data - do not delete" hidden="1">
                        <a:extLst>
                          <a:ext uri="{FF2B5EF4-FFF2-40B4-BE49-F238E27FC236}">
                            <a16:creationId xmlns:a16="http://schemas.microsoft.com/office/drawing/2014/main" id="{6006A84C-AA09-8729-3F05-0A50586F7424}"/>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179599"/>
            <a:ext cx="11160917" cy="984885"/>
          </a:xfrm>
        </p:spPr>
        <p:txBody>
          <a:bodyPr vert="horz"/>
          <a:lstStyle/>
          <a:p>
            <a:r>
              <a:rPr lang="en-US" altLang="zh-CN" dirty="0"/>
              <a:t>YOLOv8:</a:t>
            </a:r>
            <a:r>
              <a:rPr lang="zh-CN" altLang="en-US" dirty="0"/>
              <a:t> </a:t>
            </a:r>
            <a:r>
              <a:rPr lang="en-US" altLang="zh-CN" dirty="0"/>
              <a:t>2023</a:t>
            </a:r>
            <a:r>
              <a:rPr lang="zh-CN" altLang="en-US" dirty="0"/>
              <a:t> </a:t>
            </a:r>
            <a:r>
              <a:rPr lang="en-US" altLang="zh-CN" dirty="0"/>
              <a:t>GitHub					[Architectures]</a:t>
            </a:r>
            <a:br>
              <a:rPr lang="en-US" altLang="zh-CN" dirty="0"/>
            </a:br>
            <a:r>
              <a:rPr lang="en-US" altLang="zh-CN" dirty="0"/>
              <a:t>Ultralytics Achieve Multiple Vision Tasks in YOLOv8</a:t>
            </a:r>
            <a:endParaRPr lang="en-US" dirty="0"/>
          </a:p>
        </p:txBody>
      </p:sp>
      <p:sp>
        <p:nvSpPr>
          <p:cNvPr id="6" name="ee4pContent1">
            <a:extLst>
              <a:ext uri="{FF2B5EF4-FFF2-40B4-BE49-F238E27FC236}">
                <a16:creationId xmlns:a16="http://schemas.microsoft.com/office/drawing/2014/main" id="{15D44713-7CAE-AB96-58AB-1D0ADF3A9B75}"/>
              </a:ext>
            </a:extLst>
          </p:cNvPr>
          <p:cNvSpPr txBox="1">
            <a:spLocks/>
          </p:cNvSpPr>
          <p:nvPr>
            <p:custDataLst>
              <p:tags r:id="rId2"/>
            </p:custDataLst>
          </p:nvPr>
        </p:nvSpPr>
        <p:spPr>
          <a:xfrm>
            <a:off x="514349" y="1393826"/>
            <a:ext cx="11160918" cy="13711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YOLOv8</a:t>
            </a:r>
            <a:r>
              <a:rPr lang="zh-CN" altLang="en-US" dirty="0">
                <a:latin typeface="+mn-lt"/>
              </a:rPr>
              <a:t>使用具有解耦头部</a:t>
            </a:r>
            <a:r>
              <a:rPr lang="en-US" altLang="zh-CN" dirty="0">
                <a:latin typeface="+mn-lt"/>
              </a:rPr>
              <a:t>(decoupled head)</a:t>
            </a:r>
            <a:r>
              <a:rPr lang="zh-CN" altLang="en-US" dirty="0">
                <a:latin typeface="+mn-lt"/>
              </a:rPr>
              <a:t>的无锚</a:t>
            </a:r>
            <a:r>
              <a:rPr lang="en-US" altLang="zh-CN" dirty="0">
                <a:latin typeface="+mn-lt"/>
              </a:rPr>
              <a:t>(anchor-free)</a:t>
            </a:r>
            <a:r>
              <a:rPr lang="zh-CN" altLang="en-US" dirty="0">
                <a:latin typeface="+mn-lt"/>
              </a:rPr>
              <a:t>模型来独立处理对象、分类和回归任务</a:t>
            </a:r>
            <a:endParaRPr lang="en-US" altLang="zh-CN" dirty="0">
              <a:latin typeface="+mn-lt"/>
            </a:endParaRPr>
          </a:p>
          <a:p>
            <a:pPr lvl="1"/>
            <a:r>
              <a:rPr lang="zh-CN" altLang="en-US" dirty="0">
                <a:latin typeface="+mn-lt"/>
              </a:rPr>
              <a:t>这种设计允许每个分支专注于自己的任务，并提高模型的整体准确性</a:t>
            </a:r>
            <a:endParaRPr lang="en-US" altLang="zh-CN" dirty="0">
              <a:latin typeface="+mn-lt"/>
            </a:endParaRPr>
          </a:p>
          <a:p>
            <a:pPr lvl="1"/>
            <a:r>
              <a:rPr lang="zh-CN" altLang="en-US" dirty="0">
                <a:latin typeface="+mn-lt"/>
              </a:rPr>
              <a:t>在</a:t>
            </a:r>
            <a:r>
              <a:rPr lang="en-US" altLang="zh-CN" dirty="0">
                <a:latin typeface="+mn-lt"/>
              </a:rPr>
              <a:t>YOLOv8</a:t>
            </a:r>
            <a:r>
              <a:rPr lang="zh-CN" altLang="en-US" dirty="0">
                <a:latin typeface="+mn-lt"/>
              </a:rPr>
              <a:t>的输出层中，他们使用</a:t>
            </a:r>
            <a:r>
              <a:rPr lang="en-US" altLang="zh-CN" dirty="0">
                <a:latin typeface="+mn-lt"/>
              </a:rPr>
              <a:t>sigmoid</a:t>
            </a:r>
            <a:r>
              <a:rPr lang="zh-CN" altLang="en-US" dirty="0">
                <a:latin typeface="+mn-lt"/>
              </a:rPr>
              <a:t>函数作为对象得分的激活函数，表示边界框中包含对象的概率</a:t>
            </a:r>
            <a:endParaRPr lang="en-US" altLang="zh-CN" dirty="0">
              <a:latin typeface="+mn-lt"/>
            </a:endParaRPr>
          </a:p>
          <a:p>
            <a:pPr lvl="1"/>
            <a:r>
              <a:rPr lang="zh-CN" altLang="en-US" dirty="0">
                <a:latin typeface="+mn-lt"/>
              </a:rPr>
              <a:t>它使用</a:t>
            </a:r>
            <a:r>
              <a:rPr lang="en-US" altLang="zh-CN" dirty="0" err="1">
                <a:latin typeface="+mn-lt"/>
              </a:rPr>
              <a:t>softmax</a:t>
            </a:r>
            <a:r>
              <a:rPr lang="zh-CN" altLang="en-US" dirty="0">
                <a:latin typeface="+mn-lt"/>
              </a:rPr>
              <a:t>函数表示类别概率，表示对象属于每个可能类别的概率</a:t>
            </a:r>
            <a:endParaRPr lang="en-US" dirty="0">
              <a:latin typeface="+mn-lt"/>
            </a:endParaRPr>
          </a:p>
        </p:txBody>
      </p:sp>
      <p:sp>
        <p:nvSpPr>
          <p:cNvPr id="7" name="ee4pContent1">
            <a:extLst>
              <a:ext uri="{FF2B5EF4-FFF2-40B4-BE49-F238E27FC236}">
                <a16:creationId xmlns:a16="http://schemas.microsoft.com/office/drawing/2014/main" id="{4E0A8166-A4B4-BDD8-B2E5-AF1C29F1E3E8}"/>
              </a:ext>
            </a:extLst>
          </p:cNvPr>
          <p:cNvSpPr txBox="1">
            <a:spLocks/>
          </p:cNvSpPr>
          <p:nvPr>
            <p:custDataLst>
              <p:tags r:id="rId3"/>
            </p:custDataLst>
          </p:nvPr>
        </p:nvSpPr>
        <p:spPr>
          <a:xfrm>
            <a:off x="514349" y="2928261"/>
            <a:ext cx="11160918" cy="170315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YOLOv8</a:t>
            </a:r>
            <a:r>
              <a:rPr lang="zh-CN" altLang="en-US" dirty="0">
                <a:latin typeface="+mn-lt"/>
              </a:rPr>
              <a:t>还提供了一个语义分割模型，称为</a:t>
            </a:r>
            <a:r>
              <a:rPr lang="en-US" altLang="zh-CN" dirty="0">
                <a:latin typeface="+mn-lt"/>
              </a:rPr>
              <a:t>YOLOv8- seg</a:t>
            </a:r>
            <a:r>
              <a:rPr lang="zh-CN" altLang="en-US" dirty="0">
                <a:latin typeface="+mn-lt"/>
              </a:rPr>
              <a:t>模型</a:t>
            </a:r>
            <a:endParaRPr lang="en-US" altLang="zh-CN" dirty="0">
              <a:latin typeface="+mn-lt"/>
            </a:endParaRPr>
          </a:p>
          <a:p>
            <a:pPr lvl="1"/>
            <a:r>
              <a:rPr lang="zh-CN" altLang="en-US" dirty="0">
                <a:latin typeface="+mn-lt"/>
              </a:rPr>
              <a:t>主干是</a:t>
            </a:r>
            <a:r>
              <a:rPr lang="en-US" altLang="zh-CN" dirty="0">
                <a:latin typeface="+mn-lt"/>
              </a:rPr>
              <a:t>CSPDarknet53</a:t>
            </a:r>
            <a:r>
              <a:rPr lang="zh-CN" altLang="en-US" dirty="0">
                <a:latin typeface="+mn-lt"/>
              </a:rPr>
              <a:t>特征提取器，其次是</a:t>
            </a:r>
            <a:r>
              <a:rPr lang="en-US" altLang="zh-CN" dirty="0">
                <a:latin typeface="+mn-lt"/>
              </a:rPr>
              <a:t>C2f</a:t>
            </a:r>
            <a:r>
              <a:rPr lang="zh-CN" altLang="en-US" dirty="0">
                <a:latin typeface="+mn-lt"/>
              </a:rPr>
              <a:t>模块，而不是传统的</a:t>
            </a:r>
            <a:r>
              <a:rPr lang="en-US" altLang="zh-CN" dirty="0">
                <a:latin typeface="+mn-lt"/>
              </a:rPr>
              <a:t>YOLO</a:t>
            </a:r>
            <a:r>
              <a:rPr lang="zh-CN" altLang="en-US" dirty="0">
                <a:latin typeface="+mn-lt"/>
              </a:rPr>
              <a:t>颈部架构</a:t>
            </a:r>
            <a:endParaRPr lang="en-US" altLang="zh-CN" dirty="0">
              <a:latin typeface="+mn-lt"/>
            </a:endParaRPr>
          </a:p>
          <a:p>
            <a:pPr lvl="1"/>
            <a:r>
              <a:rPr lang="en-US" altLang="zh-CN" dirty="0">
                <a:latin typeface="+mn-lt"/>
              </a:rPr>
              <a:t>C2f</a:t>
            </a:r>
            <a:r>
              <a:rPr lang="zh-CN" altLang="en-US" dirty="0">
                <a:latin typeface="+mn-lt"/>
              </a:rPr>
              <a:t>模块后面是两个分割头，它们学习预测输入图像的语义分割掩码</a:t>
            </a:r>
          </a:p>
          <a:p>
            <a:pPr lvl="1"/>
            <a:r>
              <a:rPr lang="zh-CN" altLang="en-US" dirty="0">
                <a:latin typeface="+mn-lt"/>
              </a:rPr>
              <a:t>该模型具有与</a:t>
            </a:r>
            <a:r>
              <a:rPr lang="en-US" altLang="zh-CN" dirty="0">
                <a:latin typeface="+mn-lt"/>
              </a:rPr>
              <a:t>YOLOv8</a:t>
            </a:r>
            <a:r>
              <a:rPr lang="zh-CN" altLang="en-US" dirty="0">
                <a:latin typeface="+mn-lt"/>
              </a:rPr>
              <a:t>相似的检测头，由</a:t>
            </a:r>
            <a:r>
              <a:rPr lang="en-US" altLang="zh-CN" dirty="0">
                <a:latin typeface="+mn-lt"/>
              </a:rPr>
              <a:t>5</a:t>
            </a:r>
            <a:r>
              <a:rPr lang="zh-CN" altLang="en-US" dirty="0">
                <a:latin typeface="+mn-lt"/>
              </a:rPr>
              <a:t>个检测模块和</a:t>
            </a:r>
            <a:r>
              <a:rPr lang="en-US" altLang="zh-CN" dirty="0">
                <a:latin typeface="+mn-lt"/>
              </a:rPr>
              <a:t>1</a:t>
            </a:r>
            <a:r>
              <a:rPr lang="zh-CN" altLang="en-US" dirty="0">
                <a:latin typeface="+mn-lt"/>
              </a:rPr>
              <a:t>个预测层组成</a:t>
            </a:r>
            <a:endParaRPr lang="en-US" altLang="zh-CN" dirty="0">
              <a:latin typeface="+mn-lt"/>
            </a:endParaRPr>
          </a:p>
          <a:p>
            <a:pPr lvl="1"/>
            <a:r>
              <a:rPr lang="en-US" altLang="zh-CN" dirty="0">
                <a:latin typeface="+mn-lt"/>
              </a:rPr>
              <a:t>YOLOv8-Seg</a:t>
            </a:r>
            <a:r>
              <a:rPr lang="zh-CN" altLang="en-US" dirty="0">
                <a:latin typeface="+mn-lt"/>
              </a:rPr>
              <a:t>模型在保持高速度和效率的同时，在各种目标检测和语义分割基准上取得了最先进的结果。</a:t>
            </a:r>
            <a:endParaRPr lang="en-US" dirty="0">
              <a:latin typeface="+mn-lt"/>
            </a:endParaRPr>
          </a:p>
        </p:txBody>
      </p:sp>
      <mc:AlternateContent xmlns:mc="http://schemas.openxmlformats.org/markup-compatibility/2006" xmlns:a14="http://schemas.microsoft.com/office/drawing/2010/main">
        <mc:Choice Requires="a14">
          <p:sp>
            <p:nvSpPr>
              <p:cNvPr id="8" name="ee4pContent1">
                <a:extLst>
                  <a:ext uri="{FF2B5EF4-FFF2-40B4-BE49-F238E27FC236}">
                    <a16:creationId xmlns:a16="http://schemas.microsoft.com/office/drawing/2014/main" id="{D93E48C2-7A6B-C52E-541F-C982492FDFE4}"/>
                  </a:ext>
                </a:extLst>
              </p:cNvPr>
              <p:cNvSpPr txBox="1">
                <a:spLocks/>
              </p:cNvSpPr>
              <p:nvPr>
                <p:custDataLst>
                  <p:tags r:id="rId4"/>
                </p:custDataLst>
              </p:nvPr>
            </p:nvSpPr>
            <p:spPr>
              <a:xfrm>
                <a:off x="514349" y="4794711"/>
                <a:ext cx="11160918" cy="13711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a:t>
                </a:r>
                <a:r>
                  <a:rPr lang="en-US" altLang="zh-CN" dirty="0">
                    <a:latin typeface="+mn-lt"/>
                  </a:rPr>
                  <a:t>MS COCO</a:t>
                </a:r>
                <a:r>
                  <a:rPr lang="zh-CN" altLang="en-US" dirty="0">
                    <a:latin typeface="+mn-lt"/>
                  </a:rPr>
                  <a:t>数据集</a:t>
                </a:r>
                <a:r>
                  <a:rPr lang="en-US" altLang="zh-CN" dirty="0">
                    <a:latin typeface="+mn-lt"/>
                  </a:rPr>
                  <a:t>test-dev 2017</a:t>
                </a:r>
                <a:r>
                  <a:rPr lang="zh-CN" altLang="en-US" dirty="0">
                    <a:latin typeface="+mn-lt"/>
                  </a:rPr>
                  <a:t>上进行评估</a:t>
                </a:r>
                <a:endParaRPr lang="en-US" altLang="zh-CN" dirty="0">
                  <a:latin typeface="+mn-lt"/>
                </a:endParaRPr>
              </a:p>
              <a:p>
                <a:pPr lvl="1"/>
                <a:r>
                  <a:rPr lang="en-US" altLang="zh-CN" dirty="0">
                    <a:latin typeface="+mn-lt"/>
                  </a:rPr>
                  <a:t>YOLOv8x</a:t>
                </a:r>
                <a:r>
                  <a:rPr lang="zh-CN" altLang="en-US" dirty="0">
                    <a:latin typeface="+mn-lt"/>
                  </a:rPr>
                  <a:t>在图像尺寸为</a:t>
                </a:r>
                <a:r>
                  <a:rPr lang="en-US" altLang="zh-CN" dirty="0">
                    <a:latin typeface="+mn-lt"/>
                  </a:rPr>
                  <a:t>640</a:t>
                </a:r>
                <a:r>
                  <a:rPr lang="zh-CN" altLang="en-US" dirty="0">
                    <a:latin typeface="+mn-lt"/>
                  </a:rPr>
                  <a:t>像素时实现了</a:t>
                </a:r>
                <a:r>
                  <a:rPr lang="en-US" altLang="zh-CN" dirty="0">
                    <a:latin typeface="+mn-lt"/>
                  </a:rPr>
                  <a:t>53.9%</a:t>
                </a:r>
                <a:r>
                  <a:rPr lang="zh-CN" altLang="en-US" dirty="0">
                    <a:latin typeface="+mn-lt"/>
                  </a:rPr>
                  <a:t>的</a:t>
                </a:r>
                <a14:m>
                  <m:oMath xmlns:m="http://schemas.openxmlformats.org/officeDocument/2006/math">
                    <m:r>
                      <a:rPr lang="en-US" altLang="zh-CN" i="1" dirty="0" smtClean="0">
                        <a:latin typeface="Cambria Math" panose="02040503050406030204" pitchFamily="18" charset="0"/>
                      </a:rPr>
                      <m:t>𝐴𝑃</m:t>
                    </m:r>
                  </m:oMath>
                </a14:m>
                <a:r>
                  <a:rPr lang="en-US" altLang="zh-CN" dirty="0">
                    <a:latin typeface="+mn-lt"/>
                  </a:rPr>
                  <a:t>(</a:t>
                </a:r>
                <a:r>
                  <a:rPr lang="zh-CN" altLang="en-US" dirty="0">
                    <a:latin typeface="+mn-lt"/>
                  </a:rPr>
                  <a:t>相比之下，在相同输入尺寸下，</a:t>
                </a:r>
                <a:r>
                  <a:rPr lang="en-US" altLang="zh-CN" dirty="0">
                    <a:latin typeface="+mn-lt"/>
                  </a:rPr>
                  <a:t>YOLOv5</a:t>
                </a:r>
                <a:r>
                  <a:rPr lang="zh-CN" altLang="en-US" dirty="0">
                    <a:latin typeface="+mn-lt"/>
                  </a:rPr>
                  <a:t>的</a:t>
                </a:r>
                <a14:m>
                  <m:oMath xmlns:m="http://schemas.openxmlformats.org/officeDocument/2006/math">
                    <m:r>
                      <a:rPr lang="en-US" altLang="zh-CN" i="1" dirty="0" smtClean="0">
                        <a:latin typeface="Cambria Math" panose="02040503050406030204" pitchFamily="18" charset="0"/>
                      </a:rPr>
                      <m:t>𝐴𝑃</m:t>
                    </m:r>
                  </m:oMath>
                </a14:m>
                <a:r>
                  <a:rPr lang="zh-CN" altLang="en-US" dirty="0">
                    <a:latin typeface="+mn-lt"/>
                  </a:rPr>
                  <a:t>为</a:t>
                </a:r>
                <a:r>
                  <a:rPr lang="en-US" altLang="zh-CN" dirty="0">
                    <a:latin typeface="+mn-lt"/>
                  </a:rPr>
                  <a:t>50.7%)</a:t>
                </a:r>
              </a:p>
              <a:p>
                <a:pPr lvl="1"/>
                <a:r>
                  <a:rPr lang="zh-CN" altLang="en-US" dirty="0">
                    <a:latin typeface="+mn-lt"/>
                  </a:rPr>
                  <a:t>在</a:t>
                </a:r>
                <a:r>
                  <a:rPr lang="en-US" altLang="zh-CN" dirty="0">
                    <a:latin typeface="+mn-lt"/>
                  </a:rPr>
                  <a:t>NVIDIA A100</a:t>
                </a:r>
                <a:r>
                  <a:rPr lang="zh-CN" altLang="en-US" dirty="0">
                    <a:latin typeface="+mn-lt"/>
                  </a:rPr>
                  <a:t>和</a:t>
                </a:r>
                <a:r>
                  <a:rPr lang="en-US" altLang="zh-CN" dirty="0" err="1">
                    <a:latin typeface="+mn-lt"/>
                  </a:rPr>
                  <a:t>TensorRT</a:t>
                </a:r>
                <a:r>
                  <a:rPr lang="zh-CN" altLang="en-US" dirty="0">
                    <a:latin typeface="+mn-lt"/>
                  </a:rPr>
                  <a:t>上的速度为</a:t>
                </a:r>
                <a:r>
                  <a:rPr lang="en-US" altLang="zh-CN" dirty="0">
                    <a:latin typeface="+mn-lt"/>
                  </a:rPr>
                  <a:t>280 FPS</a:t>
                </a:r>
                <a:endParaRPr lang="en-US" dirty="0">
                  <a:latin typeface="+mn-lt"/>
                </a:endParaRPr>
              </a:p>
            </p:txBody>
          </p:sp>
        </mc:Choice>
        <mc:Fallback xmlns="">
          <p:sp>
            <p:nvSpPr>
              <p:cNvPr id="8" name="ee4pContent1">
                <a:extLst>
                  <a:ext uri="{FF2B5EF4-FFF2-40B4-BE49-F238E27FC236}">
                    <a16:creationId xmlns:a16="http://schemas.microsoft.com/office/drawing/2014/main" id="{D93E48C2-7A6B-C52E-541F-C982492FDFE4}"/>
                  </a:ext>
                </a:extLst>
              </p:cNvPr>
              <p:cNvSpPr txBox="1">
                <a:spLocks noRot="1" noChangeAspect="1" noMove="1" noResize="1" noEditPoints="1" noAdjustHandles="1" noChangeArrowheads="1" noChangeShapeType="1" noTextEdit="1"/>
              </p:cNvSpPr>
              <p:nvPr>
                <p:custDataLst>
                  <p:tags r:id="rId8"/>
                </p:custDataLst>
              </p:nvPr>
            </p:nvSpPr>
            <p:spPr>
              <a:xfrm>
                <a:off x="514349" y="4794711"/>
                <a:ext cx="11160918" cy="1371140"/>
              </a:xfrm>
              <a:prstGeom prst="rect">
                <a:avLst/>
              </a:prstGeom>
              <a:blipFill>
                <a:blip r:embed="rId9"/>
                <a:stretch>
                  <a:fillRect l="-164"/>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3410577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 name="think-cell data - do not delete" hidden="1">
            <a:extLst>
              <a:ext uri="{FF2B5EF4-FFF2-40B4-BE49-F238E27FC236}">
                <a16:creationId xmlns:a16="http://schemas.microsoft.com/office/drawing/2014/main" id="{42E04C03-0E78-4C5A-617F-0507D6BE0087}"/>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4" imgW="347" imgH="348" progId="TCLayout.ActiveDocument.1">
                  <p:embed/>
                </p:oleObj>
              </mc:Choice>
              <mc:Fallback>
                <p:oleObj name="think-cell 幻灯片" r:id="rId54" imgW="347" imgH="348" progId="TCLayout.ActiveDocument.1">
                  <p:embed/>
                  <p:pic>
                    <p:nvPicPr>
                      <p:cNvPr id="54" name="think-cell data - do not delete" hidden="1">
                        <a:extLst>
                          <a:ext uri="{FF2B5EF4-FFF2-40B4-BE49-F238E27FC236}">
                            <a16:creationId xmlns:a16="http://schemas.microsoft.com/office/drawing/2014/main" id="{42E04C03-0E78-4C5A-617F-0507D6BE0087}"/>
                          </a:ext>
                        </a:extLst>
                      </p:cNvPr>
                      <p:cNvPicPr/>
                      <p:nvPr/>
                    </p:nvPicPr>
                    <p:blipFill>
                      <a:blip r:embed="rId55"/>
                      <a:stretch>
                        <a:fillRect/>
                      </a:stretch>
                    </p:blipFill>
                    <p:spPr>
                      <a:xfrm>
                        <a:off x="1588" y="1588"/>
                        <a:ext cx="1588" cy="1588"/>
                      </a:xfrm>
                      <a:prstGeom prst="rect">
                        <a:avLst/>
                      </a:prstGeom>
                    </p:spPr>
                  </p:pic>
                </p:oleObj>
              </mc:Fallback>
            </mc:AlternateContent>
          </a:graphicData>
        </a:graphic>
      </p:graphicFrame>
      <p:sp>
        <p:nvSpPr>
          <p:cNvPr id="53" name="矩形 52">
            <a:hlinkClick r:id="rId56" action="ppaction://hlinksldjump"/>
            <a:extLst>
              <a:ext uri="{FF2B5EF4-FFF2-40B4-BE49-F238E27FC236}">
                <a16:creationId xmlns:a16="http://schemas.microsoft.com/office/drawing/2014/main" id="{4DBAA9E5-7EE8-E65F-11E9-BDC3A4720632}"/>
              </a:ext>
            </a:extLst>
          </p:cNvPr>
          <p:cNvSpPr/>
          <p:nvPr>
            <p:custDataLst>
              <p:tags r:id="rId3"/>
            </p:custDataLst>
          </p:nvPr>
        </p:nvSpPr>
        <p:spPr>
          <a:xfrm>
            <a:off x="11562277" y="5923848"/>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132</a:t>
            </a:r>
          </a:p>
        </p:txBody>
      </p:sp>
      <p:sp>
        <p:nvSpPr>
          <p:cNvPr id="52" name="矩形 51">
            <a:hlinkClick r:id="rId56" action="ppaction://hlinksldjump"/>
            <a:extLst>
              <a:ext uri="{FF2B5EF4-FFF2-40B4-BE49-F238E27FC236}">
                <a16:creationId xmlns:a16="http://schemas.microsoft.com/office/drawing/2014/main" id="{A26972BF-5B1D-3D91-C116-7E8FC962C929}"/>
              </a:ext>
            </a:extLst>
          </p:cNvPr>
          <p:cNvSpPr/>
          <p:nvPr>
            <p:custDataLst>
              <p:tags r:id="rId4"/>
            </p:custDataLst>
          </p:nvPr>
        </p:nvSpPr>
        <p:spPr>
          <a:xfrm>
            <a:off x="794760" y="5923848"/>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YOLOv9</a:t>
            </a:r>
          </a:p>
        </p:txBody>
      </p:sp>
      <p:sp>
        <p:nvSpPr>
          <p:cNvPr id="51" name="矩形 50">
            <a:hlinkClick r:id="rId56" action="ppaction://hlinksldjump"/>
            <a:extLst>
              <a:ext uri="{FF2B5EF4-FFF2-40B4-BE49-F238E27FC236}">
                <a16:creationId xmlns:a16="http://schemas.microsoft.com/office/drawing/2014/main" id="{D919B54D-C583-E10A-AD06-4DA37A2CD176}"/>
              </a:ext>
            </a:extLst>
          </p:cNvPr>
          <p:cNvSpPr/>
          <p:nvPr>
            <p:custDataLst>
              <p:tags r:id="rId5"/>
            </p:custDataLst>
          </p:nvPr>
        </p:nvSpPr>
        <p:spPr>
          <a:xfrm>
            <a:off x="514349" y="5923848"/>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16</a:t>
            </a:r>
          </a:p>
        </p:txBody>
      </p:sp>
      <p:sp>
        <p:nvSpPr>
          <p:cNvPr id="50" name="矩形 49">
            <a:hlinkClick r:id="rId57" action="ppaction://hlinksldjump"/>
            <a:extLst>
              <a:ext uri="{FF2B5EF4-FFF2-40B4-BE49-F238E27FC236}">
                <a16:creationId xmlns:a16="http://schemas.microsoft.com/office/drawing/2014/main" id="{1ED54D99-7EA6-81CE-F77B-0178FA947646}"/>
              </a:ext>
            </a:extLst>
          </p:cNvPr>
          <p:cNvSpPr/>
          <p:nvPr>
            <p:custDataLst>
              <p:tags r:id="rId6"/>
            </p:custDataLst>
          </p:nvPr>
        </p:nvSpPr>
        <p:spPr>
          <a:xfrm>
            <a:off x="11562277" y="5643436"/>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124</a:t>
            </a:r>
          </a:p>
        </p:txBody>
      </p:sp>
      <p:sp>
        <p:nvSpPr>
          <p:cNvPr id="49" name="矩形 48">
            <a:hlinkClick r:id="rId57" action="ppaction://hlinksldjump"/>
            <a:extLst>
              <a:ext uri="{FF2B5EF4-FFF2-40B4-BE49-F238E27FC236}">
                <a16:creationId xmlns:a16="http://schemas.microsoft.com/office/drawing/2014/main" id="{B0581A92-AD2B-1CA3-EB42-81A54D5A9E81}"/>
              </a:ext>
            </a:extLst>
          </p:cNvPr>
          <p:cNvSpPr/>
          <p:nvPr>
            <p:custDataLst>
              <p:tags r:id="rId7"/>
            </p:custDataLst>
          </p:nvPr>
        </p:nvSpPr>
        <p:spPr>
          <a:xfrm>
            <a:off x="794760" y="5643436"/>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YOLO-World</a:t>
            </a:r>
          </a:p>
        </p:txBody>
      </p:sp>
      <p:sp>
        <p:nvSpPr>
          <p:cNvPr id="48" name="矩形 47">
            <a:hlinkClick r:id="rId57" action="ppaction://hlinksldjump"/>
            <a:extLst>
              <a:ext uri="{FF2B5EF4-FFF2-40B4-BE49-F238E27FC236}">
                <a16:creationId xmlns:a16="http://schemas.microsoft.com/office/drawing/2014/main" id="{C3974A57-DFF5-D1F2-1D6E-011C83973961}"/>
              </a:ext>
            </a:extLst>
          </p:cNvPr>
          <p:cNvSpPr/>
          <p:nvPr>
            <p:custDataLst>
              <p:tags r:id="rId8"/>
            </p:custDataLst>
          </p:nvPr>
        </p:nvSpPr>
        <p:spPr>
          <a:xfrm>
            <a:off x="514349" y="5643436"/>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15</a:t>
            </a:r>
          </a:p>
        </p:txBody>
      </p:sp>
      <p:sp>
        <p:nvSpPr>
          <p:cNvPr id="47" name="矩形 46">
            <a:hlinkClick r:id="rId58" action="ppaction://hlinksldjump"/>
            <a:extLst>
              <a:ext uri="{FF2B5EF4-FFF2-40B4-BE49-F238E27FC236}">
                <a16:creationId xmlns:a16="http://schemas.microsoft.com/office/drawing/2014/main" id="{73A65597-9F47-E4D2-DF67-D55C46BB9DC0}"/>
              </a:ext>
            </a:extLst>
          </p:cNvPr>
          <p:cNvSpPr/>
          <p:nvPr>
            <p:custDataLst>
              <p:tags r:id="rId9"/>
            </p:custDataLst>
          </p:nvPr>
        </p:nvSpPr>
        <p:spPr>
          <a:xfrm>
            <a:off x="11562277" y="5363025"/>
            <a:ext cx="66901" cy="2420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120</a:t>
            </a:r>
          </a:p>
        </p:txBody>
      </p:sp>
      <p:sp>
        <p:nvSpPr>
          <p:cNvPr id="46" name="矩形 45">
            <a:hlinkClick r:id="rId58" action="ppaction://hlinksldjump"/>
            <a:extLst>
              <a:ext uri="{FF2B5EF4-FFF2-40B4-BE49-F238E27FC236}">
                <a16:creationId xmlns:a16="http://schemas.microsoft.com/office/drawing/2014/main" id="{0D9754BB-AD80-A17F-7CBB-0A3C82549F11}"/>
              </a:ext>
            </a:extLst>
          </p:cNvPr>
          <p:cNvSpPr/>
          <p:nvPr>
            <p:custDataLst>
              <p:tags r:id="rId10"/>
            </p:custDataLst>
          </p:nvPr>
        </p:nvSpPr>
        <p:spPr>
          <a:xfrm>
            <a:off x="794760" y="5363025"/>
            <a:ext cx="1958329" cy="2420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YOLO-NAS</a:t>
            </a:r>
          </a:p>
        </p:txBody>
      </p:sp>
      <p:sp>
        <p:nvSpPr>
          <p:cNvPr id="45" name="矩形 44">
            <a:hlinkClick r:id="rId58" action="ppaction://hlinksldjump"/>
            <a:extLst>
              <a:ext uri="{FF2B5EF4-FFF2-40B4-BE49-F238E27FC236}">
                <a16:creationId xmlns:a16="http://schemas.microsoft.com/office/drawing/2014/main" id="{3E7CECB4-033B-4969-5573-7A9CE4367096}"/>
              </a:ext>
            </a:extLst>
          </p:cNvPr>
          <p:cNvSpPr/>
          <p:nvPr>
            <p:custDataLst>
              <p:tags r:id="rId11"/>
            </p:custDataLst>
          </p:nvPr>
        </p:nvSpPr>
        <p:spPr>
          <a:xfrm>
            <a:off x="514349" y="5363025"/>
            <a:ext cx="242004" cy="242003"/>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14</a:t>
            </a:r>
          </a:p>
        </p:txBody>
      </p:sp>
      <p:sp>
        <p:nvSpPr>
          <p:cNvPr id="44" name="矩形 43">
            <a:extLst>
              <a:ext uri="{FF2B5EF4-FFF2-40B4-BE49-F238E27FC236}">
                <a16:creationId xmlns:a16="http://schemas.microsoft.com/office/drawing/2014/main" id="{CF73FE1E-3E90-B884-E2DF-A74218A7A285}"/>
              </a:ext>
            </a:extLst>
          </p:cNvPr>
          <p:cNvSpPr/>
          <p:nvPr>
            <p:custDataLst>
              <p:tags r:id="rId12"/>
            </p:custDataLst>
          </p:nvPr>
        </p:nvSpPr>
        <p:spPr>
          <a:xfrm>
            <a:off x="794760" y="5082613"/>
            <a:ext cx="10880506" cy="242004"/>
          </a:xfrm>
          <a:prstGeom prst="rect">
            <a:avLst/>
          </a:prstGeom>
          <a:solidFill>
            <a:srgbClr val="D9D9D9"/>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ctr">
              <a:spcBef>
                <a:spcPct val="0"/>
              </a:spcBef>
              <a:spcAft>
                <a:spcPct val="0"/>
              </a:spcAft>
            </a:pPr>
            <a:endParaRPr lang="en-US" sz="968">
              <a:solidFill>
                <a:schemeClr val="tx1"/>
              </a:solidFill>
              <a:cs typeface="Segoe UI" panose="020B0502040204020203" pitchFamily="34" charset="0"/>
            </a:endParaRPr>
          </a:p>
        </p:txBody>
      </p:sp>
      <p:sp>
        <p:nvSpPr>
          <p:cNvPr id="43" name="矩形 42">
            <a:hlinkClick r:id="rId59" action="ppaction://hlinksldjump"/>
            <a:extLst>
              <a:ext uri="{FF2B5EF4-FFF2-40B4-BE49-F238E27FC236}">
                <a16:creationId xmlns:a16="http://schemas.microsoft.com/office/drawing/2014/main" id="{0D57C01E-A6FA-4E69-5A50-C5FD1FE5FDBB}"/>
              </a:ext>
            </a:extLst>
          </p:cNvPr>
          <p:cNvSpPr/>
          <p:nvPr>
            <p:custDataLst>
              <p:tags r:id="rId13"/>
            </p:custDataLst>
          </p:nvPr>
        </p:nvSpPr>
        <p:spPr>
          <a:xfrm>
            <a:off x="11562277" y="5082613"/>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111</a:t>
            </a:r>
          </a:p>
        </p:txBody>
      </p:sp>
      <p:sp>
        <p:nvSpPr>
          <p:cNvPr id="42" name="矩形 41">
            <a:hlinkClick r:id="rId59" action="ppaction://hlinksldjump"/>
            <a:extLst>
              <a:ext uri="{FF2B5EF4-FFF2-40B4-BE49-F238E27FC236}">
                <a16:creationId xmlns:a16="http://schemas.microsoft.com/office/drawing/2014/main" id="{BCDC19EE-3FAF-847D-95C8-CE73E9AC6211}"/>
              </a:ext>
            </a:extLst>
          </p:cNvPr>
          <p:cNvSpPr/>
          <p:nvPr>
            <p:custDataLst>
              <p:tags r:id="rId14"/>
            </p:custDataLst>
          </p:nvPr>
        </p:nvSpPr>
        <p:spPr>
          <a:xfrm>
            <a:off x="794760" y="5082613"/>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PP-YOLO PP-YOLOv2 PP-YOLOvE</a:t>
            </a:r>
          </a:p>
        </p:txBody>
      </p:sp>
      <p:sp>
        <p:nvSpPr>
          <p:cNvPr id="41" name="矩形 40">
            <a:hlinkClick r:id="rId59" action="ppaction://hlinksldjump"/>
            <a:extLst>
              <a:ext uri="{FF2B5EF4-FFF2-40B4-BE49-F238E27FC236}">
                <a16:creationId xmlns:a16="http://schemas.microsoft.com/office/drawing/2014/main" id="{93F0175B-9083-2010-DD60-3B968CDE1510}"/>
              </a:ext>
            </a:extLst>
          </p:cNvPr>
          <p:cNvSpPr/>
          <p:nvPr>
            <p:custDataLst>
              <p:tags r:id="rId15"/>
            </p:custDataLst>
          </p:nvPr>
        </p:nvSpPr>
        <p:spPr>
          <a:xfrm>
            <a:off x="514349" y="5082613"/>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13</a:t>
            </a:r>
          </a:p>
        </p:txBody>
      </p:sp>
      <p:sp>
        <p:nvSpPr>
          <p:cNvPr id="40" name="矩形 39">
            <a:hlinkClick r:id="rId60" action="ppaction://hlinksldjump"/>
            <a:extLst>
              <a:ext uri="{FF2B5EF4-FFF2-40B4-BE49-F238E27FC236}">
                <a16:creationId xmlns:a16="http://schemas.microsoft.com/office/drawing/2014/main" id="{169D34D5-17B5-57AE-5E04-7D278ED98F0D}"/>
              </a:ext>
            </a:extLst>
          </p:cNvPr>
          <p:cNvSpPr/>
          <p:nvPr>
            <p:custDataLst>
              <p:tags r:id="rId16"/>
            </p:custDataLst>
          </p:nvPr>
        </p:nvSpPr>
        <p:spPr>
          <a:xfrm>
            <a:off x="11562277" y="4802201"/>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106</a:t>
            </a:r>
          </a:p>
        </p:txBody>
      </p:sp>
      <p:sp>
        <p:nvSpPr>
          <p:cNvPr id="39" name="矩形 38">
            <a:hlinkClick r:id="rId60" action="ppaction://hlinksldjump"/>
            <a:extLst>
              <a:ext uri="{FF2B5EF4-FFF2-40B4-BE49-F238E27FC236}">
                <a16:creationId xmlns:a16="http://schemas.microsoft.com/office/drawing/2014/main" id="{1EC10779-5972-3742-F2C6-096FA1D5B2AA}"/>
              </a:ext>
            </a:extLst>
          </p:cNvPr>
          <p:cNvSpPr/>
          <p:nvPr>
            <p:custDataLst>
              <p:tags r:id="rId17"/>
            </p:custDataLst>
          </p:nvPr>
        </p:nvSpPr>
        <p:spPr>
          <a:xfrm>
            <a:off x="794760" y="4802201"/>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YOLOv8</a:t>
            </a:r>
          </a:p>
        </p:txBody>
      </p:sp>
      <p:sp>
        <p:nvSpPr>
          <p:cNvPr id="38" name="矩形 37">
            <a:hlinkClick r:id="rId60" action="ppaction://hlinksldjump"/>
            <a:extLst>
              <a:ext uri="{FF2B5EF4-FFF2-40B4-BE49-F238E27FC236}">
                <a16:creationId xmlns:a16="http://schemas.microsoft.com/office/drawing/2014/main" id="{A6123F05-3610-4F57-0AAE-2CE3E8AA93CA}"/>
              </a:ext>
            </a:extLst>
          </p:cNvPr>
          <p:cNvSpPr/>
          <p:nvPr>
            <p:custDataLst>
              <p:tags r:id="rId18"/>
            </p:custDataLst>
          </p:nvPr>
        </p:nvSpPr>
        <p:spPr>
          <a:xfrm>
            <a:off x="514349" y="4802201"/>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12</a:t>
            </a:r>
          </a:p>
        </p:txBody>
      </p:sp>
      <p:sp>
        <p:nvSpPr>
          <p:cNvPr id="37" name="矩形 36">
            <a:hlinkClick r:id="rId61" action="ppaction://hlinksldjump"/>
            <a:extLst>
              <a:ext uri="{FF2B5EF4-FFF2-40B4-BE49-F238E27FC236}">
                <a16:creationId xmlns:a16="http://schemas.microsoft.com/office/drawing/2014/main" id="{E71B1C99-B2A2-631E-6480-FA6E1D5CB846}"/>
              </a:ext>
            </a:extLst>
          </p:cNvPr>
          <p:cNvSpPr/>
          <p:nvPr>
            <p:custDataLst>
              <p:tags r:id="rId19"/>
            </p:custDataLst>
          </p:nvPr>
        </p:nvSpPr>
        <p:spPr>
          <a:xfrm>
            <a:off x="11562277" y="4521790"/>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102</a:t>
            </a:r>
          </a:p>
        </p:txBody>
      </p:sp>
      <p:sp>
        <p:nvSpPr>
          <p:cNvPr id="36" name="矩形 35">
            <a:hlinkClick r:id="rId61" action="ppaction://hlinksldjump"/>
            <a:extLst>
              <a:ext uri="{FF2B5EF4-FFF2-40B4-BE49-F238E27FC236}">
                <a16:creationId xmlns:a16="http://schemas.microsoft.com/office/drawing/2014/main" id="{AE0EF039-0155-3299-E344-39A501E118F1}"/>
              </a:ext>
            </a:extLst>
          </p:cNvPr>
          <p:cNvSpPr/>
          <p:nvPr>
            <p:custDataLst>
              <p:tags r:id="rId20"/>
            </p:custDataLst>
          </p:nvPr>
        </p:nvSpPr>
        <p:spPr>
          <a:xfrm>
            <a:off x="794760" y="4521790"/>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DAMO-YOLO</a:t>
            </a:r>
          </a:p>
        </p:txBody>
      </p:sp>
      <p:sp>
        <p:nvSpPr>
          <p:cNvPr id="35" name="矩形 34">
            <a:hlinkClick r:id="rId61" action="ppaction://hlinksldjump"/>
            <a:extLst>
              <a:ext uri="{FF2B5EF4-FFF2-40B4-BE49-F238E27FC236}">
                <a16:creationId xmlns:a16="http://schemas.microsoft.com/office/drawing/2014/main" id="{EEE997CC-DE43-1EAC-0E32-466F0FF3DCCE}"/>
              </a:ext>
            </a:extLst>
          </p:cNvPr>
          <p:cNvSpPr/>
          <p:nvPr>
            <p:custDataLst>
              <p:tags r:id="rId21"/>
            </p:custDataLst>
          </p:nvPr>
        </p:nvSpPr>
        <p:spPr>
          <a:xfrm>
            <a:off x="514349" y="4521790"/>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11</a:t>
            </a:r>
          </a:p>
        </p:txBody>
      </p:sp>
      <p:sp>
        <p:nvSpPr>
          <p:cNvPr id="34" name="矩形 33">
            <a:hlinkClick r:id="rId62" action="ppaction://hlinksldjump"/>
            <a:extLst>
              <a:ext uri="{FF2B5EF4-FFF2-40B4-BE49-F238E27FC236}">
                <a16:creationId xmlns:a16="http://schemas.microsoft.com/office/drawing/2014/main" id="{C7772F63-D7A0-3762-F06E-FB0632BFC00E}"/>
              </a:ext>
            </a:extLst>
          </p:cNvPr>
          <p:cNvSpPr/>
          <p:nvPr>
            <p:custDataLst>
              <p:tags r:id="rId22"/>
            </p:custDataLst>
          </p:nvPr>
        </p:nvSpPr>
        <p:spPr>
          <a:xfrm>
            <a:off x="11562277" y="4241378"/>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97</a:t>
            </a:r>
          </a:p>
        </p:txBody>
      </p:sp>
      <p:sp>
        <p:nvSpPr>
          <p:cNvPr id="33" name="矩形 32">
            <a:hlinkClick r:id="rId62" action="ppaction://hlinksldjump"/>
            <a:extLst>
              <a:ext uri="{FF2B5EF4-FFF2-40B4-BE49-F238E27FC236}">
                <a16:creationId xmlns:a16="http://schemas.microsoft.com/office/drawing/2014/main" id="{CCC87E9A-7F5A-4119-1989-34D50148AF35}"/>
              </a:ext>
            </a:extLst>
          </p:cNvPr>
          <p:cNvSpPr/>
          <p:nvPr>
            <p:custDataLst>
              <p:tags r:id="rId23"/>
            </p:custDataLst>
          </p:nvPr>
        </p:nvSpPr>
        <p:spPr>
          <a:xfrm>
            <a:off x="794760" y="4241378"/>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YOLOv7</a:t>
            </a:r>
          </a:p>
        </p:txBody>
      </p:sp>
      <p:sp>
        <p:nvSpPr>
          <p:cNvPr id="32" name="矩形 31">
            <a:hlinkClick r:id="rId62" action="ppaction://hlinksldjump"/>
            <a:extLst>
              <a:ext uri="{FF2B5EF4-FFF2-40B4-BE49-F238E27FC236}">
                <a16:creationId xmlns:a16="http://schemas.microsoft.com/office/drawing/2014/main" id="{4585CEB8-FDEE-95B7-4CA8-91B7E2C3374F}"/>
              </a:ext>
            </a:extLst>
          </p:cNvPr>
          <p:cNvSpPr/>
          <p:nvPr>
            <p:custDataLst>
              <p:tags r:id="rId24"/>
            </p:custDataLst>
          </p:nvPr>
        </p:nvSpPr>
        <p:spPr>
          <a:xfrm>
            <a:off x="514349" y="4241378"/>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10</a:t>
            </a:r>
          </a:p>
        </p:txBody>
      </p:sp>
      <p:sp>
        <p:nvSpPr>
          <p:cNvPr id="31" name="矩形 30">
            <a:hlinkClick r:id="rId63" action="ppaction://hlinksldjump"/>
            <a:extLst>
              <a:ext uri="{FF2B5EF4-FFF2-40B4-BE49-F238E27FC236}">
                <a16:creationId xmlns:a16="http://schemas.microsoft.com/office/drawing/2014/main" id="{9A47EBC5-89B4-E237-9845-9C256EF854E8}"/>
              </a:ext>
            </a:extLst>
          </p:cNvPr>
          <p:cNvSpPr/>
          <p:nvPr>
            <p:custDataLst>
              <p:tags r:id="rId25"/>
            </p:custDataLst>
          </p:nvPr>
        </p:nvSpPr>
        <p:spPr>
          <a:xfrm>
            <a:off x="11562277" y="3960967"/>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94</a:t>
            </a:r>
          </a:p>
        </p:txBody>
      </p:sp>
      <p:sp>
        <p:nvSpPr>
          <p:cNvPr id="30" name="矩形 29">
            <a:hlinkClick r:id="rId63" action="ppaction://hlinksldjump"/>
            <a:extLst>
              <a:ext uri="{FF2B5EF4-FFF2-40B4-BE49-F238E27FC236}">
                <a16:creationId xmlns:a16="http://schemas.microsoft.com/office/drawing/2014/main" id="{E3C1F683-1C58-C487-46A8-011499FAC036}"/>
              </a:ext>
            </a:extLst>
          </p:cNvPr>
          <p:cNvSpPr/>
          <p:nvPr>
            <p:custDataLst>
              <p:tags r:id="rId26"/>
            </p:custDataLst>
          </p:nvPr>
        </p:nvSpPr>
        <p:spPr>
          <a:xfrm>
            <a:off x="794760" y="3960967"/>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YOLOv6</a:t>
            </a:r>
          </a:p>
        </p:txBody>
      </p:sp>
      <p:sp>
        <p:nvSpPr>
          <p:cNvPr id="29" name="矩形 28">
            <a:hlinkClick r:id="rId63" action="ppaction://hlinksldjump"/>
            <a:extLst>
              <a:ext uri="{FF2B5EF4-FFF2-40B4-BE49-F238E27FC236}">
                <a16:creationId xmlns:a16="http://schemas.microsoft.com/office/drawing/2014/main" id="{C4B510E4-0178-FAFF-D6F8-1EA20765AD14}"/>
              </a:ext>
            </a:extLst>
          </p:cNvPr>
          <p:cNvSpPr/>
          <p:nvPr>
            <p:custDataLst>
              <p:tags r:id="rId27"/>
            </p:custDataLst>
          </p:nvPr>
        </p:nvSpPr>
        <p:spPr>
          <a:xfrm>
            <a:off x="514349" y="3960967"/>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9</a:t>
            </a:r>
          </a:p>
        </p:txBody>
      </p:sp>
      <p:sp>
        <p:nvSpPr>
          <p:cNvPr id="28" name="矩形 27">
            <a:hlinkClick r:id="rId64" action="ppaction://hlinksldjump"/>
            <a:extLst>
              <a:ext uri="{FF2B5EF4-FFF2-40B4-BE49-F238E27FC236}">
                <a16:creationId xmlns:a16="http://schemas.microsoft.com/office/drawing/2014/main" id="{920B737D-EAF1-1F35-45F1-B94EC3A29002}"/>
              </a:ext>
            </a:extLst>
          </p:cNvPr>
          <p:cNvSpPr/>
          <p:nvPr>
            <p:custDataLst>
              <p:tags r:id="rId28"/>
            </p:custDataLst>
          </p:nvPr>
        </p:nvSpPr>
        <p:spPr>
          <a:xfrm>
            <a:off x="11562277" y="3680555"/>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91</a:t>
            </a:r>
          </a:p>
        </p:txBody>
      </p:sp>
      <p:sp>
        <p:nvSpPr>
          <p:cNvPr id="27" name="矩形 26">
            <a:hlinkClick r:id="rId64" action="ppaction://hlinksldjump"/>
            <a:extLst>
              <a:ext uri="{FF2B5EF4-FFF2-40B4-BE49-F238E27FC236}">
                <a16:creationId xmlns:a16="http://schemas.microsoft.com/office/drawing/2014/main" id="{30BBE62A-CA10-B0EF-6EE6-4482E1A6C0C2}"/>
              </a:ext>
            </a:extLst>
          </p:cNvPr>
          <p:cNvSpPr/>
          <p:nvPr>
            <p:custDataLst>
              <p:tags r:id="rId29"/>
            </p:custDataLst>
          </p:nvPr>
        </p:nvSpPr>
        <p:spPr>
          <a:xfrm>
            <a:off x="794760" y="3680555"/>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YOLOX</a:t>
            </a:r>
          </a:p>
        </p:txBody>
      </p:sp>
      <p:sp>
        <p:nvSpPr>
          <p:cNvPr id="26" name="矩形 25">
            <a:hlinkClick r:id="rId64" action="ppaction://hlinksldjump"/>
            <a:extLst>
              <a:ext uri="{FF2B5EF4-FFF2-40B4-BE49-F238E27FC236}">
                <a16:creationId xmlns:a16="http://schemas.microsoft.com/office/drawing/2014/main" id="{8937BBF6-40DB-5CC6-2991-D764D5537309}"/>
              </a:ext>
            </a:extLst>
          </p:cNvPr>
          <p:cNvSpPr/>
          <p:nvPr>
            <p:custDataLst>
              <p:tags r:id="rId30"/>
            </p:custDataLst>
          </p:nvPr>
        </p:nvSpPr>
        <p:spPr>
          <a:xfrm>
            <a:off x="514349" y="3680555"/>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8</a:t>
            </a:r>
          </a:p>
        </p:txBody>
      </p:sp>
      <p:sp>
        <p:nvSpPr>
          <p:cNvPr id="25" name="矩形 24">
            <a:hlinkClick r:id="rId65" action="ppaction://hlinksldjump"/>
            <a:extLst>
              <a:ext uri="{FF2B5EF4-FFF2-40B4-BE49-F238E27FC236}">
                <a16:creationId xmlns:a16="http://schemas.microsoft.com/office/drawing/2014/main" id="{382A525C-B8D5-DF34-C867-8CD4CD88B0A0}"/>
              </a:ext>
            </a:extLst>
          </p:cNvPr>
          <p:cNvSpPr/>
          <p:nvPr>
            <p:custDataLst>
              <p:tags r:id="rId31"/>
            </p:custDataLst>
          </p:nvPr>
        </p:nvSpPr>
        <p:spPr>
          <a:xfrm>
            <a:off x="11562277" y="3400144"/>
            <a:ext cx="66901" cy="2420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88</a:t>
            </a:r>
          </a:p>
        </p:txBody>
      </p:sp>
      <p:sp>
        <p:nvSpPr>
          <p:cNvPr id="24" name="矩形 23">
            <a:hlinkClick r:id="rId65" action="ppaction://hlinksldjump"/>
            <a:extLst>
              <a:ext uri="{FF2B5EF4-FFF2-40B4-BE49-F238E27FC236}">
                <a16:creationId xmlns:a16="http://schemas.microsoft.com/office/drawing/2014/main" id="{ED08EA93-301D-B85B-4CD1-02EEC77A510E}"/>
              </a:ext>
            </a:extLst>
          </p:cNvPr>
          <p:cNvSpPr/>
          <p:nvPr>
            <p:custDataLst>
              <p:tags r:id="rId32"/>
            </p:custDataLst>
          </p:nvPr>
        </p:nvSpPr>
        <p:spPr>
          <a:xfrm>
            <a:off x="794760" y="3400144"/>
            <a:ext cx="1958329" cy="2420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YOLOR</a:t>
            </a:r>
          </a:p>
        </p:txBody>
      </p:sp>
      <p:sp>
        <p:nvSpPr>
          <p:cNvPr id="23" name="矩形 22">
            <a:hlinkClick r:id="rId65" action="ppaction://hlinksldjump"/>
            <a:extLst>
              <a:ext uri="{FF2B5EF4-FFF2-40B4-BE49-F238E27FC236}">
                <a16:creationId xmlns:a16="http://schemas.microsoft.com/office/drawing/2014/main" id="{B6A4EE60-2C8D-725A-3D43-024B1264E6D4}"/>
              </a:ext>
            </a:extLst>
          </p:cNvPr>
          <p:cNvSpPr/>
          <p:nvPr>
            <p:custDataLst>
              <p:tags r:id="rId33"/>
            </p:custDataLst>
          </p:nvPr>
        </p:nvSpPr>
        <p:spPr>
          <a:xfrm>
            <a:off x="514349" y="3400144"/>
            <a:ext cx="242004" cy="242003"/>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7</a:t>
            </a:r>
          </a:p>
        </p:txBody>
      </p:sp>
      <p:sp>
        <p:nvSpPr>
          <p:cNvPr id="22" name="矩形 21">
            <a:hlinkClick r:id="rId66" action="ppaction://hlinksldjump"/>
            <a:extLst>
              <a:ext uri="{FF2B5EF4-FFF2-40B4-BE49-F238E27FC236}">
                <a16:creationId xmlns:a16="http://schemas.microsoft.com/office/drawing/2014/main" id="{7E0DF697-CC38-71FC-EEE1-C2728DBBF8CB}"/>
              </a:ext>
            </a:extLst>
          </p:cNvPr>
          <p:cNvSpPr/>
          <p:nvPr>
            <p:custDataLst>
              <p:tags r:id="rId34"/>
            </p:custDataLst>
          </p:nvPr>
        </p:nvSpPr>
        <p:spPr>
          <a:xfrm>
            <a:off x="11562277" y="3119732"/>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85</a:t>
            </a:r>
          </a:p>
        </p:txBody>
      </p:sp>
      <p:sp>
        <p:nvSpPr>
          <p:cNvPr id="21" name="矩形 20">
            <a:hlinkClick r:id="rId66" action="ppaction://hlinksldjump"/>
            <a:extLst>
              <a:ext uri="{FF2B5EF4-FFF2-40B4-BE49-F238E27FC236}">
                <a16:creationId xmlns:a16="http://schemas.microsoft.com/office/drawing/2014/main" id="{1CEA621A-2768-6334-454A-A965D30A3245}"/>
              </a:ext>
            </a:extLst>
          </p:cNvPr>
          <p:cNvSpPr/>
          <p:nvPr>
            <p:custDataLst>
              <p:tags r:id="rId35"/>
            </p:custDataLst>
          </p:nvPr>
        </p:nvSpPr>
        <p:spPr>
          <a:xfrm>
            <a:off x="794760" y="3119732"/>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Scaled-YOLOv4</a:t>
            </a:r>
          </a:p>
        </p:txBody>
      </p:sp>
      <p:sp>
        <p:nvSpPr>
          <p:cNvPr id="20" name="矩形 19">
            <a:hlinkClick r:id="rId66" action="ppaction://hlinksldjump"/>
            <a:extLst>
              <a:ext uri="{FF2B5EF4-FFF2-40B4-BE49-F238E27FC236}">
                <a16:creationId xmlns:a16="http://schemas.microsoft.com/office/drawing/2014/main" id="{21F62DB3-C442-823A-CE1E-DED41C06A137}"/>
              </a:ext>
            </a:extLst>
          </p:cNvPr>
          <p:cNvSpPr/>
          <p:nvPr>
            <p:custDataLst>
              <p:tags r:id="rId36"/>
            </p:custDataLst>
          </p:nvPr>
        </p:nvSpPr>
        <p:spPr>
          <a:xfrm>
            <a:off x="514349" y="3119732"/>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6</a:t>
            </a:r>
          </a:p>
        </p:txBody>
      </p:sp>
      <p:sp>
        <p:nvSpPr>
          <p:cNvPr id="19" name="矩形 18">
            <a:hlinkClick r:id="rId67" action="ppaction://hlinksldjump"/>
            <a:extLst>
              <a:ext uri="{FF2B5EF4-FFF2-40B4-BE49-F238E27FC236}">
                <a16:creationId xmlns:a16="http://schemas.microsoft.com/office/drawing/2014/main" id="{1D4A0B7B-AAB1-3A26-EA89-E5954DB1C075}"/>
              </a:ext>
            </a:extLst>
          </p:cNvPr>
          <p:cNvSpPr/>
          <p:nvPr>
            <p:custDataLst>
              <p:tags r:id="rId37"/>
            </p:custDataLst>
          </p:nvPr>
        </p:nvSpPr>
        <p:spPr>
          <a:xfrm>
            <a:off x="11562277" y="2839320"/>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81</a:t>
            </a:r>
          </a:p>
        </p:txBody>
      </p:sp>
      <p:sp>
        <p:nvSpPr>
          <p:cNvPr id="18" name="矩形 17">
            <a:hlinkClick r:id="rId67" action="ppaction://hlinksldjump"/>
            <a:extLst>
              <a:ext uri="{FF2B5EF4-FFF2-40B4-BE49-F238E27FC236}">
                <a16:creationId xmlns:a16="http://schemas.microsoft.com/office/drawing/2014/main" id="{4063F6F0-04A9-E481-59E9-8944199C9CCF}"/>
              </a:ext>
            </a:extLst>
          </p:cNvPr>
          <p:cNvSpPr/>
          <p:nvPr>
            <p:custDataLst>
              <p:tags r:id="rId38"/>
            </p:custDataLst>
          </p:nvPr>
        </p:nvSpPr>
        <p:spPr>
          <a:xfrm>
            <a:off x="794760" y="2839320"/>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YOLOv5</a:t>
            </a:r>
          </a:p>
        </p:txBody>
      </p:sp>
      <p:sp>
        <p:nvSpPr>
          <p:cNvPr id="17" name="矩形 16">
            <a:hlinkClick r:id="rId67" action="ppaction://hlinksldjump"/>
            <a:extLst>
              <a:ext uri="{FF2B5EF4-FFF2-40B4-BE49-F238E27FC236}">
                <a16:creationId xmlns:a16="http://schemas.microsoft.com/office/drawing/2014/main" id="{E3F565DF-8FB9-E5A0-A2EB-451C398F55BA}"/>
              </a:ext>
            </a:extLst>
          </p:cNvPr>
          <p:cNvSpPr/>
          <p:nvPr>
            <p:custDataLst>
              <p:tags r:id="rId39"/>
            </p:custDataLst>
          </p:nvPr>
        </p:nvSpPr>
        <p:spPr>
          <a:xfrm>
            <a:off x="514349" y="2839320"/>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5</a:t>
            </a:r>
          </a:p>
        </p:txBody>
      </p:sp>
      <p:sp>
        <p:nvSpPr>
          <p:cNvPr id="16" name="矩形 15">
            <a:hlinkClick r:id="rId68" action="ppaction://hlinksldjump"/>
            <a:extLst>
              <a:ext uri="{FF2B5EF4-FFF2-40B4-BE49-F238E27FC236}">
                <a16:creationId xmlns:a16="http://schemas.microsoft.com/office/drawing/2014/main" id="{DB834488-3386-4777-4988-E2B483923895}"/>
              </a:ext>
            </a:extLst>
          </p:cNvPr>
          <p:cNvSpPr/>
          <p:nvPr>
            <p:custDataLst>
              <p:tags r:id="rId40"/>
            </p:custDataLst>
          </p:nvPr>
        </p:nvSpPr>
        <p:spPr>
          <a:xfrm>
            <a:off x="11562277" y="2558909"/>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76</a:t>
            </a:r>
          </a:p>
        </p:txBody>
      </p:sp>
      <p:sp>
        <p:nvSpPr>
          <p:cNvPr id="15" name="矩形 14">
            <a:hlinkClick r:id="rId68" action="ppaction://hlinksldjump"/>
            <a:extLst>
              <a:ext uri="{FF2B5EF4-FFF2-40B4-BE49-F238E27FC236}">
                <a16:creationId xmlns:a16="http://schemas.microsoft.com/office/drawing/2014/main" id="{373ADCE3-7138-B4EB-A242-AA97DF8D1D9C}"/>
              </a:ext>
            </a:extLst>
          </p:cNvPr>
          <p:cNvSpPr/>
          <p:nvPr>
            <p:custDataLst>
              <p:tags r:id="rId41"/>
            </p:custDataLst>
          </p:nvPr>
        </p:nvSpPr>
        <p:spPr>
          <a:xfrm>
            <a:off x="794760" y="2558909"/>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YOLOv4</a:t>
            </a:r>
          </a:p>
        </p:txBody>
      </p:sp>
      <p:sp>
        <p:nvSpPr>
          <p:cNvPr id="14" name="矩形 13">
            <a:hlinkClick r:id="rId68" action="ppaction://hlinksldjump"/>
            <a:extLst>
              <a:ext uri="{FF2B5EF4-FFF2-40B4-BE49-F238E27FC236}">
                <a16:creationId xmlns:a16="http://schemas.microsoft.com/office/drawing/2014/main" id="{FE740F32-A472-CBFC-517E-AB32DDD45E74}"/>
              </a:ext>
            </a:extLst>
          </p:cNvPr>
          <p:cNvSpPr/>
          <p:nvPr>
            <p:custDataLst>
              <p:tags r:id="rId42"/>
            </p:custDataLst>
          </p:nvPr>
        </p:nvSpPr>
        <p:spPr>
          <a:xfrm>
            <a:off x="514349" y="2558909"/>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4</a:t>
            </a:r>
          </a:p>
        </p:txBody>
      </p:sp>
      <p:sp>
        <p:nvSpPr>
          <p:cNvPr id="13" name="矩形 12">
            <a:hlinkClick r:id="rId69" action="ppaction://hlinksldjump"/>
            <a:extLst>
              <a:ext uri="{FF2B5EF4-FFF2-40B4-BE49-F238E27FC236}">
                <a16:creationId xmlns:a16="http://schemas.microsoft.com/office/drawing/2014/main" id="{929B237B-2D3E-83E7-47D9-BEB22C1859C1}"/>
              </a:ext>
            </a:extLst>
          </p:cNvPr>
          <p:cNvSpPr/>
          <p:nvPr>
            <p:custDataLst>
              <p:tags r:id="rId43"/>
            </p:custDataLst>
          </p:nvPr>
        </p:nvSpPr>
        <p:spPr>
          <a:xfrm>
            <a:off x="11562277" y="2278498"/>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69</a:t>
            </a:r>
          </a:p>
        </p:txBody>
      </p:sp>
      <p:sp>
        <p:nvSpPr>
          <p:cNvPr id="12" name="矩形 11">
            <a:hlinkClick r:id="rId69" action="ppaction://hlinksldjump"/>
            <a:extLst>
              <a:ext uri="{FF2B5EF4-FFF2-40B4-BE49-F238E27FC236}">
                <a16:creationId xmlns:a16="http://schemas.microsoft.com/office/drawing/2014/main" id="{BAC52E92-EC2F-3388-3D6B-8865179B176C}"/>
              </a:ext>
            </a:extLst>
          </p:cNvPr>
          <p:cNvSpPr/>
          <p:nvPr>
            <p:custDataLst>
              <p:tags r:id="rId44"/>
            </p:custDataLst>
          </p:nvPr>
        </p:nvSpPr>
        <p:spPr>
          <a:xfrm>
            <a:off x="794760" y="2278498"/>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YOLOv3</a:t>
            </a:r>
          </a:p>
        </p:txBody>
      </p:sp>
      <p:sp>
        <p:nvSpPr>
          <p:cNvPr id="11" name="矩形 10">
            <a:hlinkClick r:id="rId69" action="ppaction://hlinksldjump"/>
            <a:extLst>
              <a:ext uri="{FF2B5EF4-FFF2-40B4-BE49-F238E27FC236}">
                <a16:creationId xmlns:a16="http://schemas.microsoft.com/office/drawing/2014/main" id="{1E259EA7-56F1-8FC5-937A-828DAB29082E}"/>
              </a:ext>
            </a:extLst>
          </p:cNvPr>
          <p:cNvSpPr/>
          <p:nvPr>
            <p:custDataLst>
              <p:tags r:id="rId45"/>
            </p:custDataLst>
          </p:nvPr>
        </p:nvSpPr>
        <p:spPr>
          <a:xfrm>
            <a:off x="514349" y="2278498"/>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3</a:t>
            </a:r>
          </a:p>
        </p:txBody>
      </p:sp>
      <p:sp>
        <p:nvSpPr>
          <p:cNvPr id="10" name="矩形 9">
            <a:hlinkClick r:id="rId70" action="ppaction://hlinksldjump"/>
            <a:extLst>
              <a:ext uri="{FF2B5EF4-FFF2-40B4-BE49-F238E27FC236}">
                <a16:creationId xmlns:a16="http://schemas.microsoft.com/office/drawing/2014/main" id="{DE499D66-F616-6679-050D-BDF59681CBBF}"/>
              </a:ext>
            </a:extLst>
          </p:cNvPr>
          <p:cNvSpPr/>
          <p:nvPr>
            <p:custDataLst>
              <p:tags r:id="rId46"/>
            </p:custDataLst>
          </p:nvPr>
        </p:nvSpPr>
        <p:spPr>
          <a:xfrm>
            <a:off x="11562277" y="1998086"/>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63</a:t>
            </a:r>
          </a:p>
        </p:txBody>
      </p:sp>
      <p:sp>
        <p:nvSpPr>
          <p:cNvPr id="9" name="矩形 8">
            <a:hlinkClick r:id="rId70" action="ppaction://hlinksldjump"/>
            <a:extLst>
              <a:ext uri="{FF2B5EF4-FFF2-40B4-BE49-F238E27FC236}">
                <a16:creationId xmlns:a16="http://schemas.microsoft.com/office/drawing/2014/main" id="{CC882295-DFD2-D4A5-4AC3-359E86CFE8D0}"/>
              </a:ext>
            </a:extLst>
          </p:cNvPr>
          <p:cNvSpPr/>
          <p:nvPr>
            <p:custDataLst>
              <p:tags r:id="rId47"/>
            </p:custDataLst>
          </p:nvPr>
        </p:nvSpPr>
        <p:spPr>
          <a:xfrm>
            <a:off x="794760" y="1998086"/>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YOLO9000</a:t>
            </a:r>
          </a:p>
        </p:txBody>
      </p:sp>
      <p:sp>
        <p:nvSpPr>
          <p:cNvPr id="8" name="矩形 7">
            <a:hlinkClick r:id="rId70" action="ppaction://hlinksldjump"/>
            <a:extLst>
              <a:ext uri="{FF2B5EF4-FFF2-40B4-BE49-F238E27FC236}">
                <a16:creationId xmlns:a16="http://schemas.microsoft.com/office/drawing/2014/main" id="{DB7F582F-C311-55D9-FD2F-D7983CD8260D}"/>
              </a:ext>
            </a:extLst>
          </p:cNvPr>
          <p:cNvSpPr/>
          <p:nvPr>
            <p:custDataLst>
              <p:tags r:id="rId48"/>
            </p:custDataLst>
          </p:nvPr>
        </p:nvSpPr>
        <p:spPr>
          <a:xfrm>
            <a:off x="514349" y="1998086"/>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2</a:t>
            </a:r>
          </a:p>
        </p:txBody>
      </p:sp>
      <p:sp>
        <p:nvSpPr>
          <p:cNvPr id="7" name="矩形 6">
            <a:hlinkClick r:id="rId71" action="ppaction://hlinksldjump"/>
            <a:extLst>
              <a:ext uri="{FF2B5EF4-FFF2-40B4-BE49-F238E27FC236}">
                <a16:creationId xmlns:a16="http://schemas.microsoft.com/office/drawing/2014/main" id="{187AFEE3-C13B-907A-2F15-C1C3EB45F854}"/>
              </a:ext>
            </a:extLst>
          </p:cNvPr>
          <p:cNvSpPr/>
          <p:nvPr>
            <p:custDataLst>
              <p:tags r:id="rId49"/>
            </p:custDataLst>
          </p:nvPr>
        </p:nvSpPr>
        <p:spPr>
          <a:xfrm>
            <a:off x="11562277" y="1717675"/>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55</a:t>
            </a:r>
          </a:p>
        </p:txBody>
      </p:sp>
      <p:sp>
        <p:nvSpPr>
          <p:cNvPr id="6" name="矩形 5">
            <a:hlinkClick r:id="rId71" action="ppaction://hlinksldjump"/>
            <a:extLst>
              <a:ext uri="{FF2B5EF4-FFF2-40B4-BE49-F238E27FC236}">
                <a16:creationId xmlns:a16="http://schemas.microsoft.com/office/drawing/2014/main" id="{228D642A-1141-EB76-DAC4-C542ED04B3F8}"/>
              </a:ext>
            </a:extLst>
          </p:cNvPr>
          <p:cNvSpPr/>
          <p:nvPr>
            <p:custDataLst>
              <p:tags r:id="rId50"/>
            </p:custDataLst>
          </p:nvPr>
        </p:nvSpPr>
        <p:spPr>
          <a:xfrm>
            <a:off x="794760" y="1717675"/>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You Only Look Once</a:t>
            </a:r>
          </a:p>
        </p:txBody>
      </p:sp>
      <p:sp>
        <p:nvSpPr>
          <p:cNvPr id="5" name="矩形 4">
            <a:hlinkClick r:id="rId71" action="ppaction://hlinksldjump"/>
            <a:extLst>
              <a:ext uri="{FF2B5EF4-FFF2-40B4-BE49-F238E27FC236}">
                <a16:creationId xmlns:a16="http://schemas.microsoft.com/office/drawing/2014/main" id="{7C9CB933-A74D-A49A-34AE-7B64D2C635F2}"/>
              </a:ext>
            </a:extLst>
          </p:cNvPr>
          <p:cNvSpPr/>
          <p:nvPr>
            <p:custDataLst>
              <p:tags r:id="rId51"/>
            </p:custDataLst>
          </p:nvPr>
        </p:nvSpPr>
        <p:spPr>
          <a:xfrm>
            <a:off x="514349" y="1717675"/>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a:t>
            </a:r>
          </a:p>
        </p:txBody>
      </p:sp>
      <p:sp>
        <p:nvSpPr>
          <p:cNvPr id="4" name="标题 3">
            <a:extLst>
              <a:ext uri="{FF2B5EF4-FFF2-40B4-BE49-F238E27FC236}">
                <a16:creationId xmlns:a16="http://schemas.microsoft.com/office/drawing/2014/main" id="{92785E99-03F5-8B89-BF67-7272A37E26F2}"/>
              </a:ext>
            </a:extLst>
          </p:cNvPr>
          <p:cNvSpPr>
            <a:spLocks noGrp="1"/>
          </p:cNvSpPr>
          <p:nvPr>
            <p:ph type="title"/>
            <p:custDataLst>
              <p:tags r:id="rId52"/>
            </p:custDataLst>
          </p:nvPr>
        </p:nvSpPr>
        <p:spPr/>
        <p:txBody>
          <a:bodyPr vert="horz"/>
          <a:lstStyle/>
          <a:p>
            <a:r>
              <a:rPr lang="en-US"/>
              <a:t>Models</a:t>
            </a:r>
          </a:p>
        </p:txBody>
      </p:sp>
    </p:spTree>
    <p:custDataLst>
      <p:tags r:id="rId1"/>
    </p:custDataLst>
    <p:extLst>
      <p:ext uri="{BB962C8B-B14F-4D97-AF65-F5344CB8AC3E}">
        <p14:creationId xmlns:p14="http://schemas.microsoft.com/office/powerpoint/2010/main" val="12434749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783A24E9-A291-35A8-5DB0-6B35FFB9AD6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47" imgH="348" progId="TCLayout.ActiveDocument.1">
                  <p:embed/>
                </p:oleObj>
              </mc:Choice>
              <mc:Fallback>
                <p:oleObj name="think-cell 幻灯片" r:id="rId4" imgW="347" imgH="348" progId="TCLayout.ActiveDocument.1">
                  <p:embed/>
                  <p:pic>
                    <p:nvPicPr>
                      <p:cNvPr id="4" name="think-cell data - do not delete" hidden="1">
                        <a:extLst>
                          <a:ext uri="{FF2B5EF4-FFF2-40B4-BE49-F238E27FC236}">
                            <a16:creationId xmlns:a16="http://schemas.microsoft.com/office/drawing/2014/main" id="{783A24E9-A291-35A8-5DB0-6B35FFB9AD6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179599"/>
            <a:ext cx="11160917" cy="984885"/>
          </a:xfrm>
        </p:spPr>
        <p:txBody>
          <a:bodyPr vert="horz"/>
          <a:lstStyle/>
          <a:p>
            <a:r>
              <a:rPr lang="en-US" dirty="0"/>
              <a:t>PP-YOLO Series: Based on YOLOv3			[Improvements]</a:t>
            </a:r>
            <a:br>
              <a:rPr lang="en-US" dirty="0"/>
            </a:br>
            <a:r>
              <a:rPr lang="en-US" dirty="0"/>
              <a:t>Improve YOLOv3 using Different Methods than YOLOv4</a:t>
            </a:r>
          </a:p>
        </p:txBody>
      </p:sp>
      <p:sp>
        <p:nvSpPr>
          <p:cNvPr id="46" name="ee4pContent1">
            <a:extLst>
              <a:ext uri="{FF2B5EF4-FFF2-40B4-BE49-F238E27FC236}">
                <a16:creationId xmlns:a16="http://schemas.microsoft.com/office/drawing/2014/main" id="{875DE7C4-96D7-B910-8995-AE33E219CBA6}"/>
              </a:ext>
            </a:extLst>
          </p:cNvPr>
          <p:cNvSpPr txBox="1">
            <a:spLocks/>
          </p:cNvSpPr>
          <p:nvPr>
            <p:custDataLst>
              <p:tags r:id="rId2"/>
            </p:custDataLst>
          </p:nvPr>
        </p:nvSpPr>
        <p:spPr>
          <a:xfrm>
            <a:off x="514349" y="1398499"/>
            <a:ext cx="11160916" cy="473488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PP-YOLO</a:t>
            </a:r>
            <a:r>
              <a:rPr lang="zh-CN" altLang="en-US" dirty="0">
                <a:latin typeface="+mn-lt"/>
              </a:rPr>
              <a:t>模型与上述的</a:t>
            </a:r>
            <a:r>
              <a:rPr lang="en-US" altLang="zh-CN" dirty="0">
                <a:latin typeface="+mn-lt"/>
              </a:rPr>
              <a:t>YOLO</a:t>
            </a:r>
            <a:r>
              <a:rPr lang="zh-CN" altLang="en-US" dirty="0">
                <a:latin typeface="+mn-lt"/>
              </a:rPr>
              <a:t>模型并行发展</a:t>
            </a:r>
            <a:endParaRPr lang="en-US" altLang="zh-CN" dirty="0">
              <a:latin typeface="+mn-lt"/>
            </a:endParaRPr>
          </a:p>
          <a:p>
            <a:pPr lvl="1"/>
            <a:r>
              <a:rPr lang="zh-CN" altLang="en-US" dirty="0">
                <a:latin typeface="+mn-lt"/>
              </a:rPr>
              <a:t>但是，这里将它们分组在一个部分中，因为它们从</a:t>
            </a:r>
            <a:r>
              <a:rPr lang="en-US" altLang="zh-CN" dirty="0">
                <a:latin typeface="+mn-lt"/>
              </a:rPr>
              <a:t>YOLOv3</a:t>
            </a:r>
            <a:r>
              <a:rPr lang="zh-CN" altLang="en-US" dirty="0">
                <a:latin typeface="+mn-lt"/>
              </a:rPr>
              <a:t>开始，并且在以前的</a:t>
            </a:r>
            <a:r>
              <a:rPr lang="en-US" altLang="zh-CN" dirty="0">
                <a:latin typeface="+mn-lt"/>
              </a:rPr>
              <a:t>PP-YOLO</a:t>
            </a:r>
            <a:r>
              <a:rPr lang="zh-CN" altLang="en-US" dirty="0">
                <a:latin typeface="+mn-lt"/>
              </a:rPr>
              <a:t>版本的基础上逐渐改进</a:t>
            </a:r>
            <a:endParaRPr lang="en-US" altLang="zh-CN" dirty="0">
              <a:latin typeface="+mn-lt"/>
            </a:endParaRPr>
          </a:p>
          <a:p>
            <a:pPr lvl="1"/>
            <a:r>
              <a:rPr lang="zh-CN" altLang="en-US" dirty="0">
                <a:latin typeface="+mn-lt"/>
              </a:rPr>
              <a:t>尽管如此，这些模型对</a:t>
            </a:r>
            <a:r>
              <a:rPr lang="en-US" altLang="zh-CN" dirty="0">
                <a:latin typeface="+mn-lt"/>
              </a:rPr>
              <a:t>YOLO</a:t>
            </a:r>
            <a:r>
              <a:rPr lang="zh-CN" altLang="en-US" dirty="0">
                <a:latin typeface="+mn-lt"/>
              </a:rPr>
              <a:t>的演变产生了影响</a:t>
            </a:r>
            <a:endParaRPr lang="en-US" altLang="zh-CN" dirty="0">
              <a:latin typeface="+mn-lt"/>
            </a:endParaRPr>
          </a:p>
          <a:p>
            <a:pPr lvl="1"/>
            <a:r>
              <a:rPr lang="en-US" altLang="zh-CN" dirty="0">
                <a:latin typeface="+mn-lt"/>
              </a:rPr>
              <a:t>PP-YOLO</a:t>
            </a:r>
            <a:r>
              <a:rPr lang="zh-CN" altLang="en-US" dirty="0">
                <a:latin typeface="+mn-lt"/>
              </a:rPr>
              <a:t>与</a:t>
            </a:r>
            <a:r>
              <a:rPr lang="en-US" altLang="zh-CN" dirty="0">
                <a:latin typeface="+mn-lt"/>
              </a:rPr>
              <a:t>YOLOv4</a:t>
            </a:r>
            <a:r>
              <a:rPr lang="zh-CN" altLang="en-US" dirty="0">
                <a:latin typeface="+mn-lt"/>
              </a:rPr>
              <a:t>和</a:t>
            </a:r>
            <a:r>
              <a:rPr lang="en-US" altLang="zh-CN" dirty="0">
                <a:latin typeface="+mn-lt"/>
              </a:rPr>
              <a:t>YOLOv5</a:t>
            </a:r>
            <a:r>
              <a:rPr lang="zh-CN" altLang="en-US" dirty="0">
                <a:latin typeface="+mn-lt"/>
              </a:rPr>
              <a:t>类似，是基于</a:t>
            </a:r>
            <a:r>
              <a:rPr lang="en-US" altLang="zh-CN" dirty="0">
                <a:latin typeface="+mn-lt"/>
              </a:rPr>
              <a:t>YOLOv3</a:t>
            </a:r>
            <a:r>
              <a:rPr lang="zh-CN" altLang="en-US" dirty="0">
                <a:latin typeface="+mn-lt"/>
              </a:rPr>
              <a:t>的</a:t>
            </a:r>
            <a:endParaRPr lang="en-US" altLang="zh-CN" dirty="0">
              <a:latin typeface="+mn-lt"/>
            </a:endParaRPr>
          </a:p>
          <a:p>
            <a:pPr lvl="1"/>
            <a:r>
              <a:rPr lang="zh-CN" altLang="en-US" dirty="0">
                <a:latin typeface="+mn-lt"/>
              </a:rPr>
              <a:t>该研究于</a:t>
            </a:r>
            <a:r>
              <a:rPr lang="en-US" altLang="zh-CN" dirty="0">
                <a:latin typeface="+mn-lt"/>
              </a:rPr>
              <a:t>2020</a:t>
            </a:r>
            <a:r>
              <a:rPr lang="zh-CN" altLang="en-US" dirty="0">
                <a:latin typeface="+mn-lt"/>
              </a:rPr>
              <a:t>年</a:t>
            </a:r>
            <a:r>
              <a:rPr lang="en-US" altLang="zh-CN" dirty="0">
                <a:latin typeface="+mn-lt"/>
              </a:rPr>
              <a:t>7</a:t>
            </a:r>
            <a:r>
              <a:rPr lang="zh-CN" altLang="en-US" dirty="0">
                <a:latin typeface="+mn-lt"/>
              </a:rPr>
              <a:t>月由百度公司的研究人员发表在</a:t>
            </a:r>
            <a:r>
              <a:rPr lang="en-US" altLang="zh-CN" dirty="0">
                <a:latin typeface="+mn-lt"/>
              </a:rPr>
              <a:t>ArXiv</a:t>
            </a:r>
            <a:r>
              <a:rPr lang="zh-CN" altLang="en-US" dirty="0">
                <a:latin typeface="+mn-lt"/>
              </a:rPr>
              <a:t>上</a:t>
            </a:r>
            <a:endParaRPr lang="en-US" altLang="zh-CN" dirty="0">
              <a:latin typeface="+mn-lt"/>
            </a:endParaRPr>
          </a:p>
          <a:p>
            <a:pPr lvl="1"/>
            <a:r>
              <a:rPr lang="zh-CN" altLang="en-US" dirty="0">
                <a:latin typeface="+mn-lt"/>
              </a:rPr>
              <a:t>作者使用了</a:t>
            </a:r>
            <a:r>
              <a:rPr lang="en-US" altLang="zh-CN" dirty="0" err="1">
                <a:latin typeface="+mn-lt"/>
              </a:rPr>
              <a:t>PaddlePaddle</a:t>
            </a:r>
            <a:r>
              <a:rPr lang="zh-CN" altLang="en-US" dirty="0">
                <a:latin typeface="+mn-lt"/>
              </a:rPr>
              <a:t>深度学习平台，因此其名称为</a:t>
            </a:r>
            <a:r>
              <a:rPr lang="en-US" altLang="zh-CN" dirty="0">
                <a:latin typeface="+mn-lt"/>
              </a:rPr>
              <a:t>PP</a:t>
            </a:r>
          </a:p>
          <a:p>
            <a:pPr lvl="1"/>
            <a:r>
              <a:rPr lang="zh-CN" altLang="en-US" dirty="0">
                <a:latin typeface="+mn-lt"/>
              </a:rPr>
              <a:t>遵循从</a:t>
            </a:r>
            <a:r>
              <a:rPr lang="en-US" altLang="zh-CN" dirty="0">
                <a:latin typeface="+mn-lt"/>
              </a:rPr>
              <a:t>YOLOv4</a:t>
            </a:r>
            <a:r>
              <a:rPr lang="zh-CN" altLang="en-US" dirty="0">
                <a:latin typeface="+mn-lt"/>
              </a:rPr>
              <a:t>开始看到的趋势，</a:t>
            </a:r>
            <a:r>
              <a:rPr lang="en-US" altLang="zh-CN" dirty="0">
                <a:latin typeface="+mn-lt"/>
              </a:rPr>
              <a:t>PP-YOLO</a:t>
            </a:r>
            <a:r>
              <a:rPr lang="zh-CN" altLang="en-US" dirty="0">
                <a:latin typeface="+mn-lt"/>
              </a:rPr>
              <a:t>增加了十个现有的技巧来提高探测器的准确性，保持速度不变</a:t>
            </a:r>
            <a:endParaRPr lang="en-US" altLang="zh-CN" dirty="0">
              <a:latin typeface="+mn-lt"/>
            </a:endParaRPr>
          </a:p>
          <a:p>
            <a:pPr lvl="1"/>
            <a:r>
              <a:rPr lang="zh-CN" altLang="en-US" dirty="0">
                <a:latin typeface="+mn-lt"/>
              </a:rPr>
              <a:t>根据作者的说法，本文并不是要介绍一种新的目标检测器，而是要展示</a:t>
            </a:r>
            <a:r>
              <a:rPr lang="zh-CN" altLang="en-US" dirty="0">
                <a:solidFill>
                  <a:schemeClr val="accent1"/>
                </a:solidFill>
                <a:latin typeface="+mn-lt"/>
              </a:rPr>
              <a:t>如何一步一步地构建一个更好的检测器</a:t>
            </a:r>
            <a:endParaRPr lang="en-US" altLang="zh-CN" dirty="0">
              <a:solidFill>
                <a:schemeClr val="accent1"/>
              </a:solidFill>
              <a:latin typeface="+mn-lt"/>
            </a:endParaRPr>
          </a:p>
          <a:p>
            <a:pPr lvl="1"/>
            <a:r>
              <a:rPr lang="en-US" altLang="zh-CN" dirty="0">
                <a:solidFill>
                  <a:schemeClr val="accent1"/>
                </a:solidFill>
                <a:latin typeface="+mn-lt"/>
              </a:rPr>
              <a:t>PP-YOLO</a:t>
            </a:r>
            <a:r>
              <a:rPr lang="zh-CN" altLang="en-US" dirty="0">
                <a:solidFill>
                  <a:schemeClr val="accent1"/>
                </a:solidFill>
                <a:latin typeface="+mn-lt"/>
              </a:rPr>
              <a:t>使用的大多数技巧与</a:t>
            </a:r>
            <a:r>
              <a:rPr lang="en-US" altLang="zh-CN" dirty="0">
                <a:solidFill>
                  <a:schemeClr val="accent1"/>
                </a:solidFill>
                <a:latin typeface="+mn-lt"/>
              </a:rPr>
              <a:t>yolo4</a:t>
            </a:r>
            <a:r>
              <a:rPr lang="zh-CN" altLang="en-US" dirty="0">
                <a:solidFill>
                  <a:schemeClr val="accent1"/>
                </a:solidFill>
                <a:latin typeface="+mn-lt"/>
              </a:rPr>
              <a:t>中使用的技巧不同，相似的技巧使用不同的实现</a:t>
            </a:r>
            <a:endParaRPr lang="en-US" dirty="0">
              <a:solidFill>
                <a:schemeClr val="accent1"/>
              </a:solidFill>
              <a:latin typeface="+mn-lt"/>
            </a:endParaRPr>
          </a:p>
        </p:txBody>
      </p:sp>
    </p:spTree>
    <p:extLst>
      <p:ext uri="{BB962C8B-B14F-4D97-AF65-F5344CB8AC3E}">
        <p14:creationId xmlns:p14="http://schemas.microsoft.com/office/powerpoint/2010/main" val="339515027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F3D3008-9AF4-4A12-3402-0BBBBAB63D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47" imgH="348" progId="TCLayout.ActiveDocument.1">
                  <p:embed/>
                </p:oleObj>
              </mc:Choice>
              <mc:Fallback>
                <p:oleObj name="think-cell 幻灯片" r:id="rId8" imgW="347" imgH="348" progId="TCLayout.ActiveDocument.1">
                  <p:embed/>
                  <p:pic>
                    <p:nvPicPr>
                      <p:cNvPr id="5" name="think-cell data - do not delete" hidden="1">
                        <a:extLst>
                          <a:ext uri="{FF2B5EF4-FFF2-40B4-BE49-F238E27FC236}">
                            <a16:creationId xmlns:a16="http://schemas.microsoft.com/office/drawing/2014/main" id="{BF3D3008-9AF4-4A12-3402-0BBBBAB63D2A}"/>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179599"/>
            <a:ext cx="11160917" cy="984885"/>
          </a:xfrm>
        </p:spPr>
        <p:txBody>
          <a:bodyPr vert="horz"/>
          <a:lstStyle/>
          <a:p>
            <a:r>
              <a:rPr lang="en-US" altLang="zh-CN" dirty="0"/>
              <a:t>PP-YOLO Series: Based on YOLOv3			[Improvements]</a:t>
            </a:r>
            <a:br>
              <a:rPr lang="en-US" altLang="zh-CN" dirty="0"/>
            </a:br>
            <a:r>
              <a:rPr lang="en-US" altLang="zh-CN" dirty="0"/>
              <a:t>Improve YOLOv3 using Different Methods than YOLOv4</a:t>
            </a:r>
            <a:endParaRPr lang="en-US" dirty="0"/>
          </a:p>
        </p:txBody>
      </p:sp>
      <p:sp>
        <p:nvSpPr>
          <p:cNvPr id="6" name="ee4pContent1">
            <a:extLst>
              <a:ext uri="{FF2B5EF4-FFF2-40B4-BE49-F238E27FC236}">
                <a16:creationId xmlns:a16="http://schemas.microsoft.com/office/drawing/2014/main" id="{AA7172E9-B150-879C-9942-7C69468ECF61}"/>
              </a:ext>
            </a:extLst>
          </p:cNvPr>
          <p:cNvSpPr txBox="1">
            <a:spLocks/>
          </p:cNvSpPr>
          <p:nvPr>
            <p:custDataLst>
              <p:tags r:id="rId2"/>
            </p:custDataLst>
          </p:nvPr>
        </p:nvSpPr>
        <p:spPr>
          <a:xfrm>
            <a:off x="514341" y="1354347"/>
            <a:ext cx="11163038" cy="115486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a:pPr>
            <a:r>
              <a:rPr lang="en-US" dirty="0">
                <a:latin typeface="+mn-lt"/>
              </a:rPr>
              <a:t>A ResNet50-vd backbone</a:t>
            </a:r>
          </a:p>
          <a:p>
            <a:pPr lvl="2"/>
            <a:r>
              <a:rPr lang="en-US" altLang="zh-CN" dirty="0">
                <a:latin typeface="+mn-lt"/>
              </a:rPr>
              <a:t>ResNet50-vd</a:t>
            </a:r>
            <a:r>
              <a:rPr lang="zh-CN" altLang="en-US" dirty="0">
                <a:latin typeface="+mn-lt"/>
              </a:rPr>
              <a:t>主干在最后阶段用一个增强了可变形卷积</a:t>
            </a:r>
            <a:r>
              <a:rPr lang="en-US" altLang="zh-CN" dirty="0">
                <a:latin typeface="+mn-lt"/>
              </a:rPr>
              <a:t>(deformable convolutions )</a:t>
            </a:r>
            <a:r>
              <a:rPr lang="zh-CN" altLang="en-US" dirty="0">
                <a:latin typeface="+mn-lt"/>
              </a:rPr>
              <a:t>的架构取代</a:t>
            </a:r>
            <a:r>
              <a:rPr lang="en-US" altLang="zh-CN" dirty="0">
                <a:latin typeface="+mn-lt"/>
              </a:rPr>
              <a:t>DarkNet-53</a:t>
            </a:r>
            <a:r>
              <a:rPr lang="zh-CN" altLang="en-US" dirty="0">
                <a:latin typeface="+mn-lt"/>
              </a:rPr>
              <a:t>主干，并使用一个蒸馏</a:t>
            </a:r>
            <a:r>
              <a:rPr lang="en-US" altLang="zh-CN" dirty="0">
                <a:latin typeface="+mn-lt"/>
              </a:rPr>
              <a:t>(distilled pre-trained model)</a:t>
            </a:r>
            <a:r>
              <a:rPr lang="zh-CN" altLang="en-US" dirty="0">
                <a:latin typeface="+mn-lt"/>
              </a:rPr>
              <a:t>的预训练模型，该模型在</a:t>
            </a:r>
            <a:r>
              <a:rPr lang="en-US" altLang="zh-CN" dirty="0">
                <a:latin typeface="+mn-lt"/>
              </a:rPr>
              <a:t>ImageNet</a:t>
            </a:r>
            <a:r>
              <a:rPr lang="zh-CN" altLang="en-US" dirty="0">
                <a:latin typeface="+mn-lt"/>
              </a:rPr>
              <a:t>上具有更高的分类精度。这个架构被称为</a:t>
            </a:r>
            <a:r>
              <a:rPr lang="en-US" altLang="zh-CN" dirty="0">
                <a:latin typeface="+mn-lt"/>
              </a:rPr>
              <a:t>ResNet5-vd-dcn</a:t>
            </a:r>
            <a:endParaRPr lang="en-US" dirty="0">
              <a:latin typeface="+mn-lt"/>
            </a:endParaRPr>
          </a:p>
        </p:txBody>
      </p:sp>
      <p:sp>
        <p:nvSpPr>
          <p:cNvPr id="7" name="ee4pContent1">
            <a:extLst>
              <a:ext uri="{FF2B5EF4-FFF2-40B4-BE49-F238E27FC236}">
                <a16:creationId xmlns:a16="http://schemas.microsoft.com/office/drawing/2014/main" id="{04556D77-8411-74F2-B1BB-FD31EE4D66BD}"/>
              </a:ext>
            </a:extLst>
          </p:cNvPr>
          <p:cNvSpPr txBox="1">
            <a:spLocks/>
          </p:cNvSpPr>
          <p:nvPr>
            <p:custDataLst>
              <p:tags r:id="rId3"/>
            </p:custDataLst>
          </p:nvPr>
        </p:nvSpPr>
        <p:spPr>
          <a:xfrm>
            <a:off x="514341" y="2630991"/>
            <a:ext cx="11163038" cy="7915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startAt="2"/>
            </a:pPr>
            <a:r>
              <a:rPr lang="en-US" dirty="0">
                <a:latin typeface="+mn-lt"/>
              </a:rPr>
              <a:t>A larger batch size</a:t>
            </a:r>
          </a:p>
          <a:p>
            <a:pPr lvl="2"/>
            <a:r>
              <a:rPr lang="en-US" dirty="0">
                <a:latin typeface="+mn-lt"/>
              </a:rPr>
              <a:t> </a:t>
            </a:r>
            <a:r>
              <a:rPr lang="zh-CN" altLang="en-US" dirty="0">
                <a:latin typeface="+mn-lt"/>
              </a:rPr>
              <a:t>更大的批处理规模以提高训练的稳定性，它们从</a:t>
            </a:r>
            <a:r>
              <a:rPr lang="en-US" altLang="zh-CN" dirty="0">
                <a:latin typeface="+mn-lt"/>
              </a:rPr>
              <a:t>64</a:t>
            </a:r>
            <a:r>
              <a:rPr lang="zh-CN" altLang="en-US" dirty="0">
                <a:latin typeface="+mn-lt"/>
              </a:rPr>
              <a:t>个增加到</a:t>
            </a:r>
            <a:r>
              <a:rPr lang="en-US" altLang="zh-CN" dirty="0">
                <a:latin typeface="+mn-lt"/>
              </a:rPr>
              <a:t>192</a:t>
            </a:r>
            <a:r>
              <a:rPr lang="zh-CN" altLang="en-US" dirty="0">
                <a:latin typeface="+mn-lt"/>
              </a:rPr>
              <a:t>个，同时更新了训练计划和学习率</a:t>
            </a:r>
            <a:endParaRPr lang="en-US" dirty="0">
              <a:latin typeface="+mn-lt"/>
            </a:endParaRPr>
          </a:p>
        </p:txBody>
      </p:sp>
      <p:sp>
        <p:nvSpPr>
          <p:cNvPr id="8" name="ee4pContent1">
            <a:extLst>
              <a:ext uri="{FF2B5EF4-FFF2-40B4-BE49-F238E27FC236}">
                <a16:creationId xmlns:a16="http://schemas.microsoft.com/office/drawing/2014/main" id="{76F4DD8E-37AB-0AD6-3A44-80A1FEC7D11F}"/>
              </a:ext>
            </a:extLst>
          </p:cNvPr>
          <p:cNvSpPr txBox="1">
            <a:spLocks/>
          </p:cNvSpPr>
          <p:nvPr>
            <p:custDataLst>
              <p:tags r:id="rId4"/>
            </p:custDataLst>
          </p:nvPr>
        </p:nvSpPr>
        <p:spPr>
          <a:xfrm>
            <a:off x="514341" y="3545994"/>
            <a:ext cx="11163038" cy="7915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startAt="3"/>
            </a:pPr>
            <a:r>
              <a:rPr lang="en-US" dirty="0">
                <a:latin typeface="+mn-lt"/>
              </a:rPr>
              <a:t>Maintained moving averages</a:t>
            </a:r>
          </a:p>
          <a:p>
            <a:pPr lvl="2"/>
            <a:r>
              <a:rPr lang="zh-CN" altLang="en-US" dirty="0">
                <a:latin typeface="+mn-lt"/>
              </a:rPr>
              <a:t>维护训练参数的移动平均线，并使用它们代替最终训练得到的参数</a:t>
            </a:r>
            <a:endParaRPr lang="en-US" dirty="0">
              <a:latin typeface="+mn-lt"/>
            </a:endParaRPr>
          </a:p>
        </p:txBody>
      </p:sp>
      <p:sp>
        <p:nvSpPr>
          <p:cNvPr id="9" name="ee4pContent1">
            <a:extLst>
              <a:ext uri="{FF2B5EF4-FFF2-40B4-BE49-F238E27FC236}">
                <a16:creationId xmlns:a16="http://schemas.microsoft.com/office/drawing/2014/main" id="{89E7FE4B-A2B3-08BB-2B08-05EB725766C3}"/>
              </a:ext>
            </a:extLst>
          </p:cNvPr>
          <p:cNvSpPr txBox="1">
            <a:spLocks/>
          </p:cNvSpPr>
          <p:nvPr>
            <p:custDataLst>
              <p:tags r:id="rId5"/>
            </p:custDataLst>
          </p:nvPr>
        </p:nvSpPr>
        <p:spPr>
          <a:xfrm>
            <a:off x="514341" y="4459308"/>
            <a:ext cx="11163038" cy="7915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startAt="4"/>
            </a:pPr>
            <a:r>
              <a:rPr lang="en-US" dirty="0" err="1">
                <a:latin typeface="+mn-lt"/>
              </a:rPr>
              <a:t>DropBlock</a:t>
            </a:r>
            <a:endParaRPr lang="en-US" dirty="0">
              <a:latin typeface="+mn-lt"/>
            </a:endParaRPr>
          </a:p>
          <a:p>
            <a:pPr lvl="2"/>
            <a:r>
              <a:rPr lang="en-US" dirty="0" err="1">
                <a:latin typeface="+mn-lt"/>
              </a:rPr>
              <a:t>DropBlock</a:t>
            </a:r>
            <a:r>
              <a:rPr lang="zh-CN" altLang="en-US" dirty="0">
                <a:latin typeface="+mn-lt"/>
              </a:rPr>
              <a:t>只应用于</a:t>
            </a:r>
            <a:r>
              <a:rPr lang="en-US" dirty="0">
                <a:latin typeface="+mn-lt"/>
              </a:rPr>
              <a:t>FPN</a:t>
            </a:r>
          </a:p>
        </p:txBody>
      </p:sp>
      <p:sp>
        <p:nvSpPr>
          <p:cNvPr id="10" name="ee4pContent1">
            <a:extLst>
              <a:ext uri="{FF2B5EF4-FFF2-40B4-BE49-F238E27FC236}">
                <a16:creationId xmlns:a16="http://schemas.microsoft.com/office/drawing/2014/main" id="{7DD976EB-4572-1AA1-81B4-3D4D8632D3A6}"/>
              </a:ext>
            </a:extLst>
          </p:cNvPr>
          <p:cNvSpPr txBox="1">
            <a:spLocks/>
          </p:cNvSpPr>
          <p:nvPr>
            <p:custDataLst>
              <p:tags r:id="rId6"/>
            </p:custDataLst>
          </p:nvPr>
        </p:nvSpPr>
        <p:spPr>
          <a:xfrm>
            <a:off x="514341" y="5374314"/>
            <a:ext cx="11163038" cy="7915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startAt="5"/>
            </a:pPr>
            <a:r>
              <a:rPr lang="en-US" dirty="0">
                <a:latin typeface="+mn-lt"/>
              </a:rPr>
              <a:t>An IoU loss</a:t>
            </a:r>
          </a:p>
          <a:p>
            <a:pPr lvl="2"/>
            <a:r>
              <a:rPr lang="zh-CN" altLang="en-US" dirty="0">
                <a:latin typeface="+mn-lt"/>
              </a:rPr>
              <a:t>将</a:t>
            </a:r>
            <a:r>
              <a:rPr lang="en-US" altLang="zh-CN" dirty="0">
                <a:latin typeface="+mn-lt"/>
              </a:rPr>
              <a:t>IoU</a:t>
            </a:r>
            <a:r>
              <a:rPr lang="zh-CN" altLang="en-US" dirty="0">
                <a:latin typeface="+mn-lt"/>
              </a:rPr>
              <a:t>损失添加到与预测框回归的</a:t>
            </a:r>
            <a:r>
              <a:rPr lang="en-US" altLang="zh-CN" dirty="0">
                <a:latin typeface="+mn-lt"/>
              </a:rPr>
              <a:t>L1</a:t>
            </a:r>
            <a:r>
              <a:rPr lang="zh-CN" altLang="en-US" dirty="0">
                <a:latin typeface="+mn-lt"/>
              </a:rPr>
              <a:t>损失所在的分支</a:t>
            </a:r>
            <a:endParaRPr lang="en-US" dirty="0">
              <a:latin typeface="+mn-lt"/>
            </a:endParaRPr>
          </a:p>
        </p:txBody>
      </p:sp>
    </p:spTree>
    <p:extLst>
      <p:ext uri="{BB962C8B-B14F-4D97-AF65-F5344CB8AC3E}">
        <p14:creationId xmlns:p14="http://schemas.microsoft.com/office/powerpoint/2010/main" val="9230054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F3D3008-9AF4-4A12-3402-0BBBBAB63D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47" imgH="348" progId="TCLayout.ActiveDocument.1">
                  <p:embed/>
                </p:oleObj>
              </mc:Choice>
              <mc:Fallback>
                <p:oleObj name="think-cell 幻灯片" r:id="rId8" imgW="347" imgH="348" progId="TCLayout.ActiveDocument.1">
                  <p:embed/>
                  <p:pic>
                    <p:nvPicPr>
                      <p:cNvPr id="5" name="think-cell data - do not delete" hidden="1">
                        <a:extLst>
                          <a:ext uri="{FF2B5EF4-FFF2-40B4-BE49-F238E27FC236}">
                            <a16:creationId xmlns:a16="http://schemas.microsoft.com/office/drawing/2014/main" id="{BF3D3008-9AF4-4A12-3402-0BBBBAB63D2A}"/>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179599"/>
            <a:ext cx="11160917" cy="984885"/>
          </a:xfrm>
        </p:spPr>
        <p:txBody>
          <a:bodyPr vert="horz"/>
          <a:lstStyle/>
          <a:p>
            <a:r>
              <a:rPr lang="en-US" altLang="zh-CN" dirty="0"/>
              <a:t>PP-YOLO Series: Based on YOLOv3			[Improvements]</a:t>
            </a:r>
            <a:br>
              <a:rPr lang="en-US" altLang="zh-CN" dirty="0"/>
            </a:br>
            <a:r>
              <a:rPr lang="en-US" altLang="zh-CN" dirty="0"/>
              <a:t>Improve YOLOv3 using Different Methods than YOLOv4</a:t>
            </a:r>
            <a:endParaRPr lang="en-US" dirty="0"/>
          </a:p>
        </p:txBody>
      </p:sp>
      <p:sp>
        <p:nvSpPr>
          <p:cNvPr id="4" name="ee4pContent1">
            <a:extLst>
              <a:ext uri="{FF2B5EF4-FFF2-40B4-BE49-F238E27FC236}">
                <a16:creationId xmlns:a16="http://schemas.microsoft.com/office/drawing/2014/main" id="{760004CB-CFC2-97FE-7006-02B2A688EA3F}"/>
              </a:ext>
            </a:extLst>
          </p:cNvPr>
          <p:cNvSpPr txBox="1">
            <a:spLocks/>
          </p:cNvSpPr>
          <p:nvPr>
            <p:custDataLst>
              <p:tags r:id="rId2"/>
            </p:custDataLst>
          </p:nvPr>
        </p:nvSpPr>
        <p:spPr>
          <a:xfrm>
            <a:off x="514481" y="1332675"/>
            <a:ext cx="11163038" cy="98319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startAt="6"/>
            </a:pPr>
            <a:r>
              <a:rPr lang="en-US" dirty="0">
                <a:latin typeface="+mn-lt"/>
              </a:rPr>
              <a:t>An IoU prediction branch</a:t>
            </a:r>
          </a:p>
          <a:p>
            <a:pPr lvl="2"/>
            <a:r>
              <a:rPr lang="zh-CN" altLang="en-US" dirty="0">
                <a:latin typeface="+mn-lt"/>
              </a:rPr>
              <a:t>添加了</a:t>
            </a:r>
            <a:r>
              <a:rPr lang="en-US" altLang="zh-CN" dirty="0">
                <a:latin typeface="+mn-lt"/>
              </a:rPr>
              <a:t>IoU</a:t>
            </a:r>
            <a:r>
              <a:rPr lang="zh-CN" altLang="en-US" dirty="0">
                <a:latin typeface="+mn-lt"/>
              </a:rPr>
              <a:t>预测分支来测量定位精度以及</a:t>
            </a:r>
            <a:r>
              <a:rPr lang="en-US" altLang="zh-CN" dirty="0">
                <a:latin typeface="+mn-lt"/>
              </a:rPr>
              <a:t>IoU</a:t>
            </a:r>
            <a:r>
              <a:rPr lang="zh-CN" altLang="en-US" dirty="0">
                <a:latin typeface="+mn-lt"/>
              </a:rPr>
              <a:t>感知损失。在推理过程中，</a:t>
            </a:r>
            <a:r>
              <a:rPr lang="en-US" altLang="zh-CN" dirty="0">
                <a:latin typeface="+mn-lt"/>
              </a:rPr>
              <a:t>YOLOv3</a:t>
            </a:r>
            <a:r>
              <a:rPr lang="zh-CN" altLang="en-US" dirty="0">
                <a:latin typeface="+mn-lt"/>
              </a:rPr>
              <a:t>将分类概率和置信度相乘计算最终检测结果，</a:t>
            </a:r>
            <a:r>
              <a:rPr lang="en-US" altLang="zh-CN" dirty="0">
                <a:latin typeface="+mn-lt"/>
              </a:rPr>
              <a:t>PP-YOLO</a:t>
            </a:r>
            <a:r>
              <a:rPr lang="zh-CN" altLang="en-US" dirty="0">
                <a:latin typeface="+mn-lt"/>
              </a:rPr>
              <a:t>还将与预测</a:t>
            </a:r>
            <a:r>
              <a:rPr lang="en-US" altLang="zh-CN" dirty="0">
                <a:latin typeface="+mn-lt"/>
              </a:rPr>
              <a:t>IoU</a:t>
            </a:r>
            <a:r>
              <a:rPr lang="zh-CN" altLang="en-US" dirty="0">
                <a:latin typeface="+mn-lt"/>
              </a:rPr>
              <a:t>相乘得到定位精度</a:t>
            </a:r>
            <a:endParaRPr lang="en-US" dirty="0">
              <a:latin typeface="+mn-lt"/>
            </a:endParaRPr>
          </a:p>
        </p:txBody>
      </p:sp>
      <p:sp>
        <p:nvSpPr>
          <p:cNvPr id="6" name="ee4pContent1">
            <a:extLst>
              <a:ext uri="{FF2B5EF4-FFF2-40B4-BE49-F238E27FC236}">
                <a16:creationId xmlns:a16="http://schemas.microsoft.com/office/drawing/2014/main" id="{B4A8FF10-9E86-B744-B21A-9B111AD60ACA}"/>
              </a:ext>
            </a:extLst>
          </p:cNvPr>
          <p:cNvSpPr txBox="1">
            <a:spLocks/>
          </p:cNvSpPr>
          <p:nvPr>
            <p:custDataLst>
              <p:tags r:id="rId3"/>
            </p:custDataLst>
          </p:nvPr>
        </p:nvSpPr>
        <p:spPr>
          <a:xfrm>
            <a:off x="514341" y="2456382"/>
            <a:ext cx="11163038" cy="7915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startAt="7"/>
            </a:pPr>
            <a:r>
              <a:rPr lang="en-US" dirty="0">
                <a:latin typeface="+mn-lt"/>
              </a:rPr>
              <a:t>Grid Sensitive approach</a:t>
            </a:r>
          </a:p>
          <a:p>
            <a:pPr lvl="2"/>
            <a:r>
              <a:rPr lang="zh-CN" altLang="en-US" dirty="0">
                <a:latin typeface="+mn-lt"/>
              </a:rPr>
              <a:t>采用类似于</a:t>
            </a:r>
            <a:r>
              <a:rPr lang="en-US" altLang="zh-CN" dirty="0">
                <a:latin typeface="+mn-lt"/>
              </a:rPr>
              <a:t>YOLOv4</a:t>
            </a:r>
            <a:r>
              <a:rPr lang="zh-CN" altLang="en-US" dirty="0">
                <a:latin typeface="+mn-lt"/>
              </a:rPr>
              <a:t>的网格敏感方法改进网格边界的边界框中心预测</a:t>
            </a:r>
            <a:endParaRPr lang="en-US" dirty="0">
              <a:latin typeface="+mn-lt"/>
            </a:endParaRPr>
          </a:p>
        </p:txBody>
      </p:sp>
      <p:sp>
        <p:nvSpPr>
          <p:cNvPr id="7" name="ee4pContent1">
            <a:extLst>
              <a:ext uri="{FF2B5EF4-FFF2-40B4-BE49-F238E27FC236}">
                <a16:creationId xmlns:a16="http://schemas.microsoft.com/office/drawing/2014/main" id="{F74CAE13-9AB7-DB12-2FB9-21900AE0D813}"/>
              </a:ext>
            </a:extLst>
          </p:cNvPr>
          <p:cNvSpPr txBox="1">
            <a:spLocks/>
          </p:cNvSpPr>
          <p:nvPr>
            <p:custDataLst>
              <p:tags r:id="rId4"/>
            </p:custDataLst>
          </p:nvPr>
        </p:nvSpPr>
        <p:spPr>
          <a:xfrm>
            <a:off x="514341" y="3388434"/>
            <a:ext cx="11163038" cy="7915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startAt="8"/>
            </a:pPr>
            <a:r>
              <a:rPr lang="en-US" dirty="0">
                <a:latin typeface="+mn-lt"/>
              </a:rPr>
              <a:t>Matrix NMS</a:t>
            </a:r>
          </a:p>
          <a:p>
            <a:pPr lvl="2"/>
            <a:r>
              <a:rPr lang="zh-CN" altLang="en-US" dirty="0">
                <a:latin typeface="+mn-lt"/>
              </a:rPr>
              <a:t>采用矩阵式</a:t>
            </a:r>
            <a:r>
              <a:rPr lang="en-US" altLang="zh-CN" dirty="0">
                <a:latin typeface="+mn-lt"/>
              </a:rPr>
              <a:t>NMS </a:t>
            </a:r>
            <a:r>
              <a:rPr lang="zh-CN" altLang="en-US" dirty="0">
                <a:latin typeface="+mn-lt"/>
              </a:rPr>
              <a:t>，可以并行运行，比传统</a:t>
            </a:r>
            <a:r>
              <a:rPr lang="en-US" altLang="zh-CN" dirty="0">
                <a:latin typeface="+mn-lt"/>
              </a:rPr>
              <a:t>NMS</a:t>
            </a:r>
            <a:r>
              <a:rPr lang="zh-CN" altLang="en-US" dirty="0">
                <a:latin typeface="+mn-lt"/>
              </a:rPr>
              <a:t>运行速度更快</a:t>
            </a:r>
            <a:endParaRPr lang="en-US" dirty="0">
              <a:latin typeface="+mn-lt"/>
            </a:endParaRPr>
          </a:p>
        </p:txBody>
      </p:sp>
      <mc:AlternateContent xmlns:mc="http://schemas.openxmlformats.org/markup-compatibility/2006" xmlns:a14="http://schemas.microsoft.com/office/drawing/2010/main">
        <mc:Choice Requires="a14">
          <p:sp>
            <p:nvSpPr>
              <p:cNvPr id="8" name="ee4pContent1">
                <a:extLst>
                  <a:ext uri="{FF2B5EF4-FFF2-40B4-BE49-F238E27FC236}">
                    <a16:creationId xmlns:a16="http://schemas.microsoft.com/office/drawing/2014/main" id="{3F85E4B1-E4E7-11D5-719A-E054973B4431}"/>
                  </a:ext>
                </a:extLst>
              </p:cNvPr>
              <p:cNvSpPr txBox="1">
                <a:spLocks/>
              </p:cNvSpPr>
              <p:nvPr>
                <p:custDataLst>
                  <p:tags r:id="rId5"/>
                </p:custDataLst>
              </p:nvPr>
            </p:nvSpPr>
            <p:spPr>
              <a:xfrm>
                <a:off x="514341" y="4320486"/>
                <a:ext cx="11163038" cy="91331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startAt="9"/>
                </a:pPr>
                <a:r>
                  <a:rPr lang="en-US" dirty="0" err="1">
                    <a:latin typeface="+mn-lt"/>
                  </a:rPr>
                  <a:t>CoordConv</a:t>
                </a:r>
                <a:endParaRPr lang="en-US" dirty="0">
                  <a:latin typeface="+mn-lt"/>
                </a:endParaRPr>
              </a:p>
              <a:p>
                <a:pPr lvl="2"/>
                <a:r>
                  <a:rPr lang="en-US" altLang="zh-CN" dirty="0" err="1">
                    <a:latin typeface="+mn-lt"/>
                  </a:rPr>
                  <a:t>CoordConv</a:t>
                </a:r>
                <a:r>
                  <a:rPr lang="zh-CN" altLang="en-US" dirty="0">
                    <a:latin typeface="+mn-lt"/>
                  </a:rPr>
                  <a:t>用于</a:t>
                </a:r>
                <a:r>
                  <a:rPr lang="en-US" altLang="zh-CN" dirty="0">
                    <a:latin typeface="+mn-lt"/>
                  </a:rPr>
                  <a:t>FPN</a:t>
                </a:r>
                <a:r>
                  <a:rPr lang="zh-CN" altLang="en-US" dirty="0">
                    <a:latin typeface="+mn-lt"/>
                  </a:rPr>
                  <a:t>的</a:t>
                </a:r>
                <a14:m>
                  <m:oMath xmlns:m="http://schemas.openxmlformats.org/officeDocument/2006/math">
                    <m:r>
                      <a:rPr lang="en-US" altLang="zh-CN" i="1" dirty="0" smtClean="0">
                        <a:latin typeface="Cambria Math" panose="02040503050406030204" pitchFamily="18" charset="0"/>
                      </a:rPr>
                      <m:t>1×1</m:t>
                    </m:r>
                  </m:oMath>
                </a14:m>
                <a:r>
                  <a:rPr lang="zh-CN" altLang="en-US" dirty="0">
                    <a:latin typeface="+mn-lt"/>
                  </a:rPr>
                  <a:t>卷积，在头部的第一个卷积层上。</a:t>
                </a:r>
                <a:r>
                  <a:rPr lang="en-US" altLang="zh-CN" dirty="0" err="1">
                    <a:latin typeface="+mn-lt"/>
                  </a:rPr>
                  <a:t>CoordConv</a:t>
                </a:r>
                <a:r>
                  <a:rPr lang="zh-CN" altLang="en-US" dirty="0">
                    <a:latin typeface="+mn-lt"/>
                  </a:rPr>
                  <a:t>允许网络学习平移不变性</a:t>
                </a:r>
                <a:r>
                  <a:rPr lang="en-US" altLang="zh-CN" dirty="0">
                    <a:latin typeface="+mn-lt"/>
                  </a:rPr>
                  <a:t>(translational invariance )</a:t>
                </a:r>
                <a:r>
                  <a:rPr lang="zh-CN" altLang="en-US" dirty="0">
                    <a:latin typeface="+mn-lt"/>
                  </a:rPr>
                  <a:t>，提高检测定位</a:t>
                </a:r>
                <a:endParaRPr lang="en-US" dirty="0">
                  <a:latin typeface="+mn-lt"/>
                </a:endParaRPr>
              </a:p>
            </p:txBody>
          </p:sp>
        </mc:Choice>
        <mc:Fallback xmlns="">
          <p:sp>
            <p:nvSpPr>
              <p:cNvPr id="8" name="ee4pContent1">
                <a:extLst>
                  <a:ext uri="{FF2B5EF4-FFF2-40B4-BE49-F238E27FC236}">
                    <a16:creationId xmlns:a16="http://schemas.microsoft.com/office/drawing/2014/main" id="{3F85E4B1-E4E7-11D5-719A-E054973B4431}"/>
                  </a:ext>
                </a:extLst>
              </p:cNvPr>
              <p:cNvSpPr txBox="1">
                <a:spLocks noRot="1" noChangeAspect="1" noMove="1" noResize="1" noEditPoints="1" noAdjustHandles="1" noChangeArrowheads="1" noChangeShapeType="1" noTextEdit="1"/>
              </p:cNvSpPr>
              <p:nvPr>
                <p:custDataLst>
                  <p:tags r:id="rId10"/>
                </p:custDataLst>
              </p:nvPr>
            </p:nvSpPr>
            <p:spPr>
              <a:xfrm>
                <a:off x="514341" y="4320486"/>
                <a:ext cx="11163038" cy="913314"/>
              </a:xfrm>
              <a:prstGeom prst="rect">
                <a:avLst/>
              </a:prstGeom>
              <a:blipFill>
                <a:blip r:embed="rId11"/>
                <a:stretch>
                  <a:fillRect l="-327" b="-10526"/>
                </a:stretch>
              </a:blipFill>
              <a:ln w="9525" cmpd="sng">
                <a:solidFill>
                  <a:schemeClr val="accent1">
                    <a:lumMod val="100000"/>
                  </a:schemeClr>
                </a:solidFill>
                <a:prstDash val="solid"/>
              </a:ln>
            </p:spPr>
            <p:txBody>
              <a:bodyPr/>
              <a:lstStyle/>
              <a:p>
                <a:r>
                  <a:rPr lang="en-US">
                    <a:noFill/>
                  </a:rPr>
                  <a:t> </a:t>
                </a:r>
              </a:p>
            </p:txBody>
          </p:sp>
        </mc:Fallback>
      </mc:AlternateContent>
      <p:sp>
        <p:nvSpPr>
          <p:cNvPr id="9" name="ee4pContent1">
            <a:extLst>
              <a:ext uri="{FF2B5EF4-FFF2-40B4-BE49-F238E27FC236}">
                <a16:creationId xmlns:a16="http://schemas.microsoft.com/office/drawing/2014/main" id="{1496C700-E21D-FBFD-C4EC-71EB43C5A97B}"/>
              </a:ext>
            </a:extLst>
          </p:cNvPr>
          <p:cNvSpPr txBox="1">
            <a:spLocks/>
          </p:cNvSpPr>
          <p:nvPr>
            <p:custDataLst>
              <p:tags r:id="rId6"/>
            </p:custDataLst>
          </p:nvPr>
        </p:nvSpPr>
        <p:spPr>
          <a:xfrm>
            <a:off x="514341" y="5374314"/>
            <a:ext cx="11163038" cy="7915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startAt="10"/>
            </a:pPr>
            <a:r>
              <a:rPr lang="en-US" dirty="0">
                <a:latin typeface="+mn-lt"/>
              </a:rPr>
              <a:t>Spatial Pyramid Pooling</a:t>
            </a:r>
          </a:p>
          <a:p>
            <a:pPr lvl="2"/>
            <a:r>
              <a:rPr lang="zh-CN" altLang="en-US" dirty="0">
                <a:latin typeface="+mn-lt"/>
              </a:rPr>
              <a:t>空间金字塔池化仅在顶部特征图上使用，以增加主干的接受野</a:t>
            </a:r>
            <a:r>
              <a:rPr lang="en-US" altLang="zh-CN" dirty="0">
                <a:latin typeface="+mn-lt"/>
              </a:rPr>
              <a:t>(receptive field)</a:t>
            </a:r>
            <a:endParaRPr lang="en-US" dirty="0">
              <a:latin typeface="+mn-lt"/>
            </a:endParaRPr>
          </a:p>
        </p:txBody>
      </p:sp>
    </p:spTree>
    <p:extLst>
      <p:ext uri="{BB962C8B-B14F-4D97-AF65-F5344CB8AC3E}">
        <p14:creationId xmlns:p14="http://schemas.microsoft.com/office/powerpoint/2010/main" val="28761262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872F561-14E8-0B33-FB61-EEF42747B6B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347" imgH="348" progId="TCLayout.ActiveDocument.1">
                  <p:embed/>
                </p:oleObj>
              </mc:Choice>
              <mc:Fallback>
                <p:oleObj name="think-cell 幻灯片" r:id="rId5" imgW="347" imgH="348" progId="TCLayout.ActiveDocument.1">
                  <p:embed/>
                  <p:pic>
                    <p:nvPicPr>
                      <p:cNvPr id="5" name="think-cell data - do not delete" hidden="1">
                        <a:extLst>
                          <a:ext uri="{FF2B5EF4-FFF2-40B4-BE49-F238E27FC236}">
                            <a16:creationId xmlns:a16="http://schemas.microsoft.com/office/drawing/2014/main" id="{C872F561-14E8-0B33-FB61-EEF42747B6B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179599"/>
            <a:ext cx="11160917" cy="984885"/>
          </a:xfrm>
        </p:spPr>
        <p:txBody>
          <a:bodyPr vert="horz"/>
          <a:lstStyle/>
          <a:p>
            <a:r>
              <a:rPr lang="en-US" altLang="zh-CN" dirty="0"/>
              <a:t>PP-YOLO: 2020 ArXiv					[Improvements]</a:t>
            </a:r>
            <a:br>
              <a:rPr lang="en-US" altLang="zh-CN" dirty="0"/>
            </a:br>
            <a:r>
              <a:rPr lang="en-US" altLang="zh-CN" dirty="0"/>
              <a:t>Augmentations and Preprocessing being Used</a:t>
            </a:r>
            <a:endParaRPr lang="en-US" dirty="0"/>
          </a:p>
        </p:txBody>
      </p:sp>
      <mc:AlternateContent xmlns:mc="http://schemas.openxmlformats.org/markup-compatibility/2006" xmlns:a14="http://schemas.microsoft.com/office/drawing/2010/main">
        <mc:Choice Requires="a14">
          <p:sp>
            <p:nvSpPr>
              <p:cNvPr id="22" name="ee4pContent1">
                <a:extLst>
                  <a:ext uri="{FF2B5EF4-FFF2-40B4-BE49-F238E27FC236}">
                    <a16:creationId xmlns:a16="http://schemas.microsoft.com/office/drawing/2014/main" id="{9B909698-D630-3C0F-C396-2982A7EE0CF7}"/>
                  </a:ext>
                </a:extLst>
              </p:cNvPr>
              <p:cNvSpPr txBox="1">
                <a:spLocks/>
              </p:cNvSpPr>
              <p:nvPr>
                <p:custDataLst>
                  <p:tags r:id="rId2"/>
                </p:custDataLst>
              </p:nvPr>
            </p:nvSpPr>
            <p:spPr>
              <a:xfrm>
                <a:off x="514350" y="1834357"/>
                <a:ext cx="11160916" cy="433149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a:pPr>
                <a:r>
                  <a:rPr lang="zh-CN" altLang="en-US" dirty="0">
                    <a:latin typeface="+mn-lt"/>
                  </a:rPr>
                  <a:t>混合训练</a:t>
                </a:r>
                <a:r>
                  <a:rPr lang="en-US" altLang="zh-CN" dirty="0">
                    <a:latin typeface="+mn-lt"/>
                  </a:rPr>
                  <a:t>(</a:t>
                </a:r>
                <a:r>
                  <a:rPr lang="en-US" altLang="zh-CN" dirty="0" err="1">
                    <a:latin typeface="+mn-lt"/>
                  </a:rPr>
                  <a:t>Mixup</a:t>
                </a:r>
                <a:r>
                  <a:rPr lang="en-US" altLang="zh-CN" dirty="0">
                    <a:latin typeface="+mn-lt"/>
                  </a:rPr>
                  <a:t> Training)</a:t>
                </a:r>
                <a:r>
                  <a:rPr lang="zh-CN" altLang="en-US" dirty="0">
                    <a:latin typeface="+mn-lt"/>
                  </a:rPr>
                  <a:t>，从</a:t>
                </a:r>
                <a14:m>
                  <m:oMath xmlns:m="http://schemas.openxmlformats.org/officeDocument/2006/math">
                    <m:r>
                      <a:rPr lang="en-US" altLang="zh-CN" b="0" i="1" smtClean="0">
                        <a:latin typeface="Cambria Math" panose="02040503050406030204" pitchFamily="18" charset="0"/>
                      </a:rPr>
                      <m:t>𝐵𝑒𝑡𝑎</m:t>
                    </m:r>
                    <m:d>
                      <m:dPr>
                        <m:ctrlPr>
                          <a:rPr lang="en-US" altLang="zh-CN" b="0" i="1" smtClean="0">
                            <a:latin typeface="Cambria Math" panose="02040503050406030204" pitchFamily="18" charset="0"/>
                          </a:rPr>
                        </m:ctrlPr>
                      </m:dPr>
                      <m:e>
                        <m:r>
                          <a:rPr lang="zh-CN" altLang="en-US" b="0" i="1" smtClean="0">
                            <a:latin typeface="Cambria Math" panose="02040503050406030204" pitchFamily="18" charset="0"/>
                          </a:rPr>
                          <m:t>𝛼</m:t>
                        </m:r>
                        <m:r>
                          <a:rPr lang="en-US" altLang="zh-CN" b="0" i="1" smtClean="0">
                            <a:latin typeface="Cambria Math" panose="02040503050406030204" pitchFamily="18" charset="0"/>
                          </a:rPr>
                          <m:t>,</m:t>
                        </m:r>
                        <m:r>
                          <a:rPr lang="zh-CN" altLang="en-US" b="0" i="1" smtClean="0">
                            <a:latin typeface="Cambria Math" panose="02040503050406030204" pitchFamily="18" charset="0"/>
                          </a:rPr>
                          <m:t>𝛽</m:t>
                        </m:r>
                      </m:e>
                    </m:d>
                  </m:oMath>
                </a14:m>
                <a:r>
                  <a:rPr lang="zh-CN" altLang="en-US" dirty="0">
                    <a:latin typeface="+mn-lt"/>
                  </a:rPr>
                  <a:t>分布中抽样权值，其中</a:t>
                </a:r>
                <a14:m>
                  <m:oMath xmlns:m="http://schemas.openxmlformats.org/officeDocument/2006/math">
                    <m:r>
                      <a:rPr lang="en-US" altLang="zh-CN" i="1" dirty="0" smtClean="0">
                        <a:latin typeface="Cambria Math" panose="02040503050406030204" pitchFamily="18" charset="0"/>
                      </a:rPr>
                      <m:t>𝛼</m:t>
                    </m:r>
                    <m:r>
                      <a:rPr lang="en-US" altLang="zh-CN" i="1" dirty="0" smtClean="0">
                        <a:latin typeface="Cambria Math" panose="02040503050406030204" pitchFamily="18" charset="0"/>
                      </a:rPr>
                      <m:t>=1.5</m:t>
                    </m:r>
                  </m:oMath>
                </a14:m>
                <a:r>
                  <a:rPr lang="zh-CN" altLang="en-US" dirty="0">
                    <a:latin typeface="+mn-lt"/>
                  </a:rPr>
                  <a:t>， </a:t>
                </a:r>
                <a14:m>
                  <m:oMath xmlns:m="http://schemas.openxmlformats.org/officeDocument/2006/math">
                    <m:r>
                      <a:rPr lang="en-US" altLang="zh-CN" i="1" dirty="0" smtClean="0">
                        <a:latin typeface="Cambria Math" panose="02040503050406030204" pitchFamily="18" charset="0"/>
                      </a:rPr>
                      <m:t>𝛽</m:t>
                    </m:r>
                    <m:r>
                      <a:rPr lang="en-US" altLang="zh-CN" i="1" dirty="0" smtClean="0">
                        <a:latin typeface="Cambria Math" panose="02040503050406030204" pitchFamily="18" charset="0"/>
                      </a:rPr>
                      <m:t>=1.5</m:t>
                    </m:r>
                  </m:oMath>
                </a14:m>
                <a:endParaRPr lang="en-US" dirty="0">
                  <a:latin typeface="+mn-lt"/>
                </a:endParaRPr>
              </a:p>
              <a:p>
                <a:pPr marL="342900" lvl="1" indent="-342900">
                  <a:buFont typeface="+mj-lt"/>
                  <a:buAutoNum type="arabicPeriod"/>
                </a:pPr>
                <a:endParaRPr lang="en-US" dirty="0">
                  <a:latin typeface="+mn-lt"/>
                </a:endParaRPr>
              </a:p>
              <a:p>
                <a:pPr marL="342900" lvl="1" indent="-342900">
                  <a:buFont typeface="+mj-lt"/>
                  <a:buAutoNum type="arabicPeriod"/>
                </a:pPr>
                <a:r>
                  <a:rPr lang="en-US" dirty="0">
                    <a:latin typeface="+mn-lt"/>
                  </a:rPr>
                  <a:t>Random Color Distortion</a:t>
                </a:r>
              </a:p>
              <a:p>
                <a:pPr marL="342900" lvl="1" indent="-342900">
                  <a:buFont typeface="+mj-lt"/>
                  <a:buAutoNum type="arabicPeriod"/>
                </a:pPr>
                <a:endParaRPr lang="en-US" dirty="0">
                  <a:latin typeface="+mn-lt"/>
                </a:endParaRPr>
              </a:p>
              <a:p>
                <a:pPr marL="342900" lvl="1" indent="-342900">
                  <a:buFont typeface="+mj-lt"/>
                  <a:buAutoNum type="arabicPeriod"/>
                </a:pPr>
                <a:r>
                  <a:rPr lang="en-US" dirty="0">
                    <a:latin typeface="+mn-lt"/>
                  </a:rPr>
                  <a:t>Random Expand</a:t>
                </a:r>
              </a:p>
              <a:p>
                <a:pPr marL="342900" lvl="1" indent="-342900">
                  <a:buFont typeface="+mj-lt"/>
                  <a:buAutoNum type="arabicPeriod"/>
                </a:pPr>
                <a:endParaRPr lang="en-US" dirty="0">
                  <a:latin typeface="+mn-lt"/>
                </a:endParaRPr>
              </a:p>
              <a:p>
                <a:pPr marL="342900" lvl="1" indent="-342900">
                  <a:buFont typeface="+mj-lt"/>
                  <a:buAutoNum type="arabicPeriod"/>
                </a:pPr>
                <a:r>
                  <a:rPr lang="en-US" dirty="0">
                    <a:latin typeface="+mn-lt"/>
                  </a:rPr>
                  <a:t>Random Crop and Random Flip with a probability of 0.5</a:t>
                </a:r>
              </a:p>
              <a:p>
                <a:pPr marL="342900" lvl="1" indent="-342900">
                  <a:buFont typeface="+mj-lt"/>
                  <a:buAutoNum type="arabicPeriod"/>
                </a:pPr>
                <a:endParaRPr lang="en-US" dirty="0">
                  <a:latin typeface="+mn-lt"/>
                </a:endParaRPr>
              </a:p>
              <a:p>
                <a:pPr marL="342900" lvl="1" indent="-342900">
                  <a:buFont typeface="+mj-lt"/>
                  <a:buAutoNum type="arabicPeriod"/>
                </a:pPr>
                <a:r>
                  <a:rPr lang="en-US" altLang="zh-CN" dirty="0">
                    <a:latin typeface="+mn-lt"/>
                  </a:rPr>
                  <a:t>RGB</a:t>
                </a:r>
                <a:r>
                  <a:rPr lang="zh-CN" altLang="en-US" dirty="0">
                    <a:latin typeface="+mn-lt"/>
                  </a:rPr>
                  <a:t>通道</a:t>
                </a:r>
                <a:r>
                  <a:rPr lang="en-US" altLang="zh-CN" dirty="0">
                    <a:latin typeface="+mn-lt"/>
                  </a:rPr>
                  <a:t>z-score</a:t>
                </a:r>
                <a:r>
                  <a:rPr lang="zh-CN" altLang="en-US" dirty="0">
                    <a:latin typeface="+mn-lt"/>
                  </a:rPr>
                  <a:t>归一化，平均值为</a:t>
                </a:r>
                <a14:m>
                  <m:oMath xmlns:m="http://schemas.openxmlformats.org/officeDocument/2006/math">
                    <m:r>
                      <a:rPr lang="en-US" altLang="zh-CN" i="1" dirty="0" smtClean="0">
                        <a:latin typeface="Cambria Math" panose="02040503050406030204" pitchFamily="18" charset="0"/>
                      </a:rPr>
                      <m:t>[0.485,0.456,0.406]</m:t>
                    </m:r>
                  </m:oMath>
                </a14:m>
                <a:r>
                  <a:rPr lang="zh-CN" altLang="en-US" dirty="0">
                    <a:latin typeface="+mn-lt"/>
                  </a:rPr>
                  <a:t>，标准差为</a:t>
                </a:r>
                <a14:m>
                  <m:oMath xmlns:m="http://schemas.openxmlformats.org/officeDocument/2006/math">
                    <m:d>
                      <m:dPr>
                        <m:begChr m:val="["/>
                        <m:endChr m:val="]"/>
                        <m:ctrlPr>
                          <a:rPr lang="en-US" altLang="zh-CN" i="1" dirty="0" smtClean="0">
                            <a:latin typeface="Cambria Math" panose="02040503050406030204" pitchFamily="18" charset="0"/>
                          </a:rPr>
                        </m:ctrlPr>
                      </m:dPr>
                      <m:e>
                        <m:r>
                          <a:rPr lang="en-US" altLang="zh-CN" i="1" dirty="0" smtClean="0">
                            <a:latin typeface="Cambria Math" panose="02040503050406030204" pitchFamily="18" charset="0"/>
                          </a:rPr>
                          <m:t>0.229,0.224,0.225</m:t>
                        </m:r>
                      </m:e>
                    </m:d>
                  </m:oMath>
                </a14:m>
                <a:endParaRPr lang="en-US" altLang="zh-CN" dirty="0">
                  <a:latin typeface="+mn-lt"/>
                </a:endParaRPr>
              </a:p>
              <a:p>
                <a:pPr marL="342900" lvl="1" indent="-342900">
                  <a:buFont typeface="+mj-lt"/>
                  <a:buAutoNum type="arabicPeriod"/>
                </a:pPr>
                <a:endParaRPr lang="en-US" dirty="0">
                  <a:latin typeface="+mn-lt"/>
                </a:endParaRPr>
              </a:p>
              <a:p>
                <a:pPr marL="342900" lvl="1" indent="-342900">
                  <a:buFont typeface="+mj-lt"/>
                  <a:buAutoNum type="arabicPeriod"/>
                </a:pPr>
                <a:r>
                  <a:rPr lang="zh-CN" altLang="en-US" dirty="0">
                    <a:latin typeface="+mn-lt"/>
                  </a:rPr>
                  <a:t>从</a:t>
                </a:r>
                <a14:m>
                  <m:oMath xmlns:m="http://schemas.openxmlformats.org/officeDocument/2006/math">
                    <m:r>
                      <a:rPr lang="en-US" altLang="zh-CN" i="1" dirty="0" smtClean="0">
                        <a:latin typeface="Cambria Math" panose="02040503050406030204" pitchFamily="18" charset="0"/>
                      </a:rPr>
                      <m:t>[320,352,384,416,448,480,512,544,576,608]</m:t>
                    </m:r>
                  </m:oMath>
                </a14:m>
                <a:r>
                  <a:rPr lang="zh-CN" altLang="en-US" dirty="0">
                    <a:latin typeface="+mn-lt"/>
                  </a:rPr>
                  <a:t>中均匀绘制多个图像大小</a:t>
                </a:r>
                <a:endParaRPr lang="en-US" dirty="0">
                  <a:latin typeface="+mn-lt"/>
                </a:endParaRPr>
              </a:p>
            </p:txBody>
          </p:sp>
        </mc:Choice>
        <mc:Fallback xmlns="">
          <p:sp>
            <p:nvSpPr>
              <p:cNvPr id="22" name="ee4pContent1">
                <a:extLst>
                  <a:ext uri="{FF2B5EF4-FFF2-40B4-BE49-F238E27FC236}">
                    <a16:creationId xmlns:a16="http://schemas.microsoft.com/office/drawing/2014/main" id="{9B909698-D630-3C0F-C396-2982A7EE0CF7}"/>
                  </a:ext>
                </a:extLst>
              </p:cNvPr>
              <p:cNvSpPr txBox="1">
                <a:spLocks noRot="1" noChangeAspect="1" noMove="1" noResize="1" noEditPoints="1" noAdjustHandles="1" noChangeArrowheads="1" noChangeShapeType="1" noTextEdit="1"/>
              </p:cNvSpPr>
              <p:nvPr>
                <p:custDataLst>
                  <p:tags r:id="rId7"/>
                </p:custDataLst>
              </p:nvPr>
            </p:nvSpPr>
            <p:spPr>
              <a:xfrm>
                <a:off x="514350" y="1834357"/>
                <a:ext cx="11160916" cy="4331493"/>
              </a:xfrm>
              <a:prstGeom prst="rect">
                <a:avLst/>
              </a:prstGeom>
              <a:blipFill>
                <a:blip r:embed="rId8"/>
                <a:stretch>
                  <a:fillRect l="-327"/>
                </a:stretch>
              </a:blipFill>
              <a:ln w="9525" cmpd="sng">
                <a:solidFill>
                  <a:schemeClr val="accent1">
                    <a:lumMod val="100000"/>
                  </a:schemeClr>
                </a:solidFill>
                <a:prstDash val="soli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ee4pHeader1">
                <a:extLst>
                  <a:ext uri="{FF2B5EF4-FFF2-40B4-BE49-F238E27FC236}">
                    <a16:creationId xmlns:a16="http://schemas.microsoft.com/office/drawing/2014/main" id="{FEA4A4AF-4A8C-EDB0-1A7D-0B16A4784C8B}"/>
                  </a:ext>
                </a:extLst>
              </p:cNvPr>
              <p:cNvSpPr/>
              <p:nvPr>
                <p:custDataLst>
                  <p:tags r:id="rId3"/>
                </p:custDataLst>
              </p:nvPr>
            </p:nvSpPr>
            <p:spPr bwMode="auto">
              <a:xfrm>
                <a:off x="514350" y="1372619"/>
                <a:ext cx="1116091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MS COCO dataset test-dev 2017, PP-YOLO </a:t>
                </a:r>
                <a14:m>
                  <m:oMath xmlns:m="http://schemas.openxmlformats.org/officeDocument/2006/math">
                    <m:r>
                      <a:rPr lang="en-US" sz="1600" i="1" dirty="0" smtClean="0">
                        <a:solidFill>
                          <a:schemeClr val="bg1"/>
                        </a:solidFill>
                        <a:latin typeface="Cambria Math" panose="02040503050406030204" pitchFamily="18" charset="0"/>
                      </a:rPr>
                      <m:t>𝐴𝑃</m:t>
                    </m:r>
                  </m:oMath>
                </a14:m>
                <a:r>
                  <a:rPr lang="en-US" sz="1600" dirty="0">
                    <a:solidFill>
                      <a:schemeClr val="bg1"/>
                    </a:solidFill>
                  </a:rPr>
                  <a:t> of 45.9% and </a:t>
                </a:r>
                <a14:m>
                  <m:oMath xmlns:m="http://schemas.openxmlformats.org/officeDocument/2006/math">
                    <m:sSub>
                      <m:sSubPr>
                        <m:ctrlPr>
                          <a:rPr lang="en-US" sz="160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𝐴𝑃</m:t>
                        </m:r>
                      </m:e>
                      <m:sub>
                        <m:r>
                          <a:rPr lang="en-US" sz="1600" b="0" i="1" smtClean="0">
                            <a:solidFill>
                              <a:schemeClr val="bg1"/>
                            </a:solidFill>
                            <a:latin typeface="Cambria Math" panose="02040503050406030204" pitchFamily="18" charset="0"/>
                          </a:rPr>
                          <m:t>50</m:t>
                        </m:r>
                      </m:sub>
                    </m:sSub>
                  </m:oMath>
                </a14:m>
                <a:r>
                  <a:rPr lang="en-US" sz="1600" dirty="0">
                    <a:solidFill>
                      <a:schemeClr val="bg1"/>
                    </a:solidFill>
                  </a:rPr>
                  <a:t>of 65.2% at 73 FPS on an NVIDIA V100</a:t>
                </a:r>
              </a:p>
            </p:txBody>
          </p:sp>
        </mc:Choice>
        <mc:Fallback xmlns="">
          <p:sp>
            <p:nvSpPr>
              <p:cNvPr id="23" name="ee4pHeader1">
                <a:extLst>
                  <a:ext uri="{FF2B5EF4-FFF2-40B4-BE49-F238E27FC236}">
                    <a16:creationId xmlns:a16="http://schemas.microsoft.com/office/drawing/2014/main" id="{FEA4A4AF-4A8C-EDB0-1A7D-0B16A4784C8B}"/>
                  </a:ext>
                </a:extLst>
              </p:cNvPr>
              <p:cNvSpPr>
                <a:spLocks noRot="1" noChangeAspect="1" noMove="1" noResize="1" noEditPoints="1" noAdjustHandles="1" noChangeArrowheads="1" noChangeShapeType="1" noTextEdit="1"/>
              </p:cNvSpPr>
              <p:nvPr>
                <p:custDataLst>
                  <p:tags r:id="rId9"/>
                </p:custDataLst>
              </p:nvPr>
            </p:nvSpPr>
            <p:spPr bwMode="auto">
              <a:xfrm>
                <a:off x="514350" y="1372619"/>
                <a:ext cx="11160916" cy="461738"/>
              </a:xfrm>
              <a:prstGeom prst="rect">
                <a:avLst/>
              </a:prstGeom>
              <a:blipFill>
                <a:blip r:embed="rId10"/>
                <a:stretch>
                  <a:fillRect b="-1282"/>
                </a:stretch>
              </a:blipFill>
              <a:ln w="9525">
                <a:solidFill>
                  <a:schemeClr val="accent1">
                    <a:lumMod val="100000"/>
                  </a:schemeClr>
                </a:solidFill>
                <a:miter lim="800000"/>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190778448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872F561-14E8-0B33-FB61-EEF42747B6B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347" imgH="348" progId="TCLayout.ActiveDocument.1">
                  <p:embed/>
                </p:oleObj>
              </mc:Choice>
              <mc:Fallback>
                <p:oleObj name="think-cell 幻灯片" r:id="rId5" imgW="347" imgH="348" progId="TCLayout.ActiveDocument.1">
                  <p:embed/>
                  <p:pic>
                    <p:nvPicPr>
                      <p:cNvPr id="5" name="think-cell data - do not delete" hidden="1">
                        <a:extLst>
                          <a:ext uri="{FF2B5EF4-FFF2-40B4-BE49-F238E27FC236}">
                            <a16:creationId xmlns:a16="http://schemas.microsoft.com/office/drawing/2014/main" id="{C872F561-14E8-0B33-FB61-EEF42747B6B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179599"/>
            <a:ext cx="11160917" cy="984885"/>
          </a:xfrm>
        </p:spPr>
        <p:txBody>
          <a:bodyPr vert="horz"/>
          <a:lstStyle/>
          <a:p>
            <a:r>
              <a:rPr lang="en-US" altLang="zh-CN" dirty="0"/>
              <a:t>PP-YOLOv2: 2021 ArXiv					[Improvements]</a:t>
            </a:r>
            <a:br>
              <a:rPr lang="en-US" altLang="zh-CN" dirty="0"/>
            </a:br>
            <a:r>
              <a:rPr lang="en-US" altLang="zh-CN" dirty="0"/>
              <a:t>The Changes of PP-YOLOv2 Concerning PP-YOLO</a:t>
            </a:r>
            <a:endParaRPr lang="en-US" dirty="0"/>
          </a:p>
        </p:txBody>
      </p:sp>
      <mc:AlternateContent xmlns:mc="http://schemas.openxmlformats.org/markup-compatibility/2006" xmlns:a14="http://schemas.microsoft.com/office/drawing/2010/main">
        <mc:Choice Requires="a14">
          <p:sp>
            <p:nvSpPr>
              <p:cNvPr id="22" name="ee4pContent1">
                <a:extLst>
                  <a:ext uri="{FF2B5EF4-FFF2-40B4-BE49-F238E27FC236}">
                    <a16:creationId xmlns:a16="http://schemas.microsoft.com/office/drawing/2014/main" id="{9B909698-D630-3C0F-C396-2982A7EE0CF7}"/>
                  </a:ext>
                </a:extLst>
              </p:cNvPr>
              <p:cNvSpPr txBox="1">
                <a:spLocks/>
              </p:cNvSpPr>
              <p:nvPr>
                <p:custDataLst>
                  <p:tags r:id="rId2"/>
                </p:custDataLst>
              </p:nvPr>
            </p:nvSpPr>
            <p:spPr>
              <a:xfrm>
                <a:off x="514350" y="1834357"/>
                <a:ext cx="11160916" cy="433149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a:pPr>
                <a:r>
                  <a:rPr lang="en-US" altLang="zh-CN" dirty="0">
                    <a:latin typeface="+mn-lt"/>
                  </a:rPr>
                  <a:t>Backbone changed from ResNet50 to ResNet101</a:t>
                </a:r>
              </a:p>
              <a:p>
                <a:pPr marL="342900" lvl="1" indent="-342900">
                  <a:buFont typeface="+mj-lt"/>
                  <a:buAutoNum type="arabicPeriod"/>
                </a:pPr>
                <a:endParaRPr lang="en-US" dirty="0">
                  <a:latin typeface="+mn-lt"/>
                </a:endParaRPr>
              </a:p>
              <a:p>
                <a:pPr marL="342900" lvl="1" indent="-342900">
                  <a:buFont typeface="+mj-lt"/>
                  <a:buAutoNum type="arabicPeriod"/>
                </a:pPr>
                <a:r>
                  <a:rPr lang="en-US" dirty="0">
                    <a:latin typeface="+mn-lt"/>
                  </a:rPr>
                  <a:t>PAN (Path aggregation network)，</a:t>
                </a:r>
                <a:r>
                  <a:rPr lang="zh-CN" altLang="en-US" dirty="0">
                    <a:latin typeface="+mn-lt"/>
                  </a:rPr>
                  <a:t>替代类似于</a:t>
                </a:r>
                <a:r>
                  <a:rPr lang="en-US" dirty="0">
                    <a:latin typeface="+mn-lt"/>
                  </a:rPr>
                  <a:t>YOLOv4</a:t>
                </a:r>
                <a:r>
                  <a:rPr lang="zh-CN" altLang="en-US" dirty="0">
                    <a:latin typeface="+mn-lt"/>
                  </a:rPr>
                  <a:t>的</a:t>
                </a:r>
                <a:r>
                  <a:rPr lang="en-US" dirty="0">
                    <a:latin typeface="+mn-lt"/>
                  </a:rPr>
                  <a:t>FPN</a:t>
                </a:r>
              </a:p>
              <a:p>
                <a:pPr marL="342900" lvl="1" indent="-342900">
                  <a:buFont typeface="+mj-lt"/>
                  <a:buAutoNum type="arabicPeriod"/>
                </a:pPr>
                <a:endParaRPr lang="en-US" dirty="0">
                  <a:latin typeface="+mn-lt"/>
                </a:endParaRPr>
              </a:p>
              <a:p>
                <a:pPr marL="342900" lvl="1" indent="-342900">
                  <a:buFont typeface="+mj-lt"/>
                  <a:buAutoNum type="arabicPeriod"/>
                </a:pPr>
                <a:r>
                  <a:rPr lang="en-US" altLang="zh-CN" dirty="0">
                    <a:latin typeface="+mn-lt"/>
                  </a:rPr>
                  <a:t>Mish</a:t>
                </a:r>
                <a:r>
                  <a:rPr lang="zh-CN" altLang="en-US" dirty="0">
                    <a:latin typeface="+mn-lt"/>
                  </a:rPr>
                  <a:t>激活函数</a:t>
                </a:r>
                <a:endParaRPr lang="en-US" altLang="zh-CN" dirty="0">
                  <a:latin typeface="+mn-lt"/>
                </a:endParaRPr>
              </a:p>
              <a:p>
                <a:pPr lvl="2"/>
                <a:r>
                  <a:rPr lang="zh-CN" altLang="en-US" dirty="0">
                    <a:latin typeface="+mn-lt"/>
                  </a:rPr>
                  <a:t>与</a:t>
                </a:r>
                <a:r>
                  <a:rPr lang="en-US" altLang="zh-CN" dirty="0">
                    <a:latin typeface="+mn-lt"/>
                  </a:rPr>
                  <a:t>YOLOv4</a:t>
                </a:r>
                <a:r>
                  <a:rPr lang="zh-CN" altLang="en-US" dirty="0">
                    <a:latin typeface="+mn-lt"/>
                  </a:rPr>
                  <a:t>和</a:t>
                </a:r>
                <a:r>
                  <a:rPr lang="en-US" altLang="zh-CN" dirty="0">
                    <a:latin typeface="+mn-lt"/>
                  </a:rPr>
                  <a:t>YOLOv5</a:t>
                </a:r>
                <a:r>
                  <a:rPr lang="zh-CN" altLang="en-US" dirty="0">
                    <a:latin typeface="+mn-lt"/>
                  </a:rPr>
                  <a:t>不同的是，它们仅在颈部应用了</a:t>
                </a:r>
                <a:r>
                  <a:rPr lang="en-US" altLang="zh-CN" dirty="0">
                    <a:latin typeface="+mn-lt"/>
                  </a:rPr>
                  <a:t>mish</a:t>
                </a:r>
                <a:r>
                  <a:rPr lang="zh-CN" altLang="en-US" dirty="0">
                    <a:latin typeface="+mn-lt"/>
                  </a:rPr>
                  <a:t>激活函数，使主干与其</a:t>
                </a:r>
                <a:r>
                  <a:rPr lang="en-US" altLang="zh-CN" dirty="0" err="1">
                    <a:latin typeface="+mn-lt"/>
                  </a:rPr>
                  <a:t>ReLU</a:t>
                </a:r>
                <a:r>
                  <a:rPr lang="zh-CN" altLang="en-US" dirty="0">
                    <a:latin typeface="+mn-lt"/>
                  </a:rPr>
                  <a:t>保持不变</a:t>
                </a:r>
                <a:endParaRPr lang="en-US" altLang="zh-CN" dirty="0">
                  <a:latin typeface="+mn-lt"/>
                </a:endParaRPr>
              </a:p>
              <a:p>
                <a:pPr marL="342900" lvl="1" indent="-342900">
                  <a:buFont typeface="+mj-lt"/>
                  <a:buAutoNum type="arabicPeriod"/>
                </a:pPr>
                <a:endParaRPr lang="en-US" dirty="0">
                  <a:latin typeface="+mn-lt"/>
                </a:endParaRPr>
              </a:p>
              <a:p>
                <a:pPr marL="342900" lvl="1" indent="-342900">
                  <a:buFont typeface="+mj-lt"/>
                  <a:buAutoNum type="arabicPeriod"/>
                </a:pPr>
                <a:r>
                  <a:rPr lang="en-US" altLang="zh-CN" dirty="0">
                    <a:latin typeface="+mn-lt"/>
                  </a:rPr>
                  <a:t>Larger input sizes</a:t>
                </a:r>
              </a:p>
              <a:p>
                <a:pPr lvl="2"/>
                <a:r>
                  <a:rPr lang="zh-CN" altLang="en-US" dirty="0">
                    <a:latin typeface="+mn-lt"/>
                  </a:rPr>
                  <a:t>较大的输入尺寸有助于提高小对象的性能。将最大的输入大小从</a:t>
                </a:r>
                <a:r>
                  <a:rPr lang="en-US" altLang="zh-CN" dirty="0">
                    <a:latin typeface="+mn-lt"/>
                  </a:rPr>
                  <a:t>608</a:t>
                </a:r>
                <a:r>
                  <a:rPr lang="zh-CN" altLang="en-US" dirty="0">
                    <a:latin typeface="+mn-lt"/>
                  </a:rPr>
                  <a:t>扩展到</a:t>
                </a:r>
                <a:r>
                  <a:rPr lang="en-US" altLang="zh-CN" dirty="0">
                    <a:latin typeface="+mn-lt"/>
                  </a:rPr>
                  <a:t>768</a:t>
                </a:r>
                <a:r>
                  <a:rPr lang="zh-CN" altLang="en-US" dirty="0">
                    <a:latin typeface="+mn-lt"/>
                  </a:rPr>
                  <a:t>，并将每个</a:t>
                </a:r>
                <a:r>
                  <a:rPr lang="en-US" altLang="zh-CN" dirty="0">
                    <a:latin typeface="+mn-lt"/>
                  </a:rPr>
                  <a:t>GPU</a:t>
                </a:r>
                <a:r>
                  <a:rPr lang="zh-CN" altLang="en-US" dirty="0">
                    <a:latin typeface="+mn-lt"/>
                  </a:rPr>
                  <a:t>的批处理大小从</a:t>
                </a:r>
                <a:r>
                  <a:rPr lang="en-US" altLang="zh-CN" dirty="0">
                    <a:latin typeface="+mn-lt"/>
                  </a:rPr>
                  <a:t>24</a:t>
                </a:r>
                <a:r>
                  <a:rPr lang="zh-CN" altLang="en-US" dirty="0">
                    <a:latin typeface="+mn-lt"/>
                  </a:rPr>
                  <a:t>张减少到</a:t>
                </a:r>
                <a:r>
                  <a:rPr lang="en-US" altLang="zh-CN" dirty="0">
                    <a:latin typeface="+mn-lt"/>
                  </a:rPr>
                  <a:t>12</a:t>
                </a:r>
                <a:r>
                  <a:rPr lang="zh-CN" altLang="en-US" dirty="0">
                    <a:latin typeface="+mn-lt"/>
                  </a:rPr>
                  <a:t>张。输入大小从</a:t>
                </a:r>
                <a14:m>
                  <m:oMath xmlns:m="http://schemas.openxmlformats.org/officeDocument/2006/math">
                    <m:r>
                      <a:rPr lang="en-US" altLang="zh-CN" i="1" dirty="0" smtClean="0">
                        <a:latin typeface="Cambria Math" panose="02040503050406030204" pitchFamily="18" charset="0"/>
                      </a:rPr>
                      <m:t>[320,352,384,416,448,480,512,544,576,608,640,672,704,736,768]</m:t>
                    </m:r>
                  </m:oMath>
                </a14:m>
                <a:r>
                  <a:rPr lang="zh-CN" altLang="en-US" dirty="0">
                    <a:latin typeface="+mn-lt"/>
                  </a:rPr>
                  <a:t>中均匀抽取</a:t>
                </a:r>
                <a:endParaRPr lang="en-US" altLang="zh-CN" dirty="0">
                  <a:latin typeface="+mn-lt"/>
                </a:endParaRPr>
              </a:p>
              <a:p>
                <a:pPr marL="342900" lvl="1" indent="-342900">
                  <a:buFont typeface="+mj-lt"/>
                  <a:buAutoNum type="arabicPeriod"/>
                </a:pPr>
                <a:endParaRPr lang="en-US" dirty="0">
                  <a:latin typeface="+mn-lt"/>
                </a:endParaRPr>
              </a:p>
              <a:p>
                <a:pPr marL="342900" lvl="1" indent="-342900">
                  <a:buFont typeface="+mj-lt"/>
                  <a:buAutoNum type="arabicPeriod"/>
                </a:pPr>
                <a:r>
                  <a:rPr lang="en-US" altLang="zh-CN" dirty="0">
                    <a:latin typeface="+mn-lt"/>
                  </a:rPr>
                  <a:t>A modified IoU aware branch</a:t>
                </a:r>
              </a:p>
              <a:p>
                <a:pPr lvl="2"/>
                <a:r>
                  <a:rPr lang="zh-CN" altLang="en-US" dirty="0">
                    <a:latin typeface="+mn-lt"/>
                  </a:rPr>
                  <a:t>修改了</a:t>
                </a:r>
                <a:r>
                  <a:rPr lang="en-US" altLang="zh-CN" dirty="0">
                    <a:latin typeface="+mn-lt"/>
                  </a:rPr>
                  <a:t>IoU</a:t>
                </a:r>
                <a:r>
                  <a:rPr lang="zh-CN" altLang="en-US" dirty="0">
                    <a:latin typeface="+mn-lt"/>
                  </a:rPr>
                  <a:t>感知损失</a:t>
                </a:r>
                <a:r>
                  <a:rPr lang="en-US" altLang="zh-CN" dirty="0">
                    <a:latin typeface="+mn-lt"/>
                  </a:rPr>
                  <a:t>(IoU aware loss)</a:t>
                </a:r>
                <a:r>
                  <a:rPr lang="zh-CN" altLang="en-US" dirty="0">
                    <a:latin typeface="+mn-lt"/>
                  </a:rPr>
                  <a:t>计算的计算，使用软标签格式</a:t>
                </a:r>
                <a:r>
                  <a:rPr lang="en-US" altLang="zh-CN" dirty="0">
                    <a:latin typeface="+mn-lt"/>
                  </a:rPr>
                  <a:t>(soft label format)</a:t>
                </a:r>
                <a:r>
                  <a:rPr lang="zh-CN" altLang="en-US" dirty="0">
                    <a:latin typeface="+mn-lt"/>
                  </a:rPr>
                  <a:t>代替软权重格式</a:t>
                </a:r>
                <a:r>
                  <a:rPr lang="en-US" altLang="zh-CN" dirty="0">
                    <a:latin typeface="+mn-lt"/>
                  </a:rPr>
                  <a:t>(soft weight format)</a:t>
                </a:r>
                <a:endParaRPr lang="en-US" dirty="0">
                  <a:latin typeface="+mn-lt"/>
                </a:endParaRPr>
              </a:p>
            </p:txBody>
          </p:sp>
        </mc:Choice>
        <mc:Fallback xmlns="">
          <p:sp>
            <p:nvSpPr>
              <p:cNvPr id="22" name="ee4pContent1">
                <a:extLst>
                  <a:ext uri="{FF2B5EF4-FFF2-40B4-BE49-F238E27FC236}">
                    <a16:creationId xmlns:a16="http://schemas.microsoft.com/office/drawing/2014/main" id="{9B909698-D630-3C0F-C396-2982A7EE0CF7}"/>
                  </a:ext>
                </a:extLst>
              </p:cNvPr>
              <p:cNvSpPr txBox="1">
                <a:spLocks noRot="1" noChangeAspect="1" noMove="1" noResize="1" noEditPoints="1" noAdjustHandles="1" noChangeArrowheads="1" noChangeShapeType="1" noTextEdit="1"/>
              </p:cNvSpPr>
              <p:nvPr>
                <p:custDataLst>
                  <p:tags r:id="rId7"/>
                </p:custDataLst>
              </p:nvPr>
            </p:nvSpPr>
            <p:spPr>
              <a:xfrm>
                <a:off x="514350" y="1834357"/>
                <a:ext cx="11160916" cy="4331493"/>
              </a:xfrm>
              <a:prstGeom prst="rect">
                <a:avLst/>
              </a:prstGeom>
              <a:blipFill>
                <a:blip r:embed="rId8"/>
                <a:stretch>
                  <a:fillRect l="-327" r="-436"/>
                </a:stretch>
              </a:blipFill>
              <a:ln w="9525" cmpd="sng">
                <a:solidFill>
                  <a:schemeClr val="accent1">
                    <a:lumMod val="100000"/>
                  </a:schemeClr>
                </a:solidFill>
                <a:prstDash val="soli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ee4pHeader1">
                <a:extLst>
                  <a:ext uri="{FF2B5EF4-FFF2-40B4-BE49-F238E27FC236}">
                    <a16:creationId xmlns:a16="http://schemas.microsoft.com/office/drawing/2014/main" id="{FEA4A4AF-4A8C-EDB0-1A7D-0B16A4784C8B}"/>
                  </a:ext>
                </a:extLst>
              </p:cNvPr>
              <p:cNvSpPr/>
              <p:nvPr>
                <p:custDataLst>
                  <p:tags r:id="rId3"/>
                </p:custDataLst>
              </p:nvPr>
            </p:nvSpPr>
            <p:spPr bwMode="auto">
              <a:xfrm>
                <a:off x="514350" y="1372619"/>
                <a:ext cx="1116091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Increased performance from 45.9% </a:t>
                </a:r>
                <a14:m>
                  <m:oMath xmlns:m="http://schemas.openxmlformats.org/officeDocument/2006/math">
                    <m:r>
                      <a:rPr lang="en-US" sz="1600" i="1" dirty="0" smtClean="0">
                        <a:solidFill>
                          <a:schemeClr val="bg1"/>
                        </a:solidFill>
                        <a:latin typeface="Cambria Math" panose="02040503050406030204" pitchFamily="18" charset="0"/>
                      </a:rPr>
                      <m:t>𝐴𝑃</m:t>
                    </m:r>
                  </m:oMath>
                </a14:m>
                <a:r>
                  <a:rPr lang="en-US" sz="1600" dirty="0">
                    <a:solidFill>
                      <a:schemeClr val="bg1"/>
                    </a:solidFill>
                  </a:rPr>
                  <a:t> to 49.5% </a:t>
                </a:r>
                <a14:m>
                  <m:oMath xmlns:m="http://schemas.openxmlformats.org/officeDocument/2006/math">
                    <m:r>
                      <a:rPr lang="en-US" sz="1600" i="1" dirty="0" smtClean="0">
                        <a:solidFill>
                          <a:schemeClr val="bg1"/>
                        </a:solidFill>
                        <a:latin typeface="Cambria Math" panose="02040503050406030204" pitchFamily="18" charset="0"/>
                      </a:rPr>
                      <m:t>𝐴𝑃</m:t>
                    </m:r>
                  </m:oMath>
                </a14:m>
                <a:r>
                  <a:rPr lang="en-US" sz="1600" dirty="0">
                    <a:solidFill>
                      <a:schemeClr val="bg1"/>
                    </a:solidFill>
                  </a:rPr>
                  <a:t> at 69 FPS on NVIDIA V100</a:t>
                </a:r>
              </a:p>
            </p:txBody>
          </p:sp>
        </mc:Choice>
        <mc:Fallback xmlns="">
          <p:sp>
            <p:nvSpPr>
              <p:cNvPr id="23" name="ee4pHeader1">
                <a:extLst>
                  <a:ext uri="{FF2B5EF4-FFF2-40B4-BE49-F238E27FC236}">
                    <a16:creationId xmlns:a16="http://schemas.microsoft.com/office/drawing/2014/main" id="{FEA4A4AF-4A8C-EDB0-1A7D-0B16A4784C8B}"/>
                  </a:ext>
                </a:extLst>
              </p:cNvPr>
              <p:cNvSpPr>
                <a:spLocks noRot="1" noChangeAspect="1" noMove="1" noResize="1" noEditPoints="1" noAdjustHandles="1" noChangeArrowheads="1" noChangeShapeType="1" noTextEdit="1"/>
              </p:cNvSpPr>
              <p:nvPr>
                <p:custDataLst>
                  <p:tags r:id="rId9"/>
                </p:custDataLst>
              </p:nvPr>
            </p:nvSpPr>
            <p:spPr bwMode="auto">
              <a:xfrm>
                <a:off x="514350" y="1372619"/>
                <a:ext cx="11160916" cy="461738"/>
              </a:xfrm>
              <a:prstGeom prst="rect">
                <a:avLst/>
              </a:prstGeom>
              <a:blipFill>
                <a:blip r:embed="rId10"/>
                <a:stretch>
                  <a:fillRect b="-1282"/>
                </a:stretch>
              </a:blipFill>
              <a:ln w="9525">
                <a:solidFill>
                  <a:schemeClr val="accent1">
                    <a:lumMod val="100000"/>
                  </a:schemeClr>
                </a:solidFill>
                <a:miter lim="800000"/>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19962821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EDCAC7A-A3FB-40D6-408B-E2673EE24AA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47" imgH="348" progId="TCLayout.ActiveDocument.1">
                  <p:embed/>
                </p:oleObj>
              </mc:Choice>
              <mc:Fallback>
                <p:oleObj name="think-cell 幻灯片" r:id="rId3" imgW="347" imgH="348" progId="TCLayout.ActiveDocument.1">
                  <p:embed/>
                  <p:pic>
                    <p:nvPicPr>
                      <p:cNvPr id="5" name="think-cell data - do not delete" hidden="1">
                        <a:extLst>
                          <a:ext uri="{FF2B5EF4-FFF2-40B4-BE49-F238E27FC236}">
                            <a16:creationId xmlns:a16="http://schemas.microsoft.com/office/drawing/2014/main" id="{7EDCAC7A-A3FB-40D6-408B-E2673EE24AA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179599"/>
            <a:ext cx="11160917" cy="984885"/>
          </a:xfrm>
        </p:spPr>
        <p:txBody>
          <a:bodyPr vert="horz"/>
          <a:lstStyle/>
          <a:p>
            <a:r>
              <a:rPr lang="en-US" altLang="zh-CN" dirty="0"/>
              <a:t>PP-YOLOE: 2022 ArXiv					[Architectures]</a:t>
            </a:r>
            <a:br>
              <a:rPr lang="en-US" altLang="zh-CN" dirty="0"/>
            </a:br>
            <a:r>
              <a:rPr lang="en-US" altLang="zh-CN" dirty="0"/>
              <a:t>Add improvements upon PP-YOLOv2</a:t>
            </a:r>
            <a:endParaRPr lang="en-US" dirty="0"/>
          </a:p>
        </p:txBody>
      </p:sp>
      <p:pic>
        <p:nvPicPr>
          <p:cNvPr id="11" name="图片 10" descr="图示&#10;&#10;描述已自动生成">
            <a:extLst>
              <a:ext uri="{FF2B5EF4-FFF2-40B4-BE49-F238E27FC236}">
                <a16:creationId xmlns:a16="http://schemas.microsoft.com/office/drawing/2014/main" id="{BD619727-0223-12BE-4782-FCC976CADB97}"/>
              </a:ext>
            </a:extLst>
          </p:cNvPr>
          <p:cNvPicPr>
            <a:picLocks noChangeAspect="1"/>
          </p:cNvPicPr>
          <p:nvPr/>
        </p:nvPicPr>
        <p:blipFill>
          <a:blip r:embed="rId5"/>
          <a:stretch>
            <a:fillRect/>
          </a:stretch>
        </p:blipFill>
        <p:spPr>
          <a:xfrm>
            <a:off x="2233775" y="1250301"/>
            <a:ext cx="7722064" cy="5048219"/>
          </a:xfrm>
          <a:prstGeom prst="rect">
            <a:avLst/>
          </a:prstGeom>
        </p:spPr>
      </p:pic>
    </p:spTree>
    <p:extLst>
      <p:ext uri="{BB962C8B-B14F-4D97-AF65-F5344CB8AC3E}">
        <p14:creationId xmlns:p14="http://schemas.microsoft.com/office/powerpoint/2010/main" val="32822594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872F561-14E8-0B33-FB61-EEF42747B6B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47" imgH="348" progId="TCLayout.ActiveDocument.1">
                  <p:embed/>
                </p:oleObj>
              </mc:Choice>
              <mc:Fallback>
                <p:oleObj name="think-cell 幻灯片" r:id="rId7" imgW="347" imgH="348" progId="TCLayout.ActiveDocument.1">
                  <p:embed/>
                  <p:pic>
                    <p:nvPicPr>
                      <p:cNvPr id="5" name="think-cell data - do not delete" hidden="1">
                        <a:extLst>
                          <a:ext uri="{FF2B5EF4-FFF2-40B4-BE49-F238E27FC236}">
                            <a16:creationId xmlns:a16="http://schemas.microsoft.com/office/drawing/2014/main" id="{C872F561-14E8-0B33-FB61-EEF42747B6B4}"/>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179599"/>
            <a:ext cx="11160917" cy="984885"/>
          </a:xfrm>
        </p:spPr>
        <p:txBody>
          <a:bodyPr vert="horz"/>
          <a:lstStyle/>
          <a:p>
            <a:r>
              <a:rPr lang="en-US" altLang="zh-CN" dirty="0"/>
              <a:t>PP-YOLOE: 2022 ArXiv					[Improvements]</a:t>
            </a:r>
            <a:br>
              <a:rPr lang="en-US" altLang="zh-CN" dirty="0"/>
            </a:br>
            <a:r>
              <a:rPr lang="en-US" altLang="zh-CN" dirty="0"/>
              <a:t>Add improvements upon PP-YOLOv2</a:t>
            </a:r>
            <a:endParaRPr lang="en-US" dirty="0"/>
          </a:p>
        </p:txBody>
      </p:sp>
      <mc:AlternateContent xmlns:mc="http://schemas.openxmlformats.org/markup-compatibility/2006" xmlns:a14="http://schemas.microsoft.com/office/drawing/2010/main">
        <mc:Choice Requires="a14">
          <p:sp>
            <p:nvSpPr>
              <p:cNvPr id="23" name="ee4pHeader1">
                <a:extLst>
                  <a:ext uri="{FF2B5EF4-FFF2-40B4-BE49-F238E27FC236}">
                    <a16:creationId xmlns:a16="http://schemas.microsoft.com/office/drawing/2014/main" id="{FEA4A4AF-4A8C-EDB0-1A7D-0B16A4784C8B}"/>
                  </a:ext>
                </a:extLst>
              </p:cNvPr>
              <p:cNvSpPr/>
              <p:nvPr>
                <p:custDataLst>
                  <p:tags r:id="rId2"/>
                </p:custDataLst>
              </p:nvPr>
            </p:nvSpPr>
            <p:spPr bwMode="auto">
              <a:xfrm>
                <a:off x="514350" y="1372619"/>
                <a:ext cx="1116091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dirty="0">
                    <a:solidFill>
                      <a:schemeClr val="bg1"/>
                    </a:solidFill>
                  </a:rPr>
                  <a:t>A</a:t>
                </a:r>
                <a:r>
                  <a:rPr lang="en-US" sz="1600" dirty="0">
                    <a:solidFill>
                      <a:schemeClr val="bg1"/>
                    </a:solidFill>
                  </a:rPr>
                  <a:t>chieving a performance of 51.4% </a:t>
                </a:r>
                <a14:m>
                  <m:oMath xmlns:m="http://schemas.openxmlformats.org/officeDocument/2006/math">
                    <m:r>
                      <a:rPr lang="en-US" sz="1600" i="1" dirty="0" smtClean="0">
                        <a:solidFill>
                          <a:schemeClr val="bg1"/>
                        </a:solidFill>
                        <a:latin typeface="Cambria Math" panose="02040503050406030204" pitchFamily="18" charset="0"/>
                      </a:rPr>
                      <m:t>𝐴𝑃</m:t>
                    </m:r>
                  </m:oMath>
                </a14:m>
                <a:r>
                  <a:rPr lang="en-US" sz="1600" dirty="0">
                    <a:solidFill>
                      <a:schemeClr val="bg1"/>
                    </a:solidFill>
                  </a:rPr>
                  <a:t> at 78.1 FPS on NVIDIA V100</a:t>
                </a:r>
              </a:p>
            </p:txBody>
          </p:sp>
        </mc:Choice>
        <mc:Fallback xmlns="">
          <p:sp>
            <p:nvSpPr>
              <p:cNvPr id="23" name="ee4pHeader1">
                <a:extLst>
                  <a:ext uri="{FF2B5EF4-FFF2-40B4-BE49-F238E27FC236}">
                    <a16:creationId xmlns:a16="http://schemas.microsoft.com/office/drawing/2014/main" id="{FEA4A4AF-4A8C-EDB0-1A7D-0B16A4784C8B}"/>
                  </a:ext>
                </a:extLst>
              </p:cNvPr>
              <p:cNvSpPr>
                <a:spLocks noRot="1" noChangeAspect="1" noMove="1" noResize="1" noEditPoints="1" noAdjustHandles="1" noChangeArrowheads="1" noChangeShapeType="1" noTextEdit="1"/>
              </p:cNvSpPr>
              <p:nvPr>
                <p:custDataLst>
                  <p:tags r:id="rId9"/>
                </p:custDataLst>
              </p:nvPr>
            </p:nvSpPr>
            <p:spPr bwMode="auto">
              <a:xfrm>
                <a:off x="514350" y="1372619"/>
                <a:ext cx="11160916" cy="461738"/>
              </a:xfrm>
              <a:prstGeom prst="rect">
                <a:avLst/>
              </a:prstGeom>
              <a:blipFill>
                <a:blip r:embed="rId10"/>
                <a:stretch>
                  <a:fillRect b="-1282"/>
                </a:stretch>
              </a:blipFill>
              <a:ln w="9525">
                <a:solidFill>
                  <a:schemeClr val="accent1">
                    <a:lumMod val="100000"/>
                  </a:schemeClr>
                </a:solidFill>
                <a:miter lim="800000"/>
                <a:headEnd/>
                <a:tailEnd/>
              </a:ln>
              <a:effectLst/>
            </p:spPr>
            <p:txBody>
              <a:bodyPr/>
              <a:lstStyle/>
              <a:p>
                <a:r>
                  <a:rPr lang="en-US">
                    <a:noFill/>
                  </a:rPr>
                  <a:t> </a:t>
                </a:r>
              </a:p>
            </p:txBody>
          </p:sp>
        </mc:Fallback>
      </mc:AlternateContent>
      <p:sp>
        <p:nvSpPr>
          <p:cNvPr id="12" name="ee4pContent1">
            <a:extLst>
              <a:ext uri="{FF2B5EF4-FFF2-40B4-BE49-F238E27FC236}">
                <a16:creationId xmlns:a16="http://schemas.microsoft.com/office/drawing/2014/main" id="{BBF89A2B-0CAA-A637-97C7-0B985246931D}"/>
              </a:ext>
            </a:extLst>
          </p:cNvPr>
          <p:cNvSpPr txBox="1">
            <a:spLocks/>
          </p:cNvSpPr>
          <p:nvPr>
            <p:custDataLst>
              <p:tags r:id="rId3"/>
            </p:custDataLst>
          </p:nvPr>
        </p:nvSpPr>
        <p:spPr>
          <a:xfrm>
            <a:off x="514349" y="1834357"/>
            <a:ext cx="11160918" cy="13711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a:pPr>
            <a:r>
              <a:rPr lang="en-US" dirty="0">
                <a:latin typeface="+mn-lt"/>
              </a:rPr>
              <a:t>Anchor-free</a:t>
            </a:r>
          </a:p>
          <a:p>
            <a:pPr lvl="2"/>
            <a:r>
              <a:rPr lang="en-US" altLang="zh-CN" dirty="0">
                <a:latin typeface="+mn-lt"/>
              </a:rPr>
              <a:t>PP-YOLOE</a:t>
            </a:r>
            <a:r>
              <a:rPr lang="zh-CN" altLang="en-US" dirty="0">
                <a:latin typeface="+mn-lt"/>
              </a:rPr>
              <a:t>遵循</a:t>
            </a:r>
            <a:r>
              <a:rPr lang="en-US" altLang="zh-CN" dirty="0">
                <a:latin typeface="+mn-lt"/>
              </a:rPr>
              <a:t>YOLO</a:t>
            </a:r>
            <a:r>
              <a:rPr lang="zh-CN" altLang="en-US" dirty="0">
                <a:latin typeface="+mn-lt"/>
              </a:rPr>
              <a:t>工作推动的时间趋势，采用无锚结构</a:t>
            </a:r>
            <a:endParaRPr lang="en-US" dirty="0">
              <a:latin typeface="+mn-lt"/>
            </a:endParaRPr>
          </a:p>
        </p:txBody>
      </p:sp>
      <p:sp>
        <p:nvSpPr>
          <p:cNvPr id="13" name="ee4pContent1">
            <a:extLst>
              <a:ext uri="{FF2B5EF4-FFF2-40B4-BE49-F238E27FC236}">
                <a16:creationId xmlns:a16="http://schemas.microsoft.com/office/drawing/2014/main" id="{578154FC-2315-1696-D867-36ECD64BC459}"/>
              </a:ext>
            </a:extLst>
          </p:cNvPr>
          <p:cNvSpPr txBox="1">
            <a:spLocks/>
          </p:cNvSpPr>
          <p:nvPr>
            <p:custDataLst>
              <p:tags r:id="rId4"/>
            </p:custDataLst>
          </p:nvPr>
        </p:nvSpPr>
        <p:spPr>
          <a:xfrm>
            <a:off x="514349" y="3314534"/>
            <a:ext cx="11160918" cy="13711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startAt="2"/>
            </a:pPr>
            <a:r>
              <a:rPr lang="en-US" dirty="0">
                <a:latin typeface="+mn-lt"/>
              </a:rPr>
              <a:t>New backbone and neck</a:t>
            </a:r>
          </a:p>
          <a:p>
            <a:pPr lvl="2"/>
            <a:r>
              <a:rPr lang="zh-CN" altLang="en-US" dirty="0">
                <a:latin typeface="+mn-lt"/>
              </a:rPr>
              <a:t>受</a:t>
            </a:r>
            <a:r>
              <a:rPr lang="en-US" altLang="zh-CN" dirty="0" err="1">
                <a:latin typeface="+mn-lt"/>
              </a:rPr>
              <a:t>TreeNet</a:t>
            </a:r>
            <a:r>
              <a:rPr lang="zh-CN" altLang="en-US" dirty="0">
                <a:latin typeface="+mn-lt"/>
              </a:rPr>
              <a:t>的启发，</a:t>
            </a:r>
            <a:r>
              <a:rPr lang="en-US" altLang="zh-CN" dirty="0">
                <a:latin typeface="+mn-lt"/>
              </a:rPr>
              <a:t>PP-YOLOE</a:t>
            </a:r>
            <a:r>
              <a:rPr lang="zh-CN" altLang="en-US" dirty="0">
                <a:latin typeface="+mn-lt"/>
              </a:rPr>
              <a:t>使用结合残差</a:t>
            </a:r>
            <a:r>
              <a:rPr lang="en-US" altLang="zh-CN" dirty="0">
                <a:latin typeface="+mn-lt"/>
              </a:rPr>
              <a:t>(Residual)</a:t>
            </a:r>
            <a:r>
              <a:rPr lang="zh-CN" altLang="en-US" dirty="0">
                <a:latin typeface="+mn-lt"/>
              </a:rPr>
              <a:t>和稠密连接</a:t>
            </a:r>
            <a:r>
              <a:rPr lang="en-US" altLang="zh-CN" dirty="0">
                <a:latin typeface="+mn-lt"/>
              </a:rPr>
              <a:t>(Dense Connections)</a:t>
            </a:r>
            <a:r>
              <a:rPr lang="zh-CN" altLang="en-US" dirty="0">
                <a:latin typeface="+mn-lt"/>
              </a:rPr>
              <a:t>的</a:t>
            </a:r>
            <a:r>
              <a:rPr lang="en-US" altLang="zh-CN" dirty="0" err="1">
                <a:latin typeface="+mn-lt"/>
              </a:rPr>
              <a:t>RepResBlocks</a:t>
            </a:r>
            <a:r>
              <a:rPr lang="zh-CN" altLang="en-US" dirty="0">
                <a:latin typeface="+mn-lt"/>
              </a:rPr>
              <a:t>改进了主干和颈部的结构</a:t>
            </a:r>
            <a:endParaRPr lang="en-US" dirty="0">
              <a:latin typeface="+mn-lt"/>
            </a:endParaRPr>
          </a:p>
        </p:txBody>
      </p:sp>
      <p:sp>
        <p:nvSpPr>
          <p:cNvPr id="14" name="ee4pContent1">
            <a:extLst>
              <a:ext uri="{FF2B5EF4-FFF2-40B4-BE49-F238E27FC236}">
                <a16:creationId xmlns:a16="http://schemas.microsoft.com/office/drawing/2014/main" id="{FCC200F1-DE6A-2B5C-F1AB-99FF4AC10CD7}"/>
              </a:ext>
            </a:extLst>
          </p:cNvPr>
          <p:cNvSpPr txBox="1">
            <a:spLocks/>
          </p:cNvSpPr>
          <p:nvPr>
            <p:custDataLst>
              <p:tags r:id="rId5"/>
            </p:custDataLst>
          </p:nvPr>
        </p:nvSpPr>
        <p:spPr>
          <a:xfrm>
            <a:off x="514349" y="4794711"/>
            <a:ext cx="11160918" cy="13711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startAt="3"/>
            </a:pPr>
            <a:r>
              <a:rPr lang="en-US" dirty="0">
                <a:latin typeface="+mn-lt"/>
              </a:rPr>
              <a:t>Efficient Task-aligned Head (ET-head)</a:t>
            </a:r>
          </a:p>
          <a:p>
            <a:pPr lvl="2"/>
            <a:r>
              <a:rPr lang="zh-CN" altLang="en-US" dirty="0">
                <a:latin typeface="+mn-lt"/>
              </a:rPr>
              <a:t>与</a:t>
            </a:r>
            <a:r>
              <a:rPr lang="en-US" altLang="zh-CN" dirty="0">
                <a:latin typeface="+mn-lt"/>
              </a:rPr>
              <a:t>YOLOX</a:t>
            </a:r>
            <a:r>
              <a:rPr lang="zh-CN" altLang="en-US" dirty="0">
                <a:latin typeface="+mn-lt"/>
              </a:rPr>
              <a:t>的分类和定位头部</a:t>
            </a:r>
            <a:r>
              <a:rPr lang="en-US" altLang="zh-CN" dirty="0">
                <a:latin typeface="+mn-lt"/>
              </a:rPr>
              <a:t>(classification and locations heads)</a:t>
            </a:r>
            <a:r>
              <a:rPr lang="zh-CN" altLang="en-US" dirty="0">
                <a:latin typeface="+mn-lt"/>
              </a:rPr>
              <a:t>解耦不同，</a:t>
            </a:r>
            <a:r>
              <a:rPr lang="en-US" altLang="zh-CN" dirty="0">
                <a:latin typeface="+mn-lt"/>
              </a:rPr>
              <a:t>PP-YOLOE</a:t>
            </a:r>
            <a:r>
              <a:rPr lang="zh-CN" altLang="en-US" dirty="0">
                <a:latin typeface="+mn-lt"/>
              </a:rPr>
              <a:t>使用基于</a:t>
            </a:r>
            <a:r>
              <a:rPr lang="en-US" altLang="zh-CN" dirty="0">
                <a:latin typeface="+mn-lt"/>
              </a:rPr>
              <a:t>TOOD</a:t>
            </a:r>
            <a:r>
              <a:rPr lang="zh-CN" altLang="en-US" dirty="0">
                <a:latin typeface="+mn-lt"/>
              </a:rPr>
              <a:t>的单个头部来提高速度和准确性</a:t>
            </a:r>
            <a:endParaRPr lang="en-US" dirty="0">
              <a:latin typeface="+mn-lt"/>
            </a:endParaRPr>
          </a:p>
        </p:txBody>
      </p:sp>
    </p:spTree>
    <p:extLst>
      <p:ext uri="{BB962C8B-B14F-4D97-AF65-F5344CB8AC3E}">
        <p14:creationId xmlns:p14="http://schemas.microsoft.com/office/powerpoint/2010/main" val="75439212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872F561-14E8-0B33-FB61-EEF42747B6B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47" imgH="348" progId="TCLayout.ActiveDocument.1">
                  <p:embed/>
                </p:oleObj>
              </mc:Choice>
              <mc:Fallback>
                <p:oleObj name="think-cell 幻灯片" r:id="rId7" imgW="347" imgH="348" progId="TCLayout.ActiveDocument.1">
                  <p:embed/>
                  <p:pic>
                    <p:nvPicPr>
                      <p:cNvPr id="5" name="think-cell data - do not delete" hidden="1">
                        <a:extLst>
                          <a:ext uri="{FF2B5EF4-FFF2-40B4-BE49-F238E27FC236}">
                            <a16:creationId xmlns:a16="http://schemas.microsoft.com/office/drawing/2014/main" id="{C872F561-14E8-0B33-FB61-EEF42747B6B4}"/>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179599"/>
            <a:ext cx="11160917" cy="984885"/>
          </a:xfrm>
        </p:spPr>
        <p:txBody>
          <a:bodyPr vert="horz"/>
          <a:lstStyle/>
          <a:p>
            <a:r>
              <a:rPr lang="en-US" altLang="zh-CN" dirty="0"/>
              <a:t>PP-YOLOE: 2022 ArXiv					[Improvements]</a:t>
            </a:r>
            <a:br>
              <a:rPr lang="en-US" altLang="zh-CN" dirty="0"/>
            </a:br>
            <a:r>
              <a:rPr lang="en-US" altLang="zh-CN" dirty="0"/>
              <a:t>Add improvements upon PP-YOLOv2</a:t>
            </a:r>
            <a:endParaRPr lang="en-US" dirty="0"/>
          </a:p>
        </p:txBody>
      </p:sp>
      <mc:AlternateContent xmlns:mc="http://schemas.openxmlformats.org/markup-compatibility/2006" xmlns:a14="http://schemas.microsoft.com/office/drawing/2010/main">
        <mc:Choice Requires="a14">
          <p:sp>
            <p:nvSpPr>
              <p:cNvPr id="23" name="ee4pHeader1">
                <a:extLst>
                  <a:ext uri="{FF2B5EF4-FFF2-40B4-BE49-F238E27FC236}">
                    <a16:creationId xmlns:a16="http://schemas.microsoft.com/office/drawing/2014/main" id="{FEA4A4AF-4A8C-EDB0-1A7D-0B16A4784C8B}"/>
                  </a:ext>
                </a:extLst>
              </p:cNvPr>
              <p:cNvSpPr/>
              <p:nvPr>
                <p:custDataLst>
                  <p:tags r:id="rId2"/>
                </p:custDataLst>
              </p:nvPr>
            </p:nvSpPr>
            <p:spPr bwMode="auto">
              <a:xfrm>
                <a:off x="514350" y="1372619"/>
                <a:ext cx="1116091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dirty="0">
                    <a:solidFill>
                      <a:schemeClr val="bg1"/>
                    </a:solidFill>
                  </a:rPr>
                  <a:t>A</a:t>
                </a:r>
                <a:r>
                  <a:rPr lang="en-US" sz="1600" dirty="0">
                    <a:solidFill>
                      <a:schemeClr val="bg1"/>
                    </a:solidFill>
                  </a:rPr>
                  <a:t>chieving a performance of 51.4% </a:t>
                </a:r>
                <a14:m>
                  <m:oMath xmlns:m="http://schemas.openxmlformats.org/officeDocument/2006/math">
                    <m:r>
                      <a:rPr lang="en-US" sz="1600" i="1" dirty="0" smtClean="0">
                        <a:solidFill>
                          <a:schemeClr val="bg1"/>
                        </a:solidFill>
                        <a:latin typeface="Cambria Math" panose="02040503050406030204" pitchFamily="18" charset="0"/>
                      </a:rPr>
                      <m:t>𝐴𝑃</m:t>
                    </m:r>
                  </m:oMath>
                </a14:m>
                <a:r>
                  <a:rPr lang="en-US" sz="1600" dirty="0">
                    <a:solidFill>
                      <a:schemeClr val="bg1"/>
                    </a:solidFill>
                  </a:rPr>
                  <a:t> at 78.1 FPS on NVIDIA V100</a:t>
                </a:r>
              </a:p>
            </p:txBody>
          </p:sp>
        </mc:Choice>
        <mc:Fallback xmlns="">
          <p:sp>
            <p:nvSpPr>
              <p:cNvPr id="23" name="ee4pHeader1">
                <a:extLst>
                  <a:ext uri="{FF2B5EF4-FFF2-40B4-BE49-F238E27FC236}">
                    <a16:creationId xmlns:a16="http://schemas.microsoft.com/office/drawing/2014/main" id="{FEA4A4AF-4A8C-EDB0-1A7D-0B16A4784C8B}"/>
                  </a:ext>
                </a:extLst>
              </p:cNvPr>
              <p:cNvSpPr>
                <a:spLocks noRot="1" noChangeAspect="1" noMove="1" noResize="1" noEditPoints="1" noAdjustHandles="1" noChangeArrowheads="1" noChangeShapeType="1" noTextEdit="1"/>
              </p:cNvSpPr>
              <p:nvPr>
                <p:custDataLst>
                  <p:tags r:id="rId9"/>
                </p:custDataLst>
              </p:nvPr>
            </p:nvSpPr>
            <p:spPr bwMode="auto">
              <a:xfrm>
                <a:off x="514350" y="1372619"/>
                <a:ext cx="11160916" cy="461738"/>
              </a:xfrm>
              <a:prstGeom prst="rect">
                <a:avLst/>
              </a:prstGeom>
              <a:blipFill>
                <a:blip r:embed="rId10"/>
                <a:stretch>
                  <a:fillRect b="-1282"/>
                </a:stretch>
              </a:blipFill>
              <a:ln w="9525">
                <a:solidFill>
                  <a:schemeClr val="accent1">
                    <a:lumMod val="100000"/>
                  </a:schemeClr>
                </a:solidFill>
                <a:miter lim="800000"/>
                <a:headEnd/>
                <a:tailEnd/>
              </a:ln>
              <a:effectLst/>
            </p:spPr>
            <p:txBody>
              <a:bodyPr/>
              <a:lstStyle/>
              <a:p>
                <a:r>
                  <a:rPr lang="en-US">
                    <a:noFill/>
                  </a:rPr>
                  <a:t> </a:t>
                </a:r>
              </a:p>
            </p:txBody>
          </p:sp>
        </mc:Fallback>
      </mc:AlternateContent>
      <p:sp>
        <p:nvSpPr>
          <p:cNvPr id="12" name="ee4pContent1">
            <a:extLst>
              <a:ext uri="{FF2B5EF4-FFF2-40B4-BE49-F238E27FC236}">
                <a16:creationId xmlns:a16="http://schemas.microsoft.com/office/drawing/2014/main" id="{BBF89A2B-0CAA-A637-97C7-0B985246931D}"/>
              </a:ext>
            </a:extLst>
          </p:cNvPr>
          <p:cNvSpPr txBox="1">
            <a:spLocks/>
          </p:cNvSpPr>
          <p:nvPr>
            <p:custDataLst>
              <p:tags r:id="rId3"/>
            </p:custDataLst>
          </p:nvPr>
        </p:nvSpPr>
        <p:spPr>
          <a:xfrm>
            <a:off x="514349" y="1834357"/>
            <a:ext cx="11160918" cy="127977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startAt="4"/>
            </a:pPr>
            <a:r>
              <a:rPr lang="en-US" dirty="0">
                <a:latin typeface="+mn-lt"/>
              </a:rPr>
              <a:t>Task Alignment Learning (TAL)</a:t>
            </a:r>
          </a:p>
          <a:p>
            <a:pPr lvl="2"/>
            <a:r>
              <a:rPr lang="en-US" altLang="zh-CN" dirty="0">
                <a:latin typeface="+mn-lt"/>
              </a:rPr>
              <a:t>YOLOX</a:t>
            </a:r>
            <a:r>
              <a:rPr lang="zh-CN" altLang="en-US" dirty="0">
                <a:latin typeface="+mn-lt"/>
              </a:rPr>
              <a:t>首先提出了任务不对齐</a:t>
            </a:r>
            <a:r>
              <a:rPr lang="en-US" altLang="zh-CN" dirty="0">
                <a:latin typeface="+mn-lt"/>
              </a:rPr>
              <a:t>(task misalignment)</a:t>
            </a:r>
            <a:r>
              <a:rPr lang="zh-CN" altLang="en-US" dirty="0">
                <a:latin typeface="+mn-lt"/>
              </a:rPr>
              <a:t>问题，即分类置信度和定位精度并不能在所有情况下都一致</a:t>
            </a:r>
            <a:endParaRPr lang="en-US" altLang="zh-CN" dirty="0">
              <a:latin typeface="+mn-lt"/>
            </a:endParaRPr>
          </a:p>
          <a:p>
            <a:pPr lvl="2"/>
            <a:r>
              <a:rPr lang="zh-CN" altLang="en-US" dirty="0">
                <a:latin typeface="+mn-lt"/>
              </a:rPr>
              <a:t>为了减少这个问题，</a:t>
            </a:r>
            <a:r>
              <a:rPr lang="en-US" altLang="zh-CN" dirty="0">
                <a:latin typeface="+mn-lt"/>
              </a:rPr>
              <a:t>PP-YOLOE</a:t>
            </a:r>
            <a:r>
              <a:rPr lang="zh-CN" altLang="en-US" dirty="0">
                <a:latin typeface="+mn-lt"/>
              </a:rPr>
              <a:t>实现了</a:t>
            </a:r>
            <a:r>
              <a:rPr lang="en-US" altLang="zh-CN" dirty="0">
                <a:latin typeface="+mn-lt"/>
              </a:rPr>
              <a:t>TOOD</a:t>
            </a:r>
            <a:r>
              <a:rPr lang="zh-CN" altLang="en-US" dirty="0">
                <a:latin typeface="+mn-lt"/>
              </a:rPr>
              <a:t>中提出的</a:t>
            </a:r>
            <a:r>
              <a:rPr lang="en-US" altLang="zh-CN" dirty="0">
                <a:latin typeface="+mn-lt"/>
              </a:rPr>
              <a:t>TAL</a:t>
            </a:r>
            <a:r>
              <a:rPr lang="zh-CN" altLang="en-US" dirty="0">
                <a:latin typeface="+mn-lt"/>
              </a:rPr>
              <a:t>，其中包括有任务对齐损失</a:t>
            </a:r>
            <a:r>
              <a:rPr lang="en-US" altLang="zh-CN" dirty="0">
                <a:latin typeface="+mn-lt"/>
              </a:rPr>
              <a:t>(task-alignment loss)</a:t>
            </a:r>
            <a:r>
              <a:rPr lang="zh-CN" altLang="en-US" dirty="0">
                <a:latin typeface="+mn-lt"/>
              </a:rPr>
              <a:t>的动态标签分配</a:t>
            </a:r>
            <a:r>
              <a:rPr lang="en-US" altLang="zh-CN" dirty="0">
                <a:latin typeface="+mn-lt"/>
              </a:rPr>
              <a:t>(dynamic label assignment)</a:t>
            </a:r>
            <a:endParaRPr lang="en-US" dirty="0">
              <a:latin typeface="+mn-lt"/>
            </a:endParaRPr>
          </a:p>
        </p:txBody>
      </p:sp>
      <p:sp>
        <p:nvSpPr>
          <p:cNvPr id="13" name="ee4pContent1">
            <a:extLst>
              <a:ext uri="{FF2B5EF4-FFF2-40B4-BE49-F238E27FC236}">
                <a16:creationId xmlns:a16="http://schemas.microsoft.com/office/drawing/2014/main" id="{578154FC-2315-1696-D867-36ECD64BC459}"/>
              </a:ext>
            </a:extLst>
          </p:cNvPr>
          <p:cNvSpPr txBox="1">
            <a:spLocks/>
          </p:cNvSpPr>
          <p:nvPr>
            <p:custDataLst>
              <p:tags r:id="rId4"/>
            </p:custDataLst>
          </p:nvPr>
        </p:nvSpPr>
        <p:spPr>
          <a:xfrm>
            <a:off x="514349" y="3221966"/>
            <a:ext cx="11160918" cy="177704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dirty="0">
                <a:latin typeface="+mn-lt"/>
              </a:rPr>
              <a:t>Varifocal (VFL) and Distribution focal loss (DFL)</a:t>
            </a:r>
          </a:p>
          <a:p>
            <a:pPr lvl="2"/>
            <a:r>
              <a:rPr lang="en-US" altLang="zh-CN" dirty="0">
                <a:latin typeface="+mn-lt"/>
              </a:rPr>
              <a:t>VFL</a:t>
            </a:r>
            <a:r>
              <a:rPr lang="zh-CN" altLang="en-US" dirty="0">
                <a:latin typeface="+mn-lt"/>
              </a:rPr>
              <a:t>使用目标分数</a:t>
            </a:r>
            <a:r>
              <a:rPr lang="en-US" altLang="zh-CN" dirty="0">
                <a:latin typeface="+mn-lt"/>
              </a:rPr>
              <a:t>(target score)</a:t>
            </a:r>
            <a:r>
              <a:rPr lang="zh-CN" altLang="en-US" dirty="0">
                <a:latin typeface="+mn-lt"/>
              </a:rPr>
              <a:t>对正例进行权重损失</a:t>
            </a:r>
            <a:r>
              <a:rPr lang="en-US" altLang="zh-CN" dirty="0">
                <a:latin typeface="+mn-lt"/>
              </a:rPr>
              <a:t>(weights loss)</a:t>
            </a:r>
            <a:r>
              <a:rPr lang="zh-CN" altLang="en-US" dirty="0">
                <a:latin typeface="+mn-lt"/>
              </a:rPr>
              <a:t>，对</a:t>
            </a:r>
            <a:r>
              <a:rPr lang="en-US" altLang="zh-CN" dirty="0">
                <a:latin typeface="+mn-lt"/>
              </a:rPr>
              <a:t>IoU</a:t>
            </a:r>
            <a:r>
              <a:rPr lang="zh-CN" altLang="en-US" dirty="0">
                <a:latin typeface="+mn-lt"/>
              </a:rPr>
              <a:t>高的样本给予更高的权重。这在训练期间优先考虑高质量的样本</a:t>
            </a:r>
            <a:r>
              <a:rPr lang="en-US" altLang="zh-CN" dirty="0">
                <a:latin typeface="+mn-lt"/>
              </a:rPr>
              <a:t>(high-quality samples)</a:t>
            </a:r>
            <a:r>
              <a:rPr lang="zh-CN" altLang="en-US" dirty="0">
                <a:latin typeface="+mn-lt"/>
              </a:rPr>
              <a:t>。同样，两者都使用</a:t>
            </a:r>
            <a:r>
              <a:rPr lang="en-US" altLang="zh-CN" dirty="0">
                <a:latin typeface="+mn-lt"/>
              </a:rPr>
              <a:t>IACS(IoU-aware classification score)</a:t>
            </a:r>
            <a:r>
              <a:rPr lang="zh-CN" altLang="en-US" dirty="0">
                <a:latin typeface="+mn-lt"/>
              </a:rPr>
              <a:t>作为目标，允许对分类和定位质量进行联合学习</a:t>
            </a:r>
            <a:r>
              <a:rPr lang="en-US" altLang="zh-CN" dirty="0">
                <a:latin typeface="+mn-lt"/>
              </a:rPr>
              <a:t>(joint learning o)</a:t>
            </a:r>
            <a:r>
              <a:rPr lang="zh-CN" altLang="en-US" dirty="0">
                <a:latin typeface="+mn-lt"/>
              </a:rPr>
              <a:t>，从而实现训练和推理的一致性</a:t>
            </a:r>
            <a:r>
              <a:rPr lang="en-US" altLang="zh-CN" dirty="0">
                <a:latin typeface="+mn-lt"/>
              </a:rPr>
              <a:t>(consistency)</a:t>
            </a:r>
          </a:p>
          <a:p>
            <a:pPr lvl="2"/>
            <a:r>
              <a:rPr lang="en-US" altLang="zh-CN" dirty="0">
                <a:latin typeface="+mn-lt"/>
              </a:rPr>
              <a:t>DFL</a:t>
            </a:r>
            <a:r>
              <a:rPr lang="zh-CN" altLang="en-US" dirty="0">
                <a:latin typeface="+mn-lt"/>
              </a:rPr>
              <a:t>将</a:t>
            </a:r>
            <a:r>
              <a:rPr lang="en-US" altLang="zh-CN" dirty="0">
                <a:latin typeface="+mn-lt"/>
              </a:rPr>
              <a:t>Focal Loss</a:t>
            </a:r>
            <a:r>
              <a:rPr lang="zh-CN" altLang="en-US" dirty="0">
                <a:latin typeface="+mn-lt"/>
              </a:rPr>
              <a:t>从离散标签扩展到连续标签，从而成功地优化了结合质量估计和类别预测</a:t>
            </a:r>
            <a:r>
              <a:rPr lang="en-US" altLang="zh-CN" dirty="0">
                <a:latin typeface="+mn-lt"/>
              </a:rPr>
              <a:t>(quality estimation and class prediction)</a:t>
            </a:r>
            <a:r>
              <a:rPr lang="zh-CN" altLang="en-US" dirty="0">
                <a:latin typeface="+mn-lt"/>
              </a:rPr>
              <a:t>的改进表征。这允许在实际数据中准确地描述灵活的分布，从而消除不一致</a:t>
            </a:r>
            <a:r>
              <a:rPr lang="en-US" altLang="zh-CN" dirty="0">
                <a:latin typeface="+mn-lt"/>
              </a:rPr>
              <a:t>(inconsistency)</a:t>
            </a:r>
            <a:r>
              <a:rPr lang="zh-CN" altLang="en-US" dirty="0">
                <a:latin typeface="+mn-lt"/>
              </a:rPr>
              <a:t>的风险</a:t>
            </a:r>
            <a:endParaRPr lang="en-US" dirty="0">
              <a:latin typeface="+mn-lt"/>
            </a:endParaRPr>
          </a:p>
        </p:txBody>
      </p:sp>
      <p:sp>
        <p:nvSpPr>
          <p:cNvPr id="14" name="ee4pContent1">
            <a:extLst>
              <a:ext uri="{FF2B5EF4-FFF2-40B4-BE49-F238E27FC236}">
                <a16:creationId xmlns:a16="http://schemas.microsoft.com/office/drawing/2014/main" id="{FCC200F1-DE6A-2B5C-F1AB-99FF4AC10CD7}"/>
              </a:ext>
            </a:extLst>
          </p:cNvPr>
          <p:cNvSpPr txBox="1">
            <a:spLocks/>
          </p:cNvSpPr>
          <p:nvPr>
            <p:custDataLst>
              <p:tags r:id="rId5"/>
            </p:custDataLst>
          </p:nvPr>
        </p:nvSpPr>
        <p:spPr>
          <a:xfrm>
            <a:off x="514349" y="5106837"/>
            <a:ext cx="11160918" cy="10590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与之前的</a:t>
            </a:r>
            <a:r>
              <a:rPr lang="en-US" altLang="zh-CN" dirty="0">
                <a:latin typeface="+mn-lt"/>
              </a:rPr>
              <a:t>YOLO</a:t>
            </a:r>
            <a:r>
              <a:rPr lang="zh-CN" altLang="en-US" dirty="0">
                <a:latin typeface="+mn-lt"/>
              </a:rPr>
              <a:t>版本一样，通过改变主干和颈部的宽度和深度来生成多个缩放模型</a:t>
            </a:r>
            <a:endParaRPr lang="en-US" altLang="zh-CN" dirty="0">
              <a:latin typeface="+mn-lt"/>
            </a:endParaRPr>
          </a:p>
        </p:txBody>
      </p:sp>
      <p:grpSp>
        <p:nvGrpSpPr>
          <p:cNvPr id="2" name="Group 4">
            <a:extLst>
              <a:ext uri="{FF2B5EF4-FFF2-40B4-BE49-F238E27FC236}">
                <a16:creationId xmlns:a16="http://schemas.microsoft.com/office/drawing/2014/main" id="{B8B5BF07-1203-AB05-3E5D-47253AE56232}"/>
              </a:ext>
            </a:extLst>
          </p:cNvPr>
          <p:cNvGrpSpPr/>
          <p:nvPr/>
        </p:nvGrpSpPr>
        <p:grpSpPr>
          <a:xfrm>
            <a:off x="799023" y="5456945"/>
            <a:ext cx="1728294" cy="701143"/>
            <a:chOff x="514350" y="5360885"/>
            <a:chExt cx="1634339" cy="811712"/>
          </a:xfrm>
        </p:grpSpPr>
        <p:sp>
          <p:nvSpPr>
            <p:cNvPr id="4" name="Rectangle 2">
              <a:extLst>
                <a:ext uri="{FF2B5EF4-FFF2-40B4-BE49-F238E27FC236}">
                  <a16:creationId xmlns:a16="http://schemas.microsoft.com/office/drawing/2014/main" id="{33494905-11BC-7269-A441-48E6D163B0CF}"/>
                </a:ext>
              </a:extLst>
            </p:cNvPr>
            <p:cNvSpPr>
              <a:spLocks noChangeArrowheads="1"/>
            </p:cNvSpPr>
            <p:nvPr/>
          </p:nvSpPr>
          <p:spPr bwMode="gray">
            <a:xfrm>
              <a:off x="793510" y="5994441"/>
              <a:ext cx="1355179" cy="178156"/>
            </a:xfrm>
            <a:prstGeom prst="rect">
              <a:avLst/>
            </a:prstGeom>
            <a:noFill/>
            <a:ln w="9525">
              <a:noFill/>
              <a:miter lim="800000"/>
              <a:headEnd/>
              <a:tailEnd/>
            </a:ln>
          </p:spPr>
          <p:txBody>
            <a:bodyPr wrap="none" lIns="0" tIns="0" rIns="0" bIns="0" anchor="ctr">
              <a:spAutoFit/>
            </a:bodyPr>
            <a:lstStyle/>
            <a:p>
              <a:pPr defTabSz="762000" eaLnBrk="0" hangingPunct="0"/>
              <a:r>
                <a:rPr lang="en-US" sz="1000" dirty="0">
                  <a:cs typeface="Arial" panose="020B0604020202020204" pitchFamily="34" charset="0"/>
                </a:rPr>
                <a:t>PP-YOLOE-x (extra large)</a:t>
              </a:r>
            </a:p>
          </p:txBody>
        </p:sp>
        <p:sp>
          <p:nvSpPr>
            <p:cNvPr id="6" name="Line 4">
              <a:extLst>
                <a:ext uri="{FF2B5EF4-FFF2-40B4-BE49-F238E27FC236}">
                  <a16:creationId xmlns:a16="http://schemas.microsoft.com/office/drawing/2014/main" id="{0224ADA3-52C0-7ECD-0EED-569D06BD214C}"/>
                </a:ext>
              </a:extLst>
            </p:cNvPr>
            <p:cNvSpPr>
              <a:spLocks noChangeShapeType="1"/>
            </p:cNvSpPr>
            <p:nvPr/>
          </p:nvSpPr>
          <p:spPr bwMode="gray">
            <a:xfrm rot="16200000">
              <a:off x="143386" y="5766352"/>
              <a:ext cx="741927" cy="0"/>
            </a:xfrm>
            <a:prstGeom prst="line">
              <a:avLst/>
            </a:prstGeom>
            <a:noFill/>
            <a:ln w="9525" cap="flat" cmpd="sng" algn="ctr">
              <a:solidFill>
                <a:schemeClr val="accent1">
                  <a:lumMod val="100000"/>
                </a:schemeClr>
              </a:solidFill>
              <a:prstDash val="solid"/>
              <a:miter lim="800000"/>
              <a:headEnd type="none" w="med" len="med"/>
              <a:tailEnd type="none" w="med" len="med"/>
            </a:ln>
          </p:spPr>
          <p:txBody>
            <a:bodyPr/>
            <a:lstStyle/>
            <a:p>
              <a:endParaRPr lang="en-US" sz="1000" dirty="0">
                <a:cs typeface="Arial" panose="020B0604020202020204" pitchFamily="34" charset="0"/>
              </a:endParaRPr>
            </a:p>
          </p:txBody>
        </p:sp>
        <p:sp>
          <p:nvSpPr>
            <p:cNvPr id="7" name="Rectangle 3">
              <a:extLst>
                <a:ext uri="{FF2B5EF4-FFF2-40B4-BE49-F238E27FC236}">
                  <a16:creationId xmlns:a16="http://schemas.microsoft.com/office/drawing/2014/main" id="{7A4202CF-970E-E221-558F-119044CEF80B}"/>
                </a:ext>
              </a:extLst>
            </p:cNvPr>
            <p:cNvSpPr>
              <a:spLocks noChangeAspect="1" noChangeArrowheads="1"/>
            </p:cNvSpPr>
            <p:nvPr/>
          </p:nvSpPr>
          <p:spPr bwMode="gray">
            <a:xfrm>
              <a:off x="586149" y="6029719"/>
              <a:ext cx="151967" cy="107596"/>
            </a:xfrm>
            <a:prstGeom prst="rect">
              <a:avLst/>
            </a:prstGeom>
            <a:solidFill>
              <a:schemeClr val="accent1">
                <a:lumMod val="100000"/>
              </a:schemeClr>
            </a:solidFill>
            <a:ln w="9525">
              <a:noFill/>
              <a:miter lim="800000"/>
              <a:headEnd/>
              <a:tailEnd/>
            </a:ln>
          </p:spPr>
          <p:txBody>
            <a:bodyPr lIns="54006" tIns="54006" rIns="54006" bIns="54006" anchor="ctr"/>
            <a:lstStyle/>
            <a:p>
              <a:pPr>
                <a:tabLst>
                  <a:tab pos="1800225" algn="r"/>
                </a:tabLst>
              </a:pPr>
              <a:endParaRPr lang="en-US" sz="1000" kern="0" dirty="0">
                <a:cs typeface="Arial" panose="020B0604020202020204" pitchFamily="34" charset="0"/>
              </a:endParaRPr>
            </a:p>
          </p:txBody>
        </p:sp>
        <p:sp>
          <p:nvSpPr>
            <p:cNvPr id="8" name="Rectangle 5">
              <a:extLst>
                <a:ext uri="{FF2B5EF4-FFF2-40B4-BE49-F238E27FC236}">
                  <a16:creationId xmlns:a16="http://schemas.microsoft.com/office/drawing/2014/main" id="{C30BDB08-CCD1-ABDA-66D9-36E6C7ED7DF2}"/>
                </a:ext>
              </a:extLst>
            </p:cNvPr>
            <p:cNvSpPr>
              <a:spLocks noChangeArrowheads="1"/>
            </p:cNvSpPr>
            <p:nvPr/>
          </p:nvSpPr>
          <p:spPr bwMode="gray">
            <a:xfrm>
              <a:off x="793509" y="5783773"/>
              <a:ext cx="1029268" cy="178156"/>
            </a:xfrm>
            <a:prstGeom prst="rect">
              <a:avLst/>
            </a:prstGeom>
            <a:noFill/>
            <a:ln w="9525">
              <a:noFill/>
              <a:miter lim="800000"/>
              <a:headEnd/>
              <a:tailEnd/>
            </a:ln>
          </p:spPr>
          <p:txBody>
            <a:bodyPr wrap="none" lIns="0" tIns="0" rIns="0" bIns="0" anchor="ctr">
              <a:spAutoFit/>
            </a:bodyPr>
            <a:lstStyle/>
            <a:p>
              <a:pPr defTabSz="762000" eaLnBrk="0" hangingPunct="0"/>
              <a:r>
                <a:rPr lang="en-US" sz="1000" dirty="0">
                  <a:cs typeface="Arial" panose="020B0604020202020204" pitchFamily="34" charset="0"/>
                </a:rPr>
                <a:t>PP-YOLOE-l (large)</a:t>
              </a:r>
            </a:p>
          </p:txBody>
        </p:sp>
        <p:sp>
          <p:nvSpPr>
            <p:cNvPr id="9" name="Rectangle 6">
              <a:extLst>
                <a:ext uri="{FF2B5EF4-FFF2-40B4-BE49-F238E27FC236}">
                  <a16:creationId xmlns:a16="http://schemas.microsoft.com/office/drawing/2014/main" id="{95B832BD-E5E1-9B3D-C962-CFC5181387C5}"/>
                </a:ext>
              </a:extLst>
            </p:cNvPr>
            <p:cNvSpPr>
              <a:spLocks noChangeAspect="1" noChangeArrowheads="1"/>
            </p:cNvSpPr>
            <p:nvPr/>
          </p:nvSpPr>
          <p:spPr bwMode="gray">
            <a:xfrm>
              <a:off x="586149" y="5818275"/>
              <a:ext cx="151967" cy="107596"/>
            </a:xfrm>
            <a:prstGeom prst="rect">
              <a:avLst/>
            </a:prstGeom>
            <a:solidFill>
              <a:schemeClr val="accent2"/>
            </a:solidFill>
            <a:ln w="9525" algn="ctr">
              <a:noFill/>
              <a:miter lim="800000"/>
              <a:headEnd/>
              <a:tailEnd/>
            </a:ln>
          </p:spPr>
          <p:txBody>
            <a:bodyPr lIns="54006" tIns="54006" rIns="54006" bIns="54006" anchor="ctr"/>
            <a:lstStyle/>
            <a:p>
              <a:pPr>
                <a:tabLst>
                  <a:tab pos="1800225" algn="r"/>
                </a:tabLst>
              </a:pPr>
              <a:endParaRPr lang="en-US" sz="1000" kern="0" dirty="0">
                <a:cs typeface="Arial" panose="020B0604020202020204" pitchFamily="34" charset="0"/>
              </a:endParaRPr>
            </a:p>
          </p:txBody>
        </p:sp>
        <p:sp>
          <p:nvSpPr>
            <p:cNvPr id="10" name="Rectangle 7">
              <a:extLst>
                <a:ext uri="{FF2B5EF4-FFF2-40B4-BE49-F238E27FC236}">
                  <a16:creationId xmlns:a16="http://schemas.microsoft.com/office/drawing/2014/main" id="{E891DBB2-7C75-CE91-754D-C3F8BB23067A}"/>
                </a:ext>
              </a:extLst>
            </p:cNvPr>
            <p:cNvSpPr>
              <a:spLocks noChangeArrowheads="1"/>
            </p:cNvSpPr>
            <p:nvPr/>
          </p:nvSpPr>
          <p:spPr bwMode="gray">
            <a:xfrm>
              <a:off x="793509" y="5572329"/>
              <a:ext cx="1252100" cy="178156"/>
            </a:xfrm>
            <a:prstGeom prst="rect">
              <a:avLst/>
            </a:prstGeom>
            <a:noFill/>
            <a:ln w="9525">
              <a:noFill/>
              <a:miter lim="800000"/>
              <a:headEnd/>
              <a:tailEnd/>
            </a:ln>
          </p:spPr>
          <p:txBody>
            <a:bodyPr wrap="none" lIns="0" tIns="0" rIns="0" bIns="0" anchor="ctr">
              <a:spAutoFit/>
            </a:bodyPr>
            <a:lstStyle/>
            <a:p>
              <a:pPr defTabSz="762000" eaLnBrk="0" hangingPunct="0"/>
              <a:r>
                <a:rPr lang="en-US" sz="1000" dirty="0">
                  <a:cs typeface="Arial" panose="020B0604020202020204" pitchFamily="34" charset="0"/>
                </a:rPr>
                <a:t>PP-YOLOE-m (medium)</a:t>
              </a:r>
            </a:p>
          </p:txBody>
        </p:sp>
        <p:sp>
          <p:nvSpPr>
            <p:cNvPr id="11" name="Rectangle 8">
              <a:extLst>
                <a:ext uri="{FF2B5EF4-FFF2-40B4-BE49-F238E27FC236}">
                  <a16:creationId xmlns:a16="http://schemas.microsoft.com/office/drawing/2014/main" id="{491C3E4B-AF44-4317-983C-B1F6E082F62A}"/>
                </a:ext>
              </a:extLst>
            </p:cNvPr>
            <p:cNvSpPr>
              <a:spLocks noChangeAspect="1" noChangeArrowheads="1"/>
            </p:cNvSpPr>
            <p:nvPr/>
          </p:nvSpPr>
          <p:spPr bwMode="gray">
            <a:xfrm>
              <a:off x="586149" y="5606831"/>
              <a:ext cx="151967" cy="107596"/>
            </a:xfrm>
            <a:prstGeom prst="rect">
              <a:avLst/>
            </a:prstGeom>
            <a:solidFill>
              <a:schemeClr val="accent3"/>
            </a:solidFill>
            <a:ln w="9525">
              <a:noFill/>
              <a:miter lim="800000"/>
              <a:headEnd/>
              <a:tailEnd/>
            </a:ln>
          </p:spPr>
          <p:txBody>
            <a:bodyPr lIns="54006" tIns="54006" rIns="54006" bIns="54006" anchor="ctr"/>
            <a:lstStyle/>
            <a:p>
              <a:pPr>
                <a:tabLst>
                  <a:tab pos="1800225" algn="r"/>
                </a:tabLst>
              </a:pPr>
              <a:endParaRPr lang="en-US" sz="1000" kern="0" dirty="0">
                <a:cs typeface="Arial" panose="020B0604020202020204" pitchFamily="34" charset="0"/>
              </a:endParaRPr>
            </a:p>
          </p:txBody>
        </p:sp>
        <p:sp>
          <p:nvSpPr>
            <p:cNvPr id="15" name="Rectangle 9">
              <a:extLst>
                <a:ext uri="{FF2B5EF4-FFF2-40B4-BE49-F238E27FC236}">
                  <a16:creationId xmlns:a16="http://schemas.microsoft.com/office/drawing/2014/main" id="{058920F2-D54E-90BF-1C47-D85E062172D7}"/>
                </a:ext>
              </a:extLst>
            </p:cNvPr>
            <p:cNvSpPr>
              <a:spLocks noChangeArrowheads="1"/>
            </p:cNvSpPr>
            <p:nvPr/>
          </p:nvSpPr>
          <p:spPr bwMode="gray">
            <a:xfrm>
              <a:off x="793509" y="5360885"/>
              <a:ext cx="1033816" cy="178156"/>
            </a:xfrm>
            <a:prstGeom prst="rect">
              <a:avLst/>
            </a:prstGeom>
            <a:noFill/>
            <a:ln w="9525">
              <a:noFill/>
              <a:miter lim="800000"/>
              <a:headEnd/>
              <a:tailEnd/>
            </a:ln>
          </p:spPr>
          <p:txBody>
            <a:bodyPr wrap="none" lIns="0" tIns="0" rIns="0" bIns="0" anchor="ctr">
              <a:spAutoFit/>
            </a:bodyPr>
            <a:lstStyle/>
            <a:p>
              <a:pPr defTabSz="762000" eaLnBrk="0" hangingPunct="0"/>
              <a:r>
                <a:rPr lang="en-US" sz="1000" dirty="0">
                  <a:cs typeface="Arial" panose="020B0604020202020204" pitchFamily="34" charset="0"/>
                </a:rPr>
                <a:t>PP-YOLOE-s (small)</a:t>
              </a:r>
            </a:p>
          </p:txBody>
        </p:sp>
        <p:sp>
          <p:nvSpPr>
            <p:cNvPr id="16" name="Rectangle 10">
              <a:extLst>
                <a:ext uri="{FF2B5EF4-FFF2-40B4-BE49-F238E27FC236}">
                  <a16:creationId xmlns:a16="http://schemas.microsoft.com/office/drawing/2014/main" id="{C9FB4813-896C-CA66-7555-FADFE07B0B9F}"/>
                </a:ext>
              </a:extLst>
            </p:cNvPr>
            <p:cNvSpPr>
              <a:spLocks noChangeAspect="1" noChangeArrowheads="1"/>
            </p:cNvSpPr>
            <p:nvPr/>
          </p:nvSpPr>
          <p:spPr bwMode="gray">
            <a:xfrm>
              <a:off x="586149" y="5395388"/>
              <a:ext cx="151967" cy="107596"/>
            </a:xfrm>
            <a:prstGeom prst="rect">
              <a:avLst/>
            </a:prstGeom>
            <a:solidFill>
              <a:schemeClr val="accent4"/>
            </a:solidFill>
            <a:ln w="9525">
              <a:noFill/>
              <a:miter lim="800000"/>
              <a:headEnd/>
              <a:tailEnd/>
            </a:ln>
          </p:spPr>
          <p:txBody>
            <a:bodyPr lIns="54006" tIns="54006" rIns="54006" bIns="54006" anchor="ctr"/>
            <a:lstStyle/>
            <a:p>
              <a:pPr>
                <a:tabLst>
                  <a:tab pos="1800225" algn="r"/>
                </a:tabLst>
              </a:pPr>
              <a:endParaRPr lang="en-US" sz="1000" kern="0" dirty="0">
                <a:cs typeface="Arial" panose="020B0604020202020204" pitchFamily="34" charset="0"/>
              </a:endParaRPr>
            </a:p>
          </p:txBody>
        </p:sp>
      </p:grpSp>
    </p:spTree>
    <p:extLst>
      <p:ext uri="{BB962C8B-B14F-4D97-AF65-F5344CB8AC3E}">
        <p14:creationId xmlns:p14="http://schemas.microsoft.com/office/powerpoint/2010/main" val="3019081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47080A9C-963D-343D-035B-1C13EA74AD1B}"/>
              </a:ext>
            </a:extLst>
          </p:cNvPr>
          <p:cNvSpPr/>
          <p:nvPr>
            <p:custDataLst>
              <p:tags r:id="rId2"/>
            </p:custDataLst>
          </p:nvPr>
        </p:nvSpPr>
        <p:spPr>
          <a:xfrm>
            <a:off x="11488458" y="4962946"/>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143</a:t>
            </a:r>
          </a:p>
        </p:txBody>
      </p:sp>
      <p:sp>
        <p:nvSpPr>
          <p:cNvPr id="28" name="矩形 27">
            <a:hlinkClick r:id="rId29" action="ppaction://hlinksldjump"/>
            <a:extLst>
              <a:ext uri="{FF2B5EF4-FFF2-40B4-BE49-F238E27FC236}">
                <a16:creationId xmlns:a16="http://schemas.microsoft.com/office/drawing/2014/main" id="{67F39CC2-3513-0024-3BD2-CB866CD269D6}"/>
              </a:ext>
            </a:extLst>
          </p:cNvPr>
          <p:cNvSpPr/>
          <p:nvPr>
            <p:custDataLst>
              <p:tags r:id="rId3"/>
            </p:custDataLst>
          </p:nvPr>
        </p:nvSpPr>
        <p:spPr>
          <a:xfrm>
            <a:off x="977959" y="4962946"/>
            <a:ext cx="259239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zh-CN" altLang="en-US" sz="1600" b="1">
                <a:solidFill>
                  <a:schemeClr val="tx1"/>
                </a:solidFill>
                <a:cs typeface="Segoe UI" panose="020B0502040204020203" pitchFamily="34" charset="0"/>
              </a:rPr>
              <a:t>写在最后</a:t>
            </a:r>
            <a:endParaRPr lang="en-US" sz="1600" b="1">
              <a:solidFill>
                <a:schemeClr val="tx1"/>
              </a:solidFill>
              <a:cs typeface="Segoe UI" panose="020B0502040204020203" pitchFamily="34" charset="0"/>
            </a:endParaRPr>
          </a:p>
        </p:txBody>
      </p:sp>
      <p:sp>
        <p:nvSpPr>
          <p:cNvPr id="27" name="矩形 26">
            <a:hlinkClick r:id="rId29" action="ppaction://hlinksldjump"/>
            <a:extLst>
              <a:ext uri="{FF2B5EF4-FFF2-40B4-BE49-F238E27FC236}">
                <a16:creationId xmlns:a16="http://schemas.microsoft.com/office/drawing/2014/main" id="{B808E611-F820-5628-4B1E-F37F9499D951}"/>
              </a:ext>
            </a:extLst>
          </p:cNvPr>
          <p:cNvSpPr/>
          <p:nvPr>
            <p:custDataLst>
              <p:tags r:id="rId4"/>
            </p:custDataLst>
          </p:nvPr>
        </p:nvSpPr>
        <p:spPr>
          <a:xfrm>
            <a:off x="514349" y="4962946"/>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5</a:t>
            </a:r>
          </a:p>
        </p:txBody>
      </p:sp>
      <p:sp>
        <p:nvSpPr>
          <p:cNvPr id="26" name="矩形 25">
            <a:hlinkClick r:id="rId30" action="ppaction://hlinksldjump"/>
            <a:extLst>
              <a:ext uri="{FF2B5EF4-FFF2-40B4-BE49-F238E27FC236}">
                <a16:creationId xmlns:a16="http://schemas.microsoft.com/office/drawing/2014/main" id="{372E12C6-C0C0-CA94-D32B-36473A1E34A9}"/>
              </a:ext>
            </a:extLst>
          </p:cNvPr>
          <p:cNvSpPr/>
          <p:nvPr>
            <p:custDataLst>
              <p:tags r:id="rId5"/>
            </p:custDataLst>
          </p:nvPr>
        </p:nvSpPr>
        <p:spPr>
          <a:xfrm>
            <a:off x="11488458" y="4499335"/>
            <a:ext cx="110608" cy="400111"/>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141</a:t>
            </a:r>
          </a:p>
        </p:txBody>
      </p:sp>
      <p:sp>
        <p:nvSpPr>
          <p:cNvPr id="25" name="矩形 24">
            <a:hlinkClick r:id="rId30" action="ppaction://hlinksldjump"/>
            <a:extLst>
              <a:ext uri="{FF2B5EF4-FFF2-40B4-BE49-F238E27FC236}">
                <a16:creationId xmlns:a16="http://schemas.microsoft.com/office/drawing/2014/main" id="{23948DCF-373F-6007-3516-7C477BC344E0}"/>
              </a:ext>
            </a:extLst>
          </p:cNvPr>
          <p:cNvSpPr/>
          <p:nvPr>
            <p:custDataLst>
              <p:tags r:id="rId6"/>
            </p:custDataLst>
          </p:nvPr>
        </p:nvSpPr>
        <p:spPr>
          <a:xfrm>
            <a:off x="977959" y="4499335"/>
            <a:ext cx="2592398" cy="400111"/>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zh-CN" altLang="en-US" sz="1600" b="1">
                <a:solidFill>
                  <a:schemeClr val="tx1"/>
                </a:solidFill>
                <a:cs typeface="Segoe UI" panose="020B0502040204020203" pitchFamily="34" charset="0"/>
              </a:rPr>
              <a:t>小小的实验</a:t>
            </a:r>
            <a:endParaRPr lang="en-US" sz="1600" b="1">
              <a:solidFill>
                <a:schemeClr val="tx1"/>
              </a:solidFill>
              <a:cs typeface="Segoe UI" panose="020B0502040204020203" pitchFamily="34" charset="0"/>
            </a:endParaRPr>
          </a:p>
        </p:txBody>
      </p:sp>
      <p:sp>
        <p:nvSpPr>
          <p:cNvPr id="24" name="矩形 23">
            <a:hlinkClick r:id="rId30" action="ppaction://hlinksldjump"/>
            <a:extLst>
              <a:ext uri="{FF2B5EF4-FFF2-40B4-BE49-F238E27FC236}">
                <a16:creationId xmlns:a16="http://schemas.microsoft.com/office/drawing/2014/main" id="{FBE53A76-0345-C9BB-23CE-CA82989FAA99}"/>
              </a:ext>
            </a:extLst>
          </p:cNvPr>
          <p:cNvSpPr/>
          <p:nvPr>
            <p:custDataLst>
              <p:tags r:id="rId7"/>
            </p:custDataLst>
          </p:nvPr>
        </p:nvSpPr>
        <p:spPr>
          <a:xfrm>
            <a:off x="514349" y="4499335"/>
            <a:ext cx="400110" cy="400111"/>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4</a:t>
            </a:r>
          </a:p>
        </p:txBody>
      </p:sp>
      <p:sp>
        <p:nvSpPr>
          <p:cNvPr id="23" name="矩形 22">
            <a:hlinkClick r:id="rId31" action="ppaction://hlinksldjump"/>
            <a:extLst>
              <a:ext uri="{FF2B5EF4-FFF2-40B4-BE49-F238E27FC236}">
                <a16:creationId xmlns:a16="http://schemas.microsoft.com/office/drawing/2014/main" id="{631C7AAF-0E7A-D621-DE63-20DA4F196EFE}"/>
              </a:ext>
            </a:extLst>
          </p:cNvPr>
          <p:cNvSpPr/>
          <p:nvPr>
            <p:custDataLst>
              <p:tags r:id="rId8"/>
            </p:custDataLst>
          </p:nvPr>
        </p:nvSpPr>
        <p:spPr>
          <a:xfrm>
            <a:off x="11488458" y="4035725"/>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47</a:t>
            </a:r>
          </a:p>
        </p:txBody>
      </p:sp>
      <p:sp>
        <p:nvSpPr>
          <p:cNvPr id="22" name="矩形 21">
            <a:hlinkClick r:id="rId31" action="ppaction://hlinksldjump"/>
            <a:extLst>
              <a:ext uri="{FF2B5EF4-FFF2-40B4-BE49-F238E27FC236}">
                <a16:creationId xmlns:a16="http://schemas.microsoft.com/office/drawing/2014/main" id="{8AA74B74-0746-3F03-1E1E-03DE4A62BB3D}"/>
              </a:ext>
            </a:extLst>
          </p:cNvPr>
          <p:cNvSpPr/>
          <p:nvPr>
            <p:custDataLst>
              <p:tags r:id="rId9"/>
            </p:custDataLst>
          </p:nvPr>
        </p:nvSpPr>
        <p:spPr>
          <a:xfrm>
            <a:off x="977959" y="4035725"/>
            <a:ext cx="259239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cs typeface="Segoe UI" panose="020B0502040204020203" pitchFamily="34" charset="0"/>
              </a:rPr>
              <a:t>YOLO</a:t>
            </a:r>
            <a:r>
              <a:rPr lang="zh-CN" altLang="en-US" sz="1600" b="1">
                <a:solidFill>
                  <a:schemeClr val="tx1"/>
                </a:solidFill>
                <a:cs typeface="Segoe UI" panose="020B0502040204020203" pitchFamily="34" charset="0"/>
              </a:rPr>
              <a:t>来了</a:t>
            </a:r>
            <a:endParaRPr lang="en-US" sz="1600" b="1">
              <a:solidFill>
                <a:schemeClr val="tx1"/>
              </a:solidFill>
              <a:cs typeface="Segoe UI" panose="020B0502040204020203" pitchFamily="34" charset="0"/>
            </a:endParaRPr>
          </a:p>
        </p:txBody>
      </p:sp>
      <p:sp>
        <p:nvSpPr>
          <p:cNvPr id="21" name="矩形 20">
            <a:hlinkClick r:id="rId31" action="ppaction://hlinksldjump"/>
            <a:extLst>
              <a:ext uri="{FF2B5EF4-FFF2-40B4-BE49-F238E27FC236}">
                <a16:creationId xmlns:a16="http://schemas.microsoft.com/office/drawing/2014/main" id="{1A816C71-1884-02DD-8FD8-2B105EEA093C}"/>
              </a:ext>
            </a:extLst>
          </p:cNvPr>
          <p:cNvSpPr/>
          <p:nvPr>
            <p:custDataLst>
              <p:tags r:id="rId10"/>
            </p:custDataLst>
          </p:nvPr>
        </p:nvSpPr>
        <p:spPr>
          <a:xfrm>
            <a:off x="514349" y="4035725"/>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3</a:t>
            </a:r>
          </a:p>
        </p:txBody>
      </p:sp>
      <p:sp>
        <p:nvSpPr>
          <p:cNvPr id="20" name="矩形 19">
            <a:hlinkClick r:id="rId32" action="ppaction://hlinksldjump"/>
            <a:extLst>
              <a:ext uri="{FF2B5EF4-FFF2-40B4-BE49-F238E27FC236}">
                <a16:creationId xmlns:a16="http://schemas.microsoft.com/office/drawing/2014/main" id="{B270CA0C-A98A-370B-2F8A-E66936643B9A}"/>
              </a:ext>
            </a:extLst>
          </p:cNvPr>
          <p:cNvSpPr/>
          <p:nvPr>
            <p:custDataLst>
              <p:tags r:id="rId11"/>
            </p:custDataLst>
          </p:nvPr>
        </p:nvSpPr>
        <p:spPr>
          <a:xfrm>
            <a:off x="11488458" y="3572115"/>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38</a:t>
            </a:r>
          </a:p>
        </p:txBody>
      </p:sp>
      <p:sp>
        <p:nvSpPr>
          <p:cNvPr id="19" name="矩形 18">
            <a:hlinkClick r:id="rId32" action="ppaction://hlinksldjump"/>
            <a:extLst>
              <a:ext uri="{FF2B5EF4-FFF2-40B4-BE49-F238E27FC236}">
                <a16:creationId xmlns:a16="http://schemas.microsoft.com/office/drawing/2014/main" id="{85BA87B8-06A5-8E45-8CF6-43F02CB584ED}"/>
              </a:ext>
            </a:extLst>
          </p:cNvPr>
          <p:cNvSpPr/>
          <p:nvPr>
            <p:custDataLst>
              <p:tags r:id="rId12"/>
            </p:custDataLst>
          </p:nvPr>
        </p:nvSpPr>
        <p:spPr>
          <a:xfrm>
            <a:off x="977959" y="3572115"/>
            <a:ext cx="259239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zh-CN" altLang="en-US" sz="1600" b="1">
                <a:solidFill>
                  <a:schemeClr val="tx1"/>
                </a:solidFill>
                <a:cs typeface="Segoe UI" panose="020B0502040204020203" pitchFamily="34" charset="0"/>
              </a:rPr>
              <a:t>目标检测成长点滴</a:t>
            </a:r>
            <a:endParaRPr lang="en-US" sz="1600" b="1">
              <a:solidFill>
                <a:schemeClr val="tx1"/>
              </a:solidFill>
              <a:cs typeface="Segoe UI" panose="020B0502040204020203" pitchFamily="34" charset="0"/>
            </a:endParaRPr>
          </a:p>
        </p:txBody>
      </p:sp>
      <p:sp>
        <p:nvSpPr>
          <p:cNvPr id="18" name="矩形 17">
            <a:hlinkClick r:id="rId32" action="ppaction://hlinksldjump"/>
            <a:extLst>
              <a:ext uri="{FF2B5EF4-FFF2-40B4-BE49-F238E27FC236}">
                <a16:creationId xmlns:a16="http://schemas.microsoft.com/office/drawing/2014/main" id="{CD91F520-C4DD-C492-5970-81163A528DCC}"/>
              </a:ext>
            </a:extLst>
          </p:cNvPr>
          <p:cNvSpPr/>
          <p:nvPr>
            <p:custDataLst>
              <p:tags r:id="rId13"/>
            </p:custDataLst>
          </p:nvPr>
        </p:nvSpPr>
        <p:spPr>
          <a:xfrm>
            <a:off x="514349" y="3572115"/>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2</a:t>
            </a:r>
          </a:p>
        </p:txBody>
      </p:sp>
      <p:sp>
        <p:nvSpPr>
          <p:cNvPr id="17" name="矩形 16">
            <a:extLst>
              <a:ext uri="{FF2B5EF4-FFF2-40B4-BE49-F238E27FC236}">
                <a16:creationId xmlns:a16="http://schemas.microsoft.com/office/drawing/2014/main" id="{5F492A85-0E40-B6AF-95DE-61EE7D5C02FB}"/>
              </a:ext>
            </a:extLst>
          </p:cNvPr>
          <p:cNvSpPr/>
          <p:nvPr>
            <p:custDataLst>
              <p:tags r:id="rId14"/>
            </p:custDataLst>
          </p:nvPr>
        </p:nvSpPr>
        <p:spPr>
          <a:xfrm>
            <a:off x="1441569" y="3108505"/>
            <a:ext cx="10233697" cy="400110"/>
          </a:xfrm>
          <a:prstGeom prst="rect">
            <a:avLst/>
          </a:prstGeom>
          <a:solidFill>
            <a:srgbClr val="D9D9D9"/>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cs typeface="Segoe UI" panose="020B0502040204020203" pitchFamily="34" charset="0"/>
            </a:endParaRPr>
          </a:p>
        </p:txBody>
      </p:sp>
      <p:sp>
        <p:nvSpPr>
          <p:cNvPr id="16" name="矩形 15">
            <a:hlinkClick r:id="rId33" action="ppaction://hlinksldjump"/>
            <a:extLst>
              <a:ext uri="{FF2B5EF4-FFF2-40B4-BE49-F238E27FC236}">
                <a16:creationId xmlns:a16="http://schemas.microsoft.com/office/drawing/2014/main" id="{B3434ACD-1337-56CD-1715-1AF85E90F33C}"/>
              </a:ext>
            </a:extLst>
          </p:cNvPr>
          <p:cNvSpPr/>
          <p:nvPr>
            <p:custDataLst>
              <p:tags r:id="rId15"/>
            </p:custDataLst>
          </p:nvPr>
        </p:nvSpPr>
        <p:spPr>
          <a:xfrm>
            <a:off x="11488458" y="3108505"/>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12</a:t>
            </a:r>
          </a:p>
        </p:txBody>
      </p:sp>
      <p:sp>
        <p:nvSpPr>
          <p:cNvPr id="15" name="矩形 14">
            <a:hlinkClick r:id="rId33" action="ppaction://hlinksldjump"/>
            <a:extLst>
              <a:ext uri="{FF2B5EF4-FFF2-40B4-BE49-F238E27FC236}">
                <a16:creationId xmlns:a16="http://schemas.microsoft.com/office/drawing/2014/main" id="{36BC25A3-1DFB-AF71-AE6D-B8955C9B9616}"/>
              </a:ext>
            </a:extLst>
          </p:cNvPr>
          <p:cNvSpPr/>
          <p:nvPr>
            <p:custDataLst>
              <p:tags r:id="rId16"/>
            </p:custDataLst>
          </p:nvPr>
        </p:nvSpPr>
        <p:spPr>
          <a:xfrm>
            <a:off x="1441569" y="3108505"/>
            <a:ext cx="212878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zh-CN" altLang="en-US" sz="1600" b="1">
                <a:solidFill>
                  <a:schemeClr val="tx1"/>
                </a:solidFill>
                <a:cs typeface="Segoe UI" panose="020B0502040204020203" pitchFamily="34" charset="0"/>
              </a:rPr>
              <a:t>一些不得不介绍的概念</a:t>
            </a:r>
            <a:endParaRPr lang="en-US" sz="1600" b="1">
              <a:solidFill>
                <a:schemeClr val="tx1"/>
              </a:solidFill>
              <a:cs typeface="Segoe UI" panose="020B0502040204020203" pitchFamily="34" charset="0"/>
            </a:endParaRPr>
          </a:p>
        </p:txBody>
      </p:sp>
      <p:sp>
        <p:nvSpPr>
          <p:cNvPr id="14" name="矩形 13">
            <a:hlinkClick r:id="rId33" action="ppaction://hlinksldjump"/>
            <a:extLst>
              <a:ext uri="{FF2B5EF4-FFF2-40B4-BE49-F238E27FC236}">
                <a16:creationId xmlns:a16="http://schemas.microsoft.com/office/drawing/2014/main" id="{510EDCDD-87B4-C6D2-44B6-B68FD712025F}"/>
              </a:ext>
            </a:extLst>
          </p:cNvPr>
          <p:cNvSpPr/>
          <p:nvPr>
            <p:custDataLst>
              <p:tags r:id="rId17"/>
            </p:custDataLst>
          </p:nvPr>
        </p:nvSpPr>
        <p:spPr>
          <a:xfrm>
            <a:off x="977959" y="3108505"/>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1.3</a:t>
            </a:r>
          </a:p>
        </p:txBody>
      </p:sp>
      <p:sp>
        <p:nvSpPr>
          <p:cNvPr id="13" name="矩形 12">
            <a:hlinkClick r:id="rId34" action="ppaction://hlinksldjump"/>
            <a:extLst>
              <a:ext uri="{FF2B5EF4-FFF2-40B4-BE49-F238E27FC236}">
                <a16:creationId xmlns:a16="http://schemas.microsoft.com/office/drawing/2014/main" id="{85506CC0-9750-3D8A-ACC6-A9BCF5F08C24}"/>
              </a:ext>
            </a:extLst>
          </p:cNvPr>
          <p:cNvSpPr/>
          <p:nvPr>
            <p:custDataLst>
              <p:tags r:id="rId18"/>
            </p:custDataLst>
          </p:nvPr>
        </p:nvSpPr>
        <p:spPr>
          <a:xfrm>
            <a:off x="11488458" y="2644895"/>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10</a:t>
            </a:r>
          </a:p>
        </p:txBody>
      </p:sp>
      <p:sp>
        <p:nvSpPr>
          <p:cNvPr id="12" name="矩形 11">
            <a:hlinkClick r:id="rId34" action="ppaction://hlinksldjump"/>
            <a:extLst>
              <a:ext uri="{FF2B5EF4-FFF2-40B4-BE49-F238E27FC236}">
                <a16:creationId xmlns:a16="http://schemas.microsoft.com/office/drawing/2014/main" id="{174033D4-6129-D70F-BA27-F970DA12A92D}"/>
              </a:ext>
            </a:extLst>
          </p:cNvPr>
          <p:cNvSpPr/>
          <p:nvPr>
            <p:custDataLst>
              <p:tags r:id="rId19"/>
            </p:custDataLst>
          </p:nvPr>
        </p:nvSpPr>
        <p:spPr>
          <a:xfrm>
            <a:off x="1441569" y="2644895"/>
            <a:ext cx="212878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zh-CN" altLang="en-US" sz="1600" b="1">
                <a:solidFill>
                  <a:schemeClr val="tx1"/>
                </a:solidFill>
                <a:cs typeface="Segoe UI" panose="020B0502040204020203" pitchFamily="34" charset="0"/>
              </a:rPr>
              <a:t>输入？输出？</a:t>
            </a:r>
            <a:endParaRPr lang="en-US" sz="1600" b="1">
              <a:solidFill>
                <a:schemeClr val="tx1"/>
              </a:solidFill>
              <a:cs typeface="Segoe UI" panose="020B0502040204020203" pitchFamily="34" charset="0"/>
            </a:endParaRPr>
          </a:p>
        </p:txBody>
      </p:sp>
      <p:sp>
        <p:nvSpPr>
          <p:cNvPr id="11" name="矩形 10">
            <a:hlinkClick r:id="rId34" action="ppaction://hlinksldjump"/>
            <a:extLst>
              <a:ext uri="{FF2B5EF4-FFF2-40B4-BE49-F238E27FC236}">
                <a16:creationId xmlns:a16="http://schemas.microsoft.com/office/drawing/2014/main" id="{24AF7AF3-6724-ADB5-43F6-C8BFBB192746}"/>
              </a:ext>
            </a:extLst>
          </p:cNvPr>
          <p:cNvSpPr/>
          <p:nvPr>
            <p:custDataLst>
              <p:tags r:id="rId20"/>
            </p:custDataLst>
          </p:nvPr>
        </p:nvSpPr>
        <p:spPr>
          <a:xfrm>
            <a:off x="977959" y="2644895"/>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1.2</a:t>
            </a:r>
          </a:p>
        </p:txBody>
      </p:sp>
      <p:sp>
        <p:nvSpPr>
          <p:cNvPr id="10" name="矩形 9">
            <a:hlinkClick r:id="rId35" action="ppaction://hlinksldjump"/>
            <a:extLst>
              <a:ext uri="{FF2B5EF4-FFF2-40B4-BE49-F238E27FC236}">
                <a16:creationId xmlns:a16="http://schemas.microsoft.com/office/drawing/2014/main" id="{AB51C5BC-6A7D-55DB-527E-051AB408D6C3}"/>
              </a:ext>
            </a:extLst>
          </p:cNvPr>
          <p:cNvSpPr/>
          <p:nvPr>
            <p:custDataLst>
              <p:tags r:id="rId21"/>
            </p:custDataLst>
          </p:nvPr>
        </p:nvSpPr>
        <p:spPr>
          <a:xfrm>
            <a:off x="11488458" y="2181285"/>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8</a:t>
            </a:r>
          </a:p>
        </p:txBody>
      </p:sp>
      <p:sp>
        <p:nvSpPr>
          <p:cNvPr id="9" name="矩形 8">
            <a:hlinkClick r:id="rId35" action="ppaction://hlinksldjump"/>
            <a:extLst>
              <a:ext uri="{FF2B5EF4-FFF2-40B4-BE49-F238E27FC236}">
                <a16:creationId xmlns:a16="http://schemas.microsoft.com/office/drawing/2014/main" id="{B8A777D6-9FE6-43C0-1ED6-AEDD530BB872}"/>
              </a:ext>
            </a:extLst>
          </p:cNvPr>
          <p:cNvSpPr/>
          <p:nvPr>
            <p:custDataLst>
              <p:tags r:id="rId22"/>
            </p:custDataLst>
          </p:nvPr>
        </p:nvSpPr>
        <p:spPr>
          <a:xfrm>
            <a:off x="1441569" y="2181285"/>
            <a:ext cx="212878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zh-CN" altLang="en-US" sz="1600" b="1">
                <a:solidFill>
                  <a:schemeClr val="tx1"/>
                </a:solidFill>
                <a:cs typeface="Segoe UI" panose="020B0502040204020203" pitchFamily="34" charset="0"/>
              </a:rPr>
              <a:t>用于解决什么问题？</a:t>
            </a:r>
            <a:endParaRPr lang="en-US" sz="1600" b="1">
              <a:solidFill>
                <a:schemeClr val="tx1"/>
              </a:solidFill>
              <a:cs typeface="Segoe UI" panose="020B0502040204020203" pitchFamily="34" charset="0"/>
            </a:endParaRPr>
          </a:p>
        </p:txBody>
      </p:sp>
      <p:sp>
        <p:nvSpPr>
          <p:cNvPr id="8" name="矩形 7">
            <a:hlinkClick r:id="rId35" action="ppaction://hlinksldjump"/>
            <a:extLst>
              <a:ext uri="{FF2B5EF4-FFF2-40B4-BE49-F238E27FC236}">
                <a16:creationId xmlns:a16="http://schemas.microsoft.com/office/drawing/2014/main" id="{774DDE5F-6A70-A423-3AFB-C439AE3A15E6}"/>
              </a:ext>
            </a:extLst>
          </p:cNvPr>
          <p:cNvSpPr/>
          <p:nvPr>
            <p:custDataLst>
              <p:tags r:id="rId23"/>
            </p:custDataLst>
          </p:nvPr>
        </p:nvSpPr>
        <p:spPr>
          <a:xfrm>
            <a:off x="977959" y="2181285"/>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1.1</a:t>
            </a:r>
          </a:p>
        </p:txBody>
      </p:sp>
      <p:sp>
        <p:nvSpPr>
          <p:cNvPr id="7" name="矩形 6">
            <a:hlinkClick r:id="rId36" action="ppaction://hlinksldjump"/>
            <a:extLst>
              <a:ext uri="{FF2B5EF4-FFF2-40B4-BE49-F238E27FC236}">
                <a16:creationId xmlns:a16="http://schemas.microsoft.com/office/drawing/2014/main" id="{0339E506-D0AC-57F1-510B-02C13424177D}"/>
              </a:ext>
            </a:extLst>
          </p:cNvPr>
          <p:cNvSpPr/>
          <p:nvPr>
            <p:custDataLst>
              <p:tags r:id="rId24"/>
            </p:custDataLst>
          </p:nvPr>
        </p:nvSpPr>
        <p:spPr>
          <a:xfrm>
            <a:off x="11488458" y="1717675"/>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6</a:t>
            </a:r>
          </a:p>
        </p:txBody>
      </p:sp>
      <p:sp>
        <p:nvSpPr>
          <p:cNvPr id="6" name="矩形 5">
            <a:hlinkClick r:id="rId36" action="ppaction://hlinksldjump"/>
            <a:extLst>
              <a:ext uri="{FF2B5EF4-FFF2-40B4-BE49-F238E27FC236}">
                <a16:creationId xmlns:a16="http://schemas.microsoft.com/office/drawing/2014/main" id="{F2E69D02-1E57-F9EC-57C8-03CEDB163D5C}"/>
              </a:ext>
            </a:extLst>
          </p:cNvPr>
          <p:cNvSpPr/>
          <p:nvPr>
            <p:custDataLst>
              <p:tags r:id="rId25"/>
            </p:custDataLst>
          </p:nvPr>
        </p:nvSpPr>
        <p:spPr>
          <a:xfrm>
            <a:off x="977959" y="1717675"/>
            <a:ext cx="259239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zh-CN" altLang="en-US" sz="1600" b="1">
                <a:solidFill>
                  <a:schemeClr val="tx1"/>
                </a:solidFill>
                <a:cs typeface="Segoe UI" panose="020B0502040204020203" pitchFamily="34" charset="0"/>
              </a:rPr>
              <a:t>目标检测是什么？</a:t>
            </a:r>
            <a:endParaRPr lang="en-US" sz="1600" b="1">
              <a:solidFill>
                <a:schemeClr val="tx1"/>
              </a:solidFill>
              <a:cs typeface="Segoe UI" panose="020B0502040204020203" pitchFamily="34" charset="0"/>
            </a:endParaRPr>
          </a:p>
        </p:txBody>
      </p:sp>
      <p:sp>
        <p:nvSpPr>
          <p:cNvPr id="5" name="矩形 4">
            <a:hlinkClick r:id="rId36" action="ppaction://hlinksldjump"/>
            <a:extLst>
              <a:ext uri="{FF2B5EF4-FFF2-40B4-BE49-F238E27FC236}">
                <a16:creationId xmlns:a16="http://schemas.microsoft.com/office/drawing/2014/main" id="{222FFDFE-D5D4-1877-DC8D-4A14E261F696}"/>
              </a:ext>
            </a:extLst>
          </p:cNvPr>
          <p:cNvSpPr/>
          <p:nvPr>
            <p:custDataLst>
              <p:tags r:id="rId26"/>
            </p:custDataLst>
          </p:nvPr>
        </p:nvSpPr>
        <p:spPr>
          <a:xfrm>
            <a:off x="514349" y="1717675"/>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1</a:t>
            </a:r>
          </a:p>
        </p:txBody>
      </p:sp>
      <p:sp>
        <p:nvSpPr>
          <p:cNvPr id="4" name="标题 3">
            <a:extLst>
              <a:ext uri="{FF2B5EF4-FFF2-40B4-BE49-F238E27FC236}">
                <a16:creationId xmlns:a16="http://schemas.microsoft.com/office/drawing/2014/main" id="{6B5A0626-C55B-4EEC-A947-F678606FF71B}"/>
              </a:ext>
            </a:extLst>
          </p:cNvPr>
          <p:cNvSpPr>
            <a:spLocks noGrp="1"/>
          </p:cNvSpPr>
          <p:nvPr>
            <p:ph type="title"/>
            <p:custDataLst>
              <p:tags r:id="rId27"/>
            </p:custDataLst>
          </p:nvPr>
        </p:nvSpPr>
        <p:spPr/>
        <p:txBody>
          <a:bodyPr/>
          <a:lstStyle/>
          <a:p>
            <a:r>
              <a:rPr lang="en-US"/>
              <a:t>Main Content</a:t>
            </a:r>
          </a:p>
        </p:txBody>
      </p:sp>
    </p:spTree>
    <p:custDataLst>
      <p:tags r:id="rId1"/>
    </p:custDataLst>
    <p:extLst>
      <p:ext uri="{BB962C8B-B14F-4D97-AF65-F5344CB8AC3E}">
        <p14:creationId xmlns:p14="http://schemas.microsoft.com/office/powerpoint/2010/main" val="9647093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a:hlinkClick r:id="rId53" action="ppaction://hlinksldjump"/>
            <a:extLst>
              <a:ext uri="{FF2B5EF4-FFF2-40B4-BE49-F238E27FC236}">
                <a16:creationId xmlns:a16="http://schemas.microsoft.com/office/drawing/2014/main" id="{A9BA883F-34FA-91A0-86B4-F602855C81DF}"/>
              </a:ext>
            </a:extLst>
          </p:cNvPr>
          <p:cNvSpPr/>
          <p:nvPr>
            <p:custDataLst>
              <p:tags r:id="rId2"/>
            </p:custDataLst>
          </p:nvPr>
        </p:nvSpPr>
        <p:spPr>
          <a:xfrm>
            <a:off x="11562277" y="5923848"/>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132</a:t>
            </a:r>
          </a:p>
        </p:txBody>
      </p:sp>
      <p:sp>
        <p:nvSpPr>
          <p:cNvPr id="52" name="矩形 51">
            <a:hlinkClick r:id="rId53" action="ppaction://hlinksldjump"/>
            <a:extLst>
              <a:ext uri="{FF2B5EF4-FFF2-40B4-BE49-F238E27FC236}">
                <a16:creationId xmlns:a16="http://schemas.microsoft.com/office/drawing/2014/main" id="{84349C03-FAF9-497C-3FF0-478FB60CF6E1}"/>
              </a:ext>
            </a:extLst>
          </p:cNvPr>
          <p:cNvSpPr/>
          <p:nvPr>
            <p:custDataLst>
              <p:tags r:id="rId3"/>
            </p:custDataLst>
          </p:nvPr>
        </p:nvSpPr>
        <p:spPr>
          <a:xfrm>
            <a:off x="794760" y="5923848"/>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YOLOv9</a:t>
            </a:r>
          </a:p>
        </p:txBody>
      </p:sp>
      <p:sp>
        <p:nvSpPr>
          <p:cNvPr id="51" name="矩形 50">
            <a:hlinkClick r:id="rId53" action="ppaction://hlinksldjump"/>
            <a:extLst>
              <a:ext uri="{FF2B5EF4-FFF2-40B4-BE49-F238E27FC236}">
                <a16:creationId xmlns:a16="http://schemas.microsoft.com/office/drawing/2014/main" id="{2DED8180-B9C8-5345-655C-2E89B953C9C9}"/>
              </a:ext>
            </a:extLst>
          </p:cNvPr>
          <p:cNvSpPr/>
          <p:nvPr>
            <p:custDataLst>
              <p:tags r:id="rId4"/>
            </p:custDataLst>
          </p:nvPr>
        </p:nvSpPr>
        <p:spPr>
          <a:xfrm>
            <a:off x="514349" y="5923848"/>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16</a:t>
            </a:r>
          </a:p>
        </p:txBody>
      </p:sp>
      <p:sp>
        <p:nvSpPr>
          <p:cNvPr id="50" name="矩形 49">
            <a:hlinkClick r:id="rId54" action="ppaction://hlinksldjump"/>
            <a:extLst>
              <a:ext uri="{FF2B5EF4-FFF2-40B4-BE49-F238E27FC236}">
                <a16:creationId xmlns:a16="http://schemas.microsoft.com/office/drawing/2014/main" id="{A9798EB8-8D34-F8FB-04B3-4118F80E950C}"/>
              </a:ext>
            </a:extLst>
          </p:cNvPr>
          <p:cNvSpPr/>
          <p:nvPr>
            <p:custDataLst>
              <p:tags r:id="rId5"/>
            </p:custDataLst>
          </p:nvPr>
        </p:nvSpPr>
        <p:spPr>
          <a:xfrm>
            <a:off x="11562277" y="5643436"/>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124</a:t>
            </a:r>
          </a:p>
        </p:txBody>
      </p:sp>
      <p:sp>
        <p:nvSpPr>
          <p:cNvPr id="49" name="矩形 48">
            <a:hlinkClick r:id="rId54" action="ppaction://hlinksldjump"/>
            <a:extLst>
              <a:ext uri="{FF2B5EF4-FFF2-40B4-BE49-F238E27FC236}">
                <a16:creationId xmlns:a16="http://schemas.microsoft.com/office/drawing/2014/main" id="{2AD56201-2B63-7710-9526-8023415233B6}"/>
              </a:ext>
            </a:extLst>
          </p:cNvPr>
          <p:cNvSpPr/>
          <p:nvPr>
            <p:custDataLst>
              <p:tags r:id="rId6"/>
            </p:custDataLst>
          </p:nvPr>
        </p:nvSpPr>
        <p:spPr>
          <a:xfrm>
            <a:off x="794760" y="5643436"/>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YOLO-World</a:t>
            </a:r>
          </a:p>
        </p:txBody>
      </p:sp>
      <p:sp>
        <p:nvSpPr>
          <p:cNvPr id="48" name="矩形 47">
            <a:hlinkClick r:id="rId54" action="ppaction://hlinksldjump"/>
            <a:extLst>
              <a:ext uri="{FF2B5EF4-FFF2-40B4-BE49-F238E27FC236}">
                <a16:creationId xmlns:a16="http://schemas.microsoft.com/office/drawing/2014/main" id="{82C35C11-2B5D-9981-D955-11A863861079}"/>
              </a:ext>
            </a:extLst>
          </p:cNvPr>
          <p:cNvSpPr/>
          <p:nvPr>
            <p:custDataLst>
              <p:tags r:id="rId7"/>
            </p:custDataLst>
          </p:nvPr>
        </p:nvSpPr>
        <p:spPr>
          <a:xfrm>
            <a:off x="514349" y="5643436"/>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15</a:t>
            </a:r>
          </a:p>
        </p:txBody>
      </p:sp>
      <p:sp>
        <p:nvSpPr>
          <p:cNvPr id="47" name="矩形 46">
            <a:extLst>
              <a:ext uri="{FF2B5EF4-FFF2-40B4-BE49-F238E27FC236}">
                <a16:creationId xmlns:a16="http://schemas.microsoft.com/office/drawing/2014/main" id="{BCB5A0FD-9DE0-5BED-41AC-C37AE2541C9E}"/>
              </a:ext>
            </a:extLst>
          </p:cNvPr>
          <p:cNvSpPr/>
          <p:nvPr>
            <p:custDataLst>
              <p:tags r:id="rId8"/>
            </p:custDataLst>
          </p:nvPr>
        </p:nvSpPr>
        <p:spPr>
          <a:xfrm>
            <a:off x="794760" y="5363025"/>
            <a:ext cx="10880506" cy="242003"/>
          </a:xfrm>
          <a:prstGeom prst="rect">
            <a:avLst/>
          </a:prstGeom>
          <a:solidFill>
            <a:srgbClr val="D9D9D9"/>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ctr">
              <a:spcBef>
                <a:spcPct val="0"/>
              </a:spcBef>
              <a:spcAft>
                <a:spcPct val="0"/>
              </a:spcAft>
            </a:pPr>
            <a:endParaRPr lang="en-US" sz="968">
              <a:solidFill>
                <a:schemeClr val="tx1"/>
              </a:solidFill>
              <a:cs typeface="Segoe UI" panose="020B0502040204020203" pitchFamily="34" charset="0"/>
            </a:endParaRPr>
          </a:p>
        </p:txBody>
      </p:sp>
      <p:sp>
        <p:nvSpPr>
          <p:cNvPr id="46" name="矩形 45">
            <a:hlinkClick r:id="rId55" action="ppaction://hlinksldjump"/>
            <a:extLst>
              <a:ext uri="{FF2B5EF4-FFF2-40B4-BE49-F238E27FC236}">
                <a16:creationId xmlns:a16="http://schemas.microsoft.com/office/drawing/2014/main" id="{1532ACD9-990D-4EF7-0E36-A6348DC0A8E7}"/>
              </a:ext>
            </a:extLst>
          </p:cNvPr>
          <p:cNvSpPr/>
          <p:nvPr>
            <p:custDataLst>
              <p:tags r:id="rId9"/>
            </p:custDataLst>
          </p:nvPr>
        </p:nvSpPr>
        <p:spPr>
          <a:xfrm>
            <a:off x="11562277" y="5363025"/>
            <a:ext cx="66901" cy="2420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120</a:t>
            </a:r>
          </a:p>
        </p:txBody>
      </p:sp>
      <p:sp>
        <p:nvSpPr>
          <p:cNvPr id="45" name="矩形 44">
            <a:hlinkClick r:id="rId55" action="ppaction://hlinksldjump"/>
            <a:extLst>
              <a:ext uri="{FF2B5EF4-FFF2-40B4-BE49-F238E27FC236}">
                <a16:creationId xmlns:a16="http://schemas.microsoft.com/office/drawing/2014/main" id="{38B86249-1160-0184-E4F8-E07A1F243332}"/>
              </a:ext>
            </a:extLst>
          </p:cNvPr>
          <p:cNvSpPr/>
          <p:nvPr>
            <p:custDataLst>
              <p:tags r:id="rId10"/>
            </p:custDataLst>
          </p:nvPr>
        </p:nvSpPr>
        <p:spPr>
          <a:xfrm>
            <a:off x="794760" y="5363025"/>
            <a:ext cx="1958329" cy="2420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YOLO-NAS</a:t>
            </a:r>
          </a:p>
        </p:txBody>
      </p:sp>
      <p:sp>
        <p:nvSpPr>
          <p:cNvPr id="44" name="矩形 43">
            <a:hlinkClick r:id="rId55" action="ppaction://hlinksldjump"/>
            <a:extLst>
              <a:ext uri="{FF2B5EF4-FFF2-40B4-BE49-F238E27FC236}">
                <a16:creationId xmlns:a16="http://schemas.microsoft.com/office/drawing/2014/main" id="{9DA5C1CF-5AF6-C4FC-1DAA-3A15242F537E}"/>
              </a:ext>
            </a:extLst>
          </p:cNvPr>
          <p:cNvSpPr/>
          <p:nvPr>
            <p:custDataLst>
              <p:tags r:id="rId11"/>
            </p:custDataLst>
          </p:nvPr>
        </p:nvSpPr>
        <p:spPr>
          <a:xfrm>
            <a:off x="514349" y="5363025"/>
            <a:ext cx="242004" cy="242003"/>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14</a:t>
            </a:r>
          </a:p>
        </p:txBody>
      </p:sp>
      <p:sp>
        <p:nvSpPr>
          <p:cNvPr id="43" name="矩形 42">
            <a:hlinkClick r:id="rId56" action="ppaction://hlinksldjump"/>
            <a:extLst>
              <a:ext uri="{FF2B5EF4-FFF2-40B4-BE49-F238E27FC236}">
                <a16:creationId xmlns:a16="http://schemas.microsoft.com/office/drawing/2014/main" id="{9FF08FAA-A347-15C6-508C-1BB634D15698}"/>
              </a:ext>
            </a:extLst>
          </p:cNvPr>
          <p:cNvSpPr/>
          <p:nvPr>
            <p:custDataLst>
              <p:tags r:id="rId12"/>
            </p:custDataLst>
          </p:nvPr>
        </p:nvSpPr>
        <p:spPr>
          <a:xfrm>
            <a:off x="11562277" y="5082613"/>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111</a:t>
            </a:r>
          </a:p>
        </p:txBody>
      </p:sp>
      <p:sp>
        <p:nvSpPr>
          <p:cNvPr id="42" name="矩形 41">
            <a:hlinkClick r:id="rId56" action="ppaction://hlinksldjump"/>
            <a:extLst>
              <a:ext uri="{FF2B5EF4-FFF2-40B4-BE49-F238E27FC236}">
                <a16:creationId xmlns:a16="http://schemas.microsoft.com/office/drawing/2014/main" id="{4042422E-10FB-EFF6-A4CA-F890BAF22DA3}"/>
              </a:ext>
            </a:extLst>
          </p:cNvPr>
          <p:cNvSpPr/>
          <p:nvPr>
            <p:custDataLst>
              <p:tags r:id="rId13"/>
            </p:custDataLst>
          </p:nvPr>
        </p:nvSpPr>
        <p:spPr>
          <a:xfrm>
            <a:off x="794760" y="5082613"/>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PP-YOLO PP-YOLOv2 PP-YOLOvE</a:t>
            </a:r>
          </a:p>
        </p:txBody>
      </p:sp>
      <p:sp>
        <p:nvSpPr>
          <p:cNvPr id="41" name="矩形 40">
            <a:hlinkClick r:id="rId56" action="ppaction://hlinksldjump"/>
            <a:extLst>
              <a:ext uri="{FF2B5EF4-FFF2-40B4-BE49-F238E27FC236}">
                <a16:creationId xmlns:a16="http://schemas.microsoft.com/office/drawing/2014/main" id="{1DF4B56B-8D44-5FDB-2BC3-9479A698E6D5}"/>
              </a:ext>
            </a:extLst>
          </p:cNvPr>
          <p:cNvSpPr/>
          <p:nvPr>
            <p:custDataLst>
              <p:tags r:id="rId14"/>
            </p:custDataLst>
          </p:nvPr>
        </p:nvSpPr>
        <p:spPr>
          <a:xfrm>
            <a:off x="514349" y="5082613"/>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13</a:t>
            </a:r>
          </a:p>
        </p:txBody>
      </p:sp>
      <p:sp>
        <p:nvSpPr>
          <p:cNvPr id="40" name="矩形 39">
            <a:hlinkClick r:id="rId57" action="ppaction://hlinksldjump"/>
            <a:extLst>
              <a:ext uri="{FF2B5EF4-FFF2-40B4-BE49-F238E27FC236}">
                <a16:creationId xmlns:a16="http://schemas.microsoft.com/office/drawing/2014/main" id="{05B23BBE-A015-6D35-7A7C-01F1467CAB47}"/>
              </a:ext>
            </a:extLst>
          </p:cNvPr>
          <p:cNvSpPr/>
          <p:nvPr>
            <p:custDataLst>
              <p:tags r:id="rId15"/>
            </p:custDataLst>
          </p:nvPr>
        </p:nvSpPr>
        <p:spPr>
          <a:xfrm>
            <a:off x="11562277" y="4802201"/>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106</a:t>
            </a:r>
          </a:p>
        </p:txBody>
      </p:sp>
      <p:sp>
        <p:nvSpPr>
          <p:cNvPr id="39" name="矩形 38">
            <a:hlinkClick r:id="rId57" action="ppaction://hlinksldjump"/>
            <a:extLst>
              <a:ext uri="{FF2B5EF4-FFF2-40B4-BE49-F238E27FC236}">
                <a16:creationId xmlns:a16="http://schemas.microsoft.com/office/drawing/2014/main" id="{28D49A73-3D56-E680-F495-C538AC9CBDCE}"/>
              </a:ext>
            </a:extLst>
          </p:cNvPr>
          <p:cNvSpPr/>
          <p:nvPr>
            <p:custDataLst>
              <p:tags r:id="rId16"/>
            </p:custDataLst>
          </p:nvPr>
        </p:nvSpPr>
        <p:spPr>
          <a:xfrm>
            <a:off x="794760" y="4802201"/>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YOLOv8</a:t>
            </a:r>
          </a:p>
        </p:txBody>
      </p:sp>
      <p:sp>
        <p:nvSpPr>
          <p:cNvPr id="38" name="矩形 37">
            <a:hlinkClick r:id="rId57" action="ppaction://hlinksldjump"/>
            <a:extLst>
              <a:ext uri="{FF2B5EF4-FFF2-40B4-BE49-F238E27FC236}">
                <a16:creationId xmlns:a16="http://schemas.microsoft.com/office/drawing/2014/main" id="{05D489BC-0B80-5FBC-3354-69718EF85187}"/>
              </a:ext>
            </a:extLst>
          </p:cNvPr>
          <p:cNvSpPr/>
          <p:nvPr>
            <p:custDataLst>
              <p:tags r:id="rId17"/>
            </p:custDataLst>
          </p:nvPr>
        </p:nvSpPr>
        <p:spPr>
          <a:xfrm>
            <a:off x="514349" y="4802201"/>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12</a:t>
            </a:r>
          </a:p>
        </p:txBody>
      </p:sp>
      <p:sp>
        <p:nvSpPr>
          <p:cNvPr id="37" name="矩形 36">
            <a:hlinkClick r:id="rId58" action="ppaction://hlinksldjump"/>
            <a:extLst>
              <a:ext uri="{FF2B5EF4-FFF2-40B4-BE49-F238E27FC236}">
                <a16:creationId xmlns:a16="http://schemas.microsoft.com/office/drawing/2014/main" id="{08EBE804-3D90-AB38-2600-03935AD70403}"/>
              </a:ext>
            </a:extLst>
          </p:cNvPr>
          <p:cNvSpPr/>
          <p:nvPr>
            <p:custDataLst>
              <p:tags r:id="rId18"/>
            </p:custDataLst>
          </p:nvPr>
        </p:nvSpPr>
        <p:spPr>
          <a:xfrm>
            <a:off x="11562277" y="4521790"/>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102</a:t>
            </a:r>
          </a:p>
        </p:txBody>
      </p:sp>
      <p:sp>
        <p:nvSpPr>
          <p:cNvPr id="36" name="矩形 35">
            <a:hlinkClick r:id="rId58" action="ppaction://hlinksldjump"/>
            <a:extLst>
              <a:ext uri="{FF2B5EF4-FFF2-40B4-BE49-F238E27FC236}">
                <a16:creationId xmlns:a16="http://schemas.microsoft.com/office/drawing/2014/main" id="{BB941EE8-0B48-8571-DC35-326963381114}"/>
              </a:ext>
            </a:extLst>
          </p:cNvPr>
          <p:cNvSpPr/>
          <p:nvPr>
            <p:custDataLst>
              <p:tags r:id="rId19"/>
            </p:custDataLst>
          </p:nvPr>
        </p:nvSpPr>
        <p:spPr>
          <a:xfrm>
            <a:off x="794760" y="4521790"/>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DAMO-YOLO</a:t>
            </a:r>
          </a:p>
        </p:txBody>
      </p:sp>
      <p:sp>
        <p:nvSpPr>
          <p:cNvPr id="35" name="矩形 34">
            <a:hlinkClick r:id="rId58" action="ppaction://hlinksldjump"/>
            <a:extLst>
              <a:ext uri="{FF2B5EF4-FFF2-40B4-BE49-F238E27FC236}">
                <a16:creationId xmlns:a16="http://schemas.microsoft.com/office/drawing/2014/main" id="{1A6D1D79-81E2-5C01-D018-C61F0106F8A2}"/>
              </a:ext>
            </a:extLst>
          </p:cNvPr>
          <p:cNvSpPr/>
          <p:nvPr>
            <p:custDataLst>
              <p:tags r:id="rId20"/>
            </p:custDataLst>
          </p:nvPr>
        </p:nvSpPr>
        <p:spPr>
          <a:xfrm>
            <a:off x="514349" y="4521790"/>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11</a:t>
            </a:r>
          </a:p>
        </p:txBody>
      </p:sp>
      <p:sp>
        <p:nvSpPr>
          <p:cNvPr id="34" name="矩形 33">
            <a:hlinkClick r:id="rId59" action="ppaction://hlinksldjump"/>
            <a:extLst>
              <a:ext uri="{FF2B5EF4-FFF2-40B4-BE49-F238E27FC236}">
                <a16:creationId xmlns:a16="http://schemas.microsoft.com/office/drawing/2014/main" id="{C6B3AE19-3A11-091F-2904-946FEFAE78D5}"/>
              </a:ext>
            </a:extLst>
          </p:cNvPr>
          <p:cNvSpPr/>
          <p:nvPr>
            <p:custDataLst>
              <p:tags r:id="rId21"/>
            </p:custDataLst>
          </p:nvPr>
        </p:nvSpPr>
        <p:spPr>
          <a:xfrm>
            <a:off x="11562277" y="4241378"/>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97</a:t>
            </a:r>
          </a:p>
        </p:txBody>
      </p:sp>
      <p:sp>
        <p:nvSpPr>
          <p:cNvPr id="33" name="矩形 32">
            <a:hlinkClick r:id="rId59" action="ppaction://hlinksldjump"/>
            <a:extLst>
              <a:ext uri="{FF2B5EF4-FFF2-40B4-BE49-F238E27FC236}">
                <a16:creationId xmlns:a16="http://schemas.microsoft.com/office/drawing/2014/main" id="{25F6EE58-7346-AA13-4CFE-C72094117129}"/>
              </a:ext>
            </a:extLst>
          </p:cNvPr>
          <p:cNvSpPr/>
          <p:nvPr>
            <p:custDataLst>
              <p:tags r:id="rId22"/>
            </p:custDataLst>
          </p:nvPr>
        </p:nvSpPr>
        <p:spPr>
          <a:xfrm>
            <a:off x="794760" y="4241378"/>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YOLOv7</a:t>
            </a:r>
          </a:p>
        </p:txBody>
      </p:sp>
      <p:sp>
        <p:nvSpPr>
          <p:cNvPr id="32" name="矩形 31">
            <a:hlinkClick r:id="rId59" action="ppaction://hlinksldjump"/>
            <a:extLst>
              <a:ext uri="{FF2B5EF4-FFF2-40B4-BE49-F238E27FC236}">
                <a16:creationId xmlns:a16="http://schemas.microsoft.com/office/drawing/2014/main" id="{7130C992-D738-86D0-28BE-844B1CE0BC5A}"/>
              </a:ext>
            </a:extLst>
          </p:cNvPr>
          <p:cNvSpPr/>
          <p:nvPr>
            <p:custDataLst>
              <p:tags r:id="rId23"/>
            </p:custDataLst>
          </p:nvPr>
        </p:nvSpPr>
        <p:spPr>
          <a:xfrm>
            <a:off x="514349" y="4241378"/>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10</a:t>
            </a:r>
          </a:p>
        </p:txBody>
      </p:sp>
      <p:sp>
        <p:nvSpPr>
          <p:cNvPr id="31" name="矩形 30">
            <a:hlinkClick r:id="rId60" action="ppaction://hlinksldjump"/>
            <a:extLst>
              <a:ext uri="{FF2B5EF4-FFF2-40B4-BE49-F238E27FC236}">
                <a16:creationId xmlns:a16="http://schemas.microsoft.com/office/drawing/2014/main" id="{CFA04EA8-3A12-6443-8BC9-1F9585BE4A27}"/>
              </a:ext>
            </a:extLst>
          </p:cNvPr>
          <p:cNvSpPr/>
          <p:nvPr>
            <p:custDataLst>
              <p:tags r:id="rId24"/>
            </p:custDataLst>
          </p:nvPr>
        </p:nvSpPr>
        <p:spPr>
          <a:xfrm>
            <a:off x="11562277" y="3960967"/>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94</a:t>
            </a:r>
          </a:p>
        </p:txBody>
      </p:sp>
      <p:sp>
        <p:nvSpPr>
          <p:cNvPr id="30" name="矩形 29">
            <a:hlinkClick r:id="rId60" action="ppaction://hlinksldjump"/>
            <a:extLst>
              <a:ext uri="{FF2B5EF4-FFF2-40B4-BE49-F238E27FC236}">
                <a16:creationId xmlns:a16="http://schemas.microsoft.com/office/drawing/2014/main" id="{8531ED4A-4B37-7C7B-AE60-52BEC0BE7F8F}"/>
              </a:ext>
            </a:extLst>
          </p:cNvPr>
          <p:cNvSpPr/>
          <p:nvPr>
            <p:custDataLst>
              <p:tags r:id="rId25"/>
            </p:custDataLst>
          </p:nvPr>
        </p:nvSpPr>
        <p:spPr>
          <a:xfrm>
            <a:off x="794760" y="3960967"/>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YOLOv6</a:t>
            </a:r>
          </a:p>
        </p:txBody>
      </p:sp>
      <p:sp>
        <p:nvSpPr>
          <p:cNvPr id="29" name="矩形 28">
            <a:hlinkClick r:id="rId60" action="ppaction://hlinksldjump"/>
            <a:extLst>
              <a:ext uri="{FF2B5EF4-FFF2-40B4-BE49-F238E27FC236}">
                <a16:creationId xmlns:a16="http://schemas.microsoft.com/office/drawing/2014/main" id="{2DA031E8-F693-48B2-E8B5-AF6A5CE15E28}"/>
              </a:ext>
            </a:extLst>
          </p:cNvPr>
          <p:cNvSpPr/>
          <p:nvPr>
            <p:custDataLst>
              <p:tags r:id="rId26"/>
            </p:custDataLst>
          </p:nvPr>
        </p:nvSpPr>
        <p:spPr>
          <a:xfrm>
            <a:off x="514349" y="3960967"/>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9</a:t>
            </a:r>
          </a:p>
        </p:txBody>
      </p:sp>
      <p:sp>
        <p:nvSpPr>
          <p:cNvPr id="28" name="矩形 27">
            <a:hlinkClick r:id="rId61" action="ppaction://hlinksldjump"/>
            <a:extLst>
              <a:ext uri="{FF2B5EF4-FFF2-40B4-BE49-F238E27FC236}">
                <a16:creationId xmlns:a16="http://schemas.microsoft.com/office/drawing/2014/main" id="{AA0588C1-02AD-BD1D-BF5B-99CF1D935400}"/>
              </a:ext>
            </a:extLst>
          </p:cNvPr>
          <p:cNvSpPr/>
          <p:nvPr>
            <p:custDataLst>
              <p:tags r:id="rId27"/>
            </p:custDataLst>
          </p:nvPr>
        </p:nvSpPr>
        <p:spPr>
          <a:xfrm>
            <a:off x="11562277" y="3680555"/>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91</a:t>
            </a:r>
          </a:p>
        </p:txBody>
      </p:sp>
      <p:sp>
        <p:nvSpPr>
          <p:cNvPr id="27" name="矩形 26">
            <a:hlinkClick r:id="rId61" action="ppaction://hlinksldjump"/>
            <a:extLst>
              <a:ext uri="{FF2B5EF4-FFF2-40B4-BE49-F238E27FC236}">
                <a16:creationId xmlns:a16="http://schemas.microsoft.com/office/drawing/2014/main" id="{12C54F2D-903D-D5E7-A457-2C850EB3B130}"/>
              </a:ext>
            </a:extLst>
          </p:cNvPr>
          <p:cNvSpPr/>
          <p:nvPr>
            <p:custDataLst>
              <p:tags r:id="rId28"/>
            </p:custDataLst>
          </p:nvPr>
        </p:nvSpPr>
        <p:spPr>
          <a:xfrm>
            <a:off x="794760" y="3680555"/>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YOLOX</a:t>
            </a:r>
          </a:p>
        </p:txBody>
      </p:sp>
      <p:sp>
        <p:nvSpPr>
          <p:cNvPr id="26" name="矩形 25">
            <a:hlinkClick r:id="rId61" action="ppaction://hlinksldjump"/>
            <a:extLst>
              <a:ext uri="{FF2B5EF4-FFF2-40B4-BE49-F238E27FC236}">
                <a16:creationId xmlns:a16="http://schemas.microsoft.com/office/drawing/2014/main" id="{2F226B1C-73AF-0F3C-7B63-44905B10CF48}"/>
              </a:ext>
            </a:extLst>
          </p:cNvPr>
          <p:cNvSpPr/>
          <p:nvPr>
            <p:custDataLst>
              <p:tags r:id="rId29"/>
            </p:custDataLst>
          </p:nvPr>
        </p:nvSpPr>
        <p:spPr>
          <a:xfrm>
            <a:off x="514349" y="3680555"/>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8</a:t>
            </a:r>
          </a:p>
        </p:txBody>
      </p:sp>
      <p:sp>
        <p:nvSpPr>
          <p:cNvPr id="25" name="矩形 24">
            <a:hlinkClick r:id="rId62" action="ppaction://hlinksldjump"/>
            <a:extLst>
              <a:ext uri="{FF2B5EF4-FFF2-40B4-BE49-F238E27FC236}">
                <a16:creationId xmlns:a16="http://schemas.microsoft.com/office/drawing/2014/main" id="{5E72910B-111B-05B7-8E31-84603AD16A29}"/>
              </a:ext>
            </a:extLst>
          </p:cNvPr>
          <p:cNvSpPr/>
          <p:nvPr>
            <p:custDataLst>
              <p:tags r:id="rId30"/>
            </p:custDataLst>
          </p:nvPr>
        </p:nvSpPr>
        <p:spPr>
          <a:xfrm>
            <a:off x="11562277" y="3400144"/>
            <a:ext cx="66901" cy="2420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88</a:t>
            </a:r>
          </a:p>
        </p:txBody>
      </p:sp>
      <p:sp>
        <p:nvSpPr>
          <p:cNvPr id="24" name="矩形 23">
            <a:hlinkClick r:id="rId62" action="ppaction://hlinksldjump"/>
            <a:extLst>
              <a:ext uri="{FF2B5EF4-FFF2-40B4-BE49-F238E27FC236}">
                <a16:creationId xmlns:a16="http://schemas.microsoft.com/office/drawing/2014/main" id="{600F93E6-3A81-2FE2-3E8D-51C99B786635}"/>
              </a:ext>
            </a:extLst>
          </p:cNvPr>
          <p:cNvSpPr/>
          <p:nvPr>
            <p:custDataLst>
              <p:tags r:id="rId31"/>
            </p:custDataLst>
          </p:nvPr>
        </p:nvSpPr>
        <p:spPr>
          <a:xfrm>
            <a:off x="794760" y="3400144"/>
            <a:ext cx="1958329" cy="2420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YOLOR</a:t>
            </a:r>
          </a:p>
        </p:txBody>
      </p:sp>
      <p:sp>
        <p:nvSpPr>
          <p:cNvPr id="23" name="矩形 22">
            <a:hlinkClick r:id="rId62" action="ppaction://hlinksldjump"/>
            <a:extLst>
              <a:ext uri="{FF2B5EF4-FFF2-40B4-BE49-F238E27FC236}">
                <a16:creationId xmlns:a16="http://schemas.microsoft.com/office/drawing/2014/main" id="{B4D1B6A7-17FA-EB91-2079-5796A0BDDFE1}"/>
              </a:ext>
            </a:extLst>
          </p:cNvPr>
          <p:cNvSpPr/>
          <p:nvPr>
            <p:custDataLst>
              <p:tags r:id="rId32"/>
            </p:custDataLst>
          </p:nvPr>
        </p:nvSpPr>
        <p:spPr>
          <a:xfrm>
            <a:off x="514349" y="3400144"/>
            <a:ext cx="242004" cy="242003"/>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7</a:t>
            </a:r>
          </a:p>
        </p:txBody>
      </p:sp>
      <p:sp>
        <p:nvSpPr>
          <p:cNvPr id="22" name="矩形 21">
            <a:hlinkClick r:id="rId63" action="ppaction://hlinksldjump"/>
            <a:extLst>
              <a:ext uri="{FF2B5EF4-FFF2-40B4-BE49-F238E27FC236}">
                <a16:creationId xmlns:a16="http://schemas.microsoft.com/office/drawing/2014/main" id="{6378E56F-BFAF-ABC4-7A92-F20876322B37}"/>
              </a:ext>
            </a:extLst>
          </p:cNvPr>
          <p:cNvSpPr/>
          <p:nvPr>
            <p:custDataLst>
              <p:tags r:id="rId33"/>
            </p:custDataLst>
          </p:nvPr>
        </p:nvSpPr>
        <p:spPr>
          <a:xfrm>
            <a:off x="11562277" y="3119732"/>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85</a:t>
            </a:r>
          </a:p>
        </p:txBody>
      </p:sp>
      <p:sp>
        <p:nvSpPr>
          <p:cNvPr id="21" name="矩形 20">
            <a:hlinkClick r:id="rId63" action="ppaction://hlinksldjump"/>
            <a:extLst>
              <a:ext uri="{FF2B5EF4-FFF2-40B4-BE49-F238E27FC236}">
                <a16:creationId xmlns:a16="http://schemas.microsoft.com/office/drawing/2014/main" id="{8235B14D-410A-A139-003E-12EAFE042A45}"/>
              </a:ext>
            </a:extLst>
          </p:cNvPr>
          <p:cNvSpPr/>
          <p:nvPr>
            <p:custDataLst>
              <p:tags r:id="rId34"/>
            </p:custDataLst>
          </p:nvPr>
        </p:nvSpPr>
        <p:spPr>
          <a:xfrm>
            <a:off x="794760" y="3119732"/>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Scaled-YOLOv4</a:t>
            </a:r>
          </a:p>
        </p:txBody>
      </p:sp>
      <p:sp>
        <p:nvSpPr>
          <p:cNvPr id="20" name="矩形 19">
            <a:hlinkClick r:id="rId63" action="ppaction://hlinksldjump"/>
            <a:extLst>
              <a:ext uri="{FF2B5EF4-FFF2-40B4-BE49-F238E27FC236}">
                <a16:creationId xmlns:a16="http://schemas.microsoft.com/office/drawing/2014/main" id="{70D5680B-730F-2F74-CCAD-55B3B1863E15}"/>
              </a:ext>
            </a:extLst>
          </p:cNvPr>
          <p:cNvSpPr/>
          <p:nvPr>
            <p:custDataLst>
              <p:tags r:id="rId35"/>
            </p:custDataLst>
          </p:nvPr>
        </p:nvSpPr>
        <p:spPr>
          <a:xfrm>
            <a:off x="514349" y="3119732"/>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6</a:t>
            </a:r>
          </a:p>
        </p:txBody>
      </p:sp>
      <p:sp>
        <p:nvSpPr>
          <p:cNvPr id="19" name="矩形 18">
            <a:hlinkClick r:id="rId64" action="ppaction://hlinksldjump"/>
            <a:extLst>
              <a:ext uri="{FF2B5EF4-FFF2-40B4-BE49-F238E27FC236}">
                <a16:creationId xmlns:a16="http://schemas.microsoft.com/office/drawing/2014/main" id="{9CA4B8F5-6449-531F-36F7-10879FA4AF13}"/>
              </a:ext>
            </a:extLst>
          </p:cNvPr>
          <p:cNvSpPr/>
          <p:nvPr>
            <p:custDataLst>
              <p:tags r:id="rId36"/>
            </p:custDataLst>
          </p:nvPr>
        </p:nvSpPr>
        <p:spPr>
          <a:xfrm>
            <a:off x="11562277" y="2839320"/>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81</a:t>
            </a:r>
          </a:p>
        </p:txBody>
      </p:sp>
      <p:sp>
        <p:nvSpPr>
          <p:cNvPr id="18" name="矩形 17">
            <a:hlinkClick r:id="rId64" action="ppaction://hlinksldjump"/>
            <a:extLst>
              <a:ext uri="{FF2B5EF4-FFF2-40B4-BE49-F238E27FC236}">
                <a16:creationId xmlns:a16="http://schemas.microsoft.com/office/drawing/2014/main" id="{DAB7F60C-68AC-46B9-A290-2100A51174EA}"/>
              </a:ext>
            </a:extLst>
          </p:cNvPr>
          <p:cNvSpPr/>
          <p:nvPr>
            <p:custDataLst>
              <p:tags r:id="rId37"/>
            </p:custDataLst>
          </p:nvPr>
        </p:nvSpPr>
        <p:spPr>
          <a:xfrm>
            <a:off x="794760" y="2839320"/>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YOLOv5</a:t>
            </a:r>
          </a:p>
        </p:txBody>
      </p:sp>
      <p:sp>
        <p:nvSpPr>
          <p:cNvPr id="17" name="矩形 16">
            <a:hlinkClick r:id="rId64" action="ppaction://hlinksldjump"/>
            <a:extLst>
              <a:ext uri="{FF2B5EF4-FFF2-40B4-BE49-F238E27FC236}">
                <a16:creationId xmlns:a16="http://schemas.microsoft.com/office/drawing/2014/main" id="{2153FFD0-67DB-51C6-7AB8-5CB0BAB772BE}"/>
              </a:ext>
            </a:extLst>
          </p:cNvPr>
          <p:cNvSpPr/>
          <p:nvPr>
            <p:custDataLst>
              <p:tags r:id="rId38"/>
            </p:custDataLst>
          </p:nvPr>
        </p:nvSpPr>
        <p:spPr>
          <a:xfrm>
            <a:off x="514349" y="2839320"/>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5</a:t>
            </a:r>
          </a:p>
        </p:txBody>
      </p:sp>
      <p:sp>
        <p:nvSpPr>
          <p:cNvPr id="16" name="矩形 15">
            <a:hlinkClick r:id="rId65" action="ppaction://hlinksldjump"/>
            <a:extLst>
              <a:ext uri="{FF2B5EF4-FFF2-40B4-BE49-F238E27FC236}">
                <a16:creationId xmlns:a16="http://schemas.microsoft.com/office/drawing/2014/main" id="{FBEE9A2E-0800-0167-AC96-B2B0A062B07D}"/>
              </a:ext>
            </a:extLst>
          </p:cNvPr>
          <p:cNvSpPr/>
          <p:nvPr>
            <p:custDataLst>
              <p:tags r:id="rId39"/>
            </p:custDataLst>
          </p:nvPr>
        </p:nvSpPr>
        <p:spPr>
          <a:xfrm>
            <a:off x="11562277" y="2558909"/>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76</a:t>
            </a:r>
          </a:p>
        </p:txBody>
      </p:sp>
      <p:sp>
        <p:nvSpPr>
          <p:cNvPr id="15" name="矩形 14">
            <a:hlinkClick r:id="rId65" action="ppaction://hlinksldjump"/>
            <a:extLst>
              <a:ext uri="{FF2B5EF4-FFF2-40B4-BE49-F238E27FC236}">
                <a16:creationId xmlns:a16="http://schemas.microsoft.com/office/drawing/2014/main" id="{05A37864-4C76-EC3C-B8B5-B35D7C4C127E}"/>
              </a:ext>
            </a:extLst>
          </p:cNvPr>
          <p:cNvSpPr/>
          <p:nvPr>
            <p:custDataLst>
              <p:tags r:id="rId40"/>
            </p:custDataLst>
          </p:nvPr>
        </p:nvSpPr>
        <p:spPr>
          <a:xfrm>
            <a:off x="794760" y="2558909"/>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YOLOv4</a:t>
            </a:r>
          </a:p>
        </p:txBody>
      </p:sp>
      <p:sp>
        <p:nvSpPr>
          <p:cNvPr id="14" name="矩形 13">
            <a:hlinkClick r:id="rId65" action="ppaction://hlinksldjump"/>
            <a:extLst>
              <a:ext uri="{FF2B5EF4-FFF2-40B4-BE49-F238E27FC236}">
                <a16:creationId xmlns:a16="http://schemas.microsoft.com/office/drawing/2014/main" id="{79249ECD-EF7B-431A-993A-74D24880F5B0}"/>
              </a:ext>
            </a:extLst>
          </p:cNvPr>
          <p:cNvSpPr/>
          <p:nvPr>
            <p:custDataLst>
              <p:tags r:id="rId41"/>
            </p:custDataLst>
          </p:nvPr>
        </p:nvSpPr>
        <p:spPr>
          <a:xfrm>
            <a:off x="514349" y="2558909"/>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4</a:t>
            </a:r>
          </a:p>
        </p:txBody>
      </p:sp>
      <p:sp>
        <p:nvSpPr>
          <p:cNvPr id="13" name="矩形 12">
            <a:hlinkClick r:id="rId66" action="ppaction://hlinksldjump"/>
            <a:extLst>
              <a:ext uri="{FF2B5EF4-FFF2-40B4-BE49-F238E27FC236}">
                <a16:creationId xmlns:a16="http://schemas.microsoft.com/office/drawing/2014/main" id="{A98D3FF9-7545-9771-6577-A948BBCEE522}"/>
              </a:ext>
            </a:extLst>
          </p:cNvPr>
          <p:cNvSpPr/>
          <p:nvPr>
            <p:custDataLst>
              <p:tags r:id="rId42"/>
            </p:custDataLst>
          </p:nvPr>
        </p:nvSpPr>
        <p:spPr>
          <a:xfrm>
            <a:off x="11562277" y="2278498"/>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69</a:t>
            </a:r>
          </a:p>
        </p:txBody>
      </p:sp>
      <p:sp>
        <p:nvSpPr>
          <p:cNvPr id="12" name="矩形 11">
            <a:hlinkClick r:id="rId66" action="ppaction://hlinksldjump"/>
            <a:extLst>
              <a:ext uri="{FF2B5EF4-FFF2-40B4-BE49-F238E27FC236}">
                <a16:creationId xmlns:a16="http://schemas.microsoft.com/office/drawing/2014/main" id="{8EB4E7BC-2B63-41B5-A338-4661244A51F2}"/>
              </a:ext>
            </a:extLst>
          </p:cNvPr>
          <p:cNvSpPr/>
          <p:nvPr>
            <p:custDataLst>
              <p:tags r:id="rId43"/>
            </p:custDataLst>
          </p:nvPr>
        </p:nvSpPr>
        <p:spPr>
          <a:xfrm>
            <a:off x="794760" y="2278498"/>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YOLOv3</a:t>
            </a:r>
          </a:p>
        </p:txBody>
      </p:sp>
      <p:sp>
        <p:nvSpPr>
          <p:cNvPr id="11" name="矩形 10">
            <a:hlinkClick r:id="rId66" action="ppaction://hlinksldjump"/>
            <a:extLst>
              <a:ext uri="{FF2B5EF4-FFF2-40B4-BE49-F238E27FC236}">
                <a16:creationId xmlns:a16="http://schemas.microsoft.com/office/drawing/2014/main" id="{E6ADF438-EF14-161D-6D5F-754AB8899655}"/>
              </a:ext>
            </a:extLst>
          </p:cNvPr>
          <p:cNvSpPr/>
          <p:nvPr>
            <p:custDataLst>
              <p:tags r:id="rId44"/>
            </p:custDataLst>
          </p:nvPr>
        </p:nvSpPr>
        <p:spPr>
          <a:xfrm>
            <a:off x="514349" y="2278498"/>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3</a:t>
            </a:r>
          </a:p>
        </p:txBody>
      </p:sp>
      <p:sp>
        <p:nvSpPr>
          <p:cNvPr id="10" name="矩形 9">
            <a:hlinkClick r:id="rId67" action="ppaction://hlinksldjump"/>
            <a:extLst>
              <a:ext uri="{FF2B5EF4-FFF2-40B4-BE49-F238E27FC236}">
                <a16:creationId xmlns:a16="http://schemas.microsoft.com/office/drawing/2014/main" id="{116CF959-9070-53DC-C8A1-093EAEA16D85}"/>
              </a:ext>
            </a:extLst>
          </p:cNvPr>
          <p:cNvSpPr/>
          <p:nvPr>
            <p:custDataLst>
              <p:tags r:id="rId45"/>
            </p:custDataLst>
          </p:nvPr>
        </p:nvSpPr>
        <p:spPr>
          <a:xfrm>
            <a:off x="11562277" y="1998086"/>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63</a:t>
            </a:r>
          </a:p>
        </p:txBody>
      </p:sp>
      <p:sp>
        <p:nvSpPr>
          <p:cNvPr id="9" name="矩形 8">
            <a:hlinkClick r:id="rId67" action="ppaction://hlinksldjump"/>
            <a:extLst>
              <a:ext uri="{FF2B5EF4-FFF2-40B4-BE49-F238E27FC236}">
                <a16:creationId xmlns:a16="http://schemas.microsoft.com/office/drawing/2014/main" id="{B91E07DB-FA37-F09F-4A69-595FCCAD898F}"/>
              </a:ext>
            </a:extLst>
          </p:cNvPr>
          <p:cNvSpPr/>
          <p:nvPr>
            <p:custDataLst>
              <p:tags r:id="rId46"/>
            </p:custDataLst>
          </p:nvPr>
        </p:nvSpPr>
        <p:spPr>
          <a:xfrm>
            <a:off x="794760" y="1998086"/>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YOLO9000</a:t>
            </a:r>
          </a:p>
        </p:txBody>
      </p:sp>
      <p:sp>
        <p:nvSpPr>
          <p:cNvPr id="8" name="矩形 7">
            <a:hlinkClick r:id="rId67" action="ppaction://hlinksldjump"/>
            <a:extLst>
              <a:ext uri="{FF2B5EF4-FFF2-40B4-BE49-F238E27FC236}">
                <a16:creationId xmlns:a16="http://schemas.microsoft.com/office/drawing/2014/main" id="{8AEFF01E-4222-2850-CF01-26B96DB0320F}"/>
              </a:ext>
            </a:extLst>
          </p:cNvPr>
          <p:cNvSpPr/>
          <p:nvPr>
            <p:custDataLst>
              <p:tags r:id="rId47"/>
            </p:custDataLst>
          </p:nvPr>
        </p:nvSpPr>
        <p:spPr>
          <a:xfrm>
            <a:off x="514349" y="1998086"/>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2</a:t>
            </a:r>
          </a:p>
        </p:txBody>
      </p:sp>
      <p:sp>
        <p:nvSpPr>
          <p:cNvPr id="7" name="矩形 6">
            <a:hlinkClick r:id="rId68" action="ppaction://hlinksldjump"/>
            <a:extLst>
              <a:ext uri="{FF2B5EF4-FFF2-40B4-BE49-F238E27FC236}">
                <a16:creationId xmlns:a16="http://schemas.microsoft.com/office/drawing/2014/main" id="{BF9ECB42-2689-9B3D-2D74-B73AA7D15160}"/>
              </a:ext>
            </a:extLst>
          </p:cNvPr>
          <p:cNvSpPr/>
          <p:nvPr>
            <p:custDataLst>
              <p:tags r:id="rId48"/>
            </p:custDataLst>
          </p:nvPr>
        </p:nvSpPr>
        <p:spPr>
          <a:xfrm>
            <a:off x="11562277" y="1717675"/>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55</a:t>
            </a:r>
          </a:p>
        </p:txBody>
      </p:sp>
      <p:sp>
        <p:nvSpPr>
          <p:cNvPr id="6" name="矩形 5">
            <a:hlinkClick r:id="rId68" action="ppaction://hlinksldjump"/>
            <a:extLst>
              <a:ext uri="{FF2B5EF4-FFF2-40B4-BE49-F238E27FC236}">
                <a16:creationId xmlns:a16="http://schemas.microsoft.com/office/drawing/2014/main" id="{5CD54022-DAAA-98D5-0E22-54B37E1C9635}"/>
              </a:ext>
            </a:extLst>
          </p:cNvPr>
          <p:cNvSpPr/>
          <p:nvPr>
            <p:custDataLst>
              <p:tags r:id="rId49"/>
            </p:custDataLst>
          </p:nvPr>
        </p:nvSpPr>
        <p:spPr>
          <a:xfrm>
            <a:off x="794760" y="1717675"/>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You Only Look Once</a:t>
            </a:r>
          </a:p>
        </p:txBody>
      </p:sp>
      <p:sp>
        <p:nvSpPr>
          <p:cNvPr id="5" name="矩形 4">
            <a:hlinkClick r:id="rId68" action="ppaction://hlinksldjump"/>
            <a:extLst>
              <a:ext uri="{FF2B5EF4-FFF2-40B4-BE49-F238E27FC236}">
                <a16:creationId xmlns:a16="http://schemas.microsoft.com/office/drawing/2014/main" id="{481ACE38-B3AE-15BB-D837-B884839F841E}"/>
              </a:ext>
            </a:extLst>
          </p:cNvPr>
          <p:cNvSpPr/>
          <p:nvPr>
            <p:custDataLst>
              <p:tags r:id="rId50"/>
            </p:custDataLst>
          </p:nvPr>
        </p:nvSpPr>
        <p:spPr>
          <a:xfrm>
            <a:off x="514349" y="1717675"/>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a:t>
            </a:r>
          </a:p>
        </p:txBody>
      </p:sp>
      <p:sp>
        <p:nvSpPr>
          <p:cNvPr id="4" name="标题 3">
            <a:extLst>
              <a:ext uri="{FF2B5EF4-FFF2-40B4-BE49-F238E27FC236}">
                <a16:creationId xmlns:a16="http://schemas.microsoft.com/office/drawing/2014/main" id="{16D29DD2-8FBC-4C27-CE37-87C1ABE68FF3}"/>
              </a:ext>
            </a:extLst>
          </p:cNvPr>
          <p:cNvSpPr>
            <a:spLocks noGrp="1"/>
          </p:cNvSpPr>
          <p:nvPr>
            <p:ph type="title"/>
            <p:custDataLst>
              <p:tags r:id="rId51"/>
            </p:custDataLst>
          </p:nvPr>
        </p:nvSpPr>
        <p:spPr/>
        <p:txBody>
          <a:bodyPr/>
          <a:lstStyle/>
          <a:p>
            <a:r>
              <a:rPr lang="en-US"/>
              <a:t>Models</a:t>
            </a:r>
          </a:p>
        </p:txBody>
      </p:sp>
    </p:spTree>
    <p:custDataLst>
      <p:tags r:id="rId1"/>
    </p:custDataLst>
    <p:extLst>
      <p:ext uri="{BB962C8B-B14F-4D97-AF65-F5344CB8AC3E}">
        <p14:creationId xmlns:p14="http://schemas.microsoft.com/office/powerpoint/2010/main" val="321641827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EC9CB96-BCC2-E327-31F6-D77F2D3CF5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9EC9CB96-BCC2-E327-31F6-D77F2D3CF5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179600"/>
            <a:ext cx="11160917" cy="984885"/>
          </a:xfrm>
        </p:spPr>
        <p:txBody>
          <a:bodyPr vert="horz"/>
          <a:lstStyle/>
          <a:p>
            <a:r>
              <a:rPr lang="en-US" altLang="zh-CN" dirty="0"/>
              <a:t>YOLO-NAS: 2023 GitHub					[Architectures]</a:t>
            </a:r>
            <a:br>
              <a:rPr lang="en-US" altLang="zh-CN" dirty="0"/>
            </a:br>
            <a:r>
              <a:rPr lang="en-US" altLang="zh-CN" dirty="0"/>
              <a:t>Deci Achieve Detecting Small Objects</a:t>
            </a:r>
            <a:endParaRPr lang="en-US" dirty="0"/>
          </a:p>
        </p:txBody>
      </p:sp>
      <p:pic>
        <p:nvPicPr>
          <p:cNvPr id="28" name="图片 27" descr="图示&#10;&#10;描述已自动生成">
            <a:extLst>
              <a:ext uri="{FF2B5EF4-FFF2-40B4-BE49-F238E27FC236}">
                <a16:creationId xmlns:a16="http://schemas.microsoft.com/office/drawing/2014/main" id="{3B57A19D-4810-CBD6-5993-CFBC7CCA1E24}"/>
              </a:ext>
            </a:extLst>
          </p:cNvPr>
          <p:cNvPicPr>
            <a:picLocks noChangeAspect="1"/>
          </p:cNvPicPr>
          <p:nvPr/>
        </p:nvPicPr>
        <p:blipFill>
          <a:blip r:embed="rId6"/>
          <a:stretch>
            <a:fillRect/>
          </a:stretch>
        </p:blipFill>
        <p:spPr>
          <a:xfrm>
            <a:off x="5928515" y="1258304"/>
            <a:ext cx="5746751" cy="5033575"/>
          </a:xfrm>
          <a:prstGeom prst="rect">
            <a:avLst/>
          </a:prstGeom>
        </p:spPr>
      </p:pic>
      <mc:AlternateContent xmlns:mc="http://schemas.openxmlformats.org/markup-compatibility/2006" xmlns:a14="http://schemas.microsoft.com/office/drawing/2010/main">
        <mc:Choice Requires="a14">
          <p:sp>
            <p:nvSpPr>
              <p:cNvPr id="29" name="ee4pContent1">
                <a:extLst>
                  <a:ext uri="{FF2B5EF4-FFF2-40B4-BE49-F238E27FC236}">
                    <a16:creationId xmlns:a16="http://schemas.microsoft.com/office/drawing/2014/main" id="{64C73F00-38CF-F74E-A0A0-9ADBCCC332ED}"/>
                  </a:ext>
                </a:extLst>
              </p:cNvPr>
              <p:cNvSpPr txBox="1">
                <a:spLocks/>
              </p:cNvSpPr>
              <p:nvPr>
                <p:custDataLst>
                  <p:tags r:id="rId2"/>
                </p:custDataLst>
              </p:nvPr>
            </p:nvSpPr>
            <p:spPr>
              <a:xfrm>
                <a:off x="514349" y="1311277"/>
                <a:ext cx="5340351" cy="491172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YOLO-NAS</a:t>
                </a:r>
                <a:r>
                  <a:rPr lang="zh-CN" altLang="en-US" dirty="0">
                    <a:latin typeface="+mn-lt"/>
                  </a:rPr>
                  <a:t>于</a:t>
                </a:r>
                <a:r>
                  <a:rPr lang="en-US" altLang="zh-CN" dirty="0">
                    <a:latin typeface="+mn-lt"/>
                  </a:rPr>
                  <a:t>2023</a:t>
                </a:r>
                <a:r>
                  <a:rPr lang="zh-CN" altLang="en-US" dirty="0">
                    <a:latin typeface="+mn-lt"/>
                  </a:rPr>
                  <a:t>年</a:t>
                </a:r>
                <a:r>
                  <a:rPr lang="en-US" altLang="zh-CN" dirty="0">
                    <a:latin typeface="+mn-lt"/>
                  </a:rPr>
                  <a:t>5</a:t>
                </a:r>
                <a:r>
                  <a:rPr lang="zh-CN" altLang="en-US" dirty="0">
                    <a:latin typeface="+mn-lt"/>
                  </a:rPr>
                  <a:t>月由</a:t>
                </a:r>
                <a:r>
                  <a:rPr lang="en-US" altLang="zh-CN" dirty="0">
                    <a:latin typeface="+mn-lt"/>
                  </a:rPr>
                  <a:t>Deci</a:t>
                </a:r>
                <a:r>
                  <a:rPr lang="zh-CN" altLang="en-US" dirty="0">
                    <a:latin typeface="+mn-lt"/>
                  </a:rPr>
                  <a:t>发布，</a:t>
                </a:r>
                <a:r>
                  <a:rPr lang="en-US" altLang="zh-CN" dirty="0">
                    <a:latin typeface="+mn-lt"/>
                  </a:rPr>
                  <a:t>Deci</a:t>
                </a:r>
                <a:r>
                  <a:rPr lang="zh-CN" altLang="en-US" dirty="0">
                    <a:latin typeface="+mn-lt"/>
                  </a:rPr>
                  <a:t>是一家开发生产级模型和工具以构建、优化和部署深度学习模型的公司。</a:t>
                </a:r>
                <a:r>
                  <a:rPr lang="en-US" altLang="zh-CN" dirty="0">
                    <a:latin typeface="+mn-lt"/>
                  </a:rPr>
                  <a:t>YOLO-NAS</a:t>
                </a:r>
                <a:r>
                  <a:rPr lang="zh-CN" altLang="en-US" dirty="0">
                    <a:latin typeface="+mn-lt"/>
                  </a:rPr>
                  <a:t>旨在检测小物体，提高定位精度，提高每计算性能比，适合实时边缘设备应用。此外，它的开源架构可用于研究</a:t>
                </a:r>
                <a:endParaRPr lang="en-US" altLang="zh-CN" dirty="0">
                  <a:latin typeface="+mn-lt"/>
                </a:endParaRPr>
              </a:p>
              <a:p>
                <a:pPr lvl="1"/>
                <a:endParaRPr lang="en-US" dirty="0">
                  <a:latin typeface="+mn-lt"/>
                </a:endParaRPr>
              </a:p>
              <a:p>
                <a:pPr lvl="1"/>
                <a:r>
                  <a:rPr lang="zh-CN" altLang="en-US" dirty="0">
                    <a:latin typeface="+mn-lt"/>
                  </a:rPr>
                  <a:t>该模型在</a:t>
                </a:r>
                <a:r>
                  <a:rPr lang="en-US" altLang="zh-CN" dirty="0">
                    <a:latin typeface="+mn-lt"/>
                  </a:rPr>
                  <a:t>Objects365</a:t>
                </a:r>
                <a:r>
                  <a:rPr lang="zh-CN" altLang="en-US" dirty="0">
                    <a:latin typeface="+mn-lt"/>
                  </a:rPr>
                  <a:t>上进行预训练，其中包含</a:t>
                </a:r>
                <a:r>
                  <a:rPr lang="en-US" altLang="zh-CN" dirty="0">
                    <a:latin typeface="+mn-lt"/>
                  </a:rPr>
                  <a:t>200</a:t>
                </a:r>
                <a:r>
                  <a:rPr lang="zh-CN" altLang="en-US" dirty="0">
                    <a:latin typeface="+mn-lt"/>
                  </a:rPr>
                  <a:t>万张图像和</a:t>
                </a:r>
                <a:r>
                  <a:rPr lang="en-US" altLang="zh-CN" dirty="0">
                    <a:latin typeface="+mn-lt"/>
                  </a:rPr>
                  <a:t>365</a:t>
                </a:r>
                <a:r>
                  <a:rPr lang="zh-CN" altLang="en-US" dirty="0">
                    <a:latin typeface="+mn-lt"/>
                  </a:rPr>
                  <a:t>个类别，然后使用</a:t>
                </a:r>
                <a:r>
                  <a:rPr lang="en-US" altLang="zh-CN" dirty="0">
                    <a:latin typeface="+mn-lt"/>
                  </a:rPr>
                  <a:t>COCO</a:t>
                </a:r>
                <a:r>
                  <a:rPr lang="zh-CN" altLang="en-US" dirty="0">
                    <a:latin typeface="+mn-lt"/>
                  </a:rPr>
                  <a:t>数据集生成伪标签。最后，使用</a:t>
                </a:r>
                <a:r>
                  <a:rPr lang="en-US" altLang="zh-CN" dirty="0">
                    <a:latin typeface="+mn-lt"/>
                  </a:rPr>
                  <a:t>COCO</a:t>
                </a:r>
                <a:r>
                  <a:rPr lang="zh-CN" altLang="en-US" dirty="0">
                    <a:latin typeface="+mn-lt"/>
                  </a:rPr>
                  <a:t>数据集的</a:t>
                </a:r>
                <a:r>
                  <a:rPr lang="en-US" altLang="zh-CN" dirty="0">
                    <a:latin typeface="+mn-lt"/>
                  </a:rPr>
                  <a:t>118k</a:t>
                </a:r>
                <a:r>
                  <a:rPr lang="zh-CN" altLang="en-US" dirty="0">
                    <a:latin typeface="+mn-lt"/>
                  </a:rPr>
                  <a:t>原始训练图像对模型进行训练</a:t>
                </a:r>
                <a:endParaRPr lang="en-US" altLang="zh-CN" dirty="0">
                  <a:latin typeface="+mn-lt"/>
                </a:endParaRPr>
              </a:p>
              <a:p>
                <a:pPr lvl="1"/>
                <a:endParaRPr lang="en-US" dirty="0">
                  <a:latin typeface="+mn-lt"/>
                </a:endParaRPr>
              </a:p>
              <a:p>
                <a:pPr lvl="1"/>
                <a:r>
                  <a:rPr lang="zh-CN" altLang="en-US" dirty="0">
                    <a:latin typeface="+mn-lt"/>
                  </a:rPr>
                  <a:t>目前已经发布了</a:t>
                </a:r>
                <a:r>
                  <a:rPr lang="en-US" dirty="0">
                    <a:latin typeface="+mn-lt"/>
                  </a:rPr>
                  <a:t>FP32、FP16</a:t>
                </a:r>
                <a:r>
                  <a:rPr lang="zh-CN" altLang="en-US" dirty="0">
                    <a:latin typeface="+mn-lt"/>
                  </a:rPr>
                  <a:t>和</a:t>
                </a:r>
                <a:r>
                  <a:rPr lang="en-US" dirty="0">
                    <a:latin typeface="+mn-lt"/>
                  </a:rPr>
                  <a:t>INT8</a:t>
                </a:r>
                <a:r>
                  <a:rPr lang="zh-CN" altLang="en-US" dirty="0">
                    <a:latin typeface="+mn-lt"/>
                  </a:rPr>
                  <a:t>精度的三种</a:t>
                </a:r>
                <a:r>
                  <a:rPr lang="en-US" dirty="0">
                    <a:latin typeface="+mn-lt"/>
                  </a:rPr>
                  <a:t>YOLO-NAS</a:t>
                </a:r>
                <a:r>
                  <a:rPr lang="zh-CN" altLang="en-US" dirty="0">
                    <a:latin typeface="+mn-lt"/>
                  </a:rPr>
                  <a:t>模型，在</a:t>
                </a:r>
                <a:r>
                  <a:rPr lang="en-US" altLang="zh-CN" dirty="0">
                    <a:latin typeface="+mn-lt"/>
                  </a:rPr>
                  <a:t>16</a:t>
                </a:r>
                <a:r>
                  <a:rPr lang="zh-CN" altLang="en-US" dirty="0">
                    <a:latin typeface="+mn-lt"/>
                  </a:rPr>
                  <a:t>位精度的</a:t>
                </a:r>
                <a:r>
                  <a:rPr lang="en-US" dirty="0">
                    <a:latin typeface="+mn-lt"/>
                  </a:rPr>
                  <a:t>MS COCO</a:t>
                </a:r>
                <a:r>
                  <a:rPr lang="zh-CN" altLang="en-US" dirty="0">
                    <a:latin typeface="+mn-lt"/>
                  </a:rPr>
                  <a:t>上实现了</a:t>
                </a:r>
                <a:r>
                  <a:rPr lang="en-US" altLang="zh-CN" dirty="0">
                    <a:latin typeface="+mn-lt"/>
                  </a:rPr>
                  <a:t>52.2%</a:t>
                </a:r>
                <a:r>
                  <a:rPr lang="zh-CN" altLang="en-US" dirty="0">
                    <a:latin typeface="+mn-lt"/>
                  </a:rPr>
                  <a:t>的</a:t>
                </a:r>
                <a14:m>
                  <m:oMath xmlns:m="http://schemas.openxmlformats.org/officeDocument/2006/math">
                    <m:r>
                      <a:rPr lang="en-US" i="1" dirty="0" smtClean="0">
                        <a:latin typeface="Cambria Math" panose="02040503050406030204" pitchFamily="18" charset="0"/>
                      </a:rPr>
                      <m:t>𝐴𝑃</m:t>
                    </m:r>
                  </m:oMath>
                </a14:m>
                <a:endParaRPr lang="en-US" dirty="0">
                  <a:latin typeface="+mn-lt"/>
                </a:endParaRPr>
              </a:p>
            </p:txBody>
          </p:sp>
        </mc:Choice>
        <mc:Fallback xmlns="">
          <p:sp>
            <p:nvSpPr>
              <p:cNvPr id="29" name="ee4pContent1">
                <a:extLst>
                  <a:ext uri="{FF2B5EF4-FFF2-40B4-BE49-F238E27FC236}">
                    <a16:creationId xmlns:a16="http://schemas.microsoft.com/office/drawing/2014/main" id="{64C73F00-38CF-F74E-A0A0-9ADBCCC332ED}"/>
                  </a:ext>
                </a:extLst>
              </p:cNvPr>
              <p:cNvSpPr txBox="1">
                <a:spLocks noRot="1" noChangeAspect="1" noMove="1" noResize="1" noEditPoints="1" noAdjustHandles="1" noChangeArrowheads="1" noChangeShapeType="1" noTextEdit="1"/>
              </p:cNvSpPr>
              <p:nvPr>
                <p:custDataLst>
                  <p:tags r:id="rId7"/>
                </p:custDataLst>
              </p:nvPr>
            </p:nvSpPr>
            <p:spPr>
              <a:xfrm>
                <a:off x="514349" y="1311277"/>
                <a:ext cx="5340351" cy="4911723"/>
              </a:xfrm>
              <a:prstGeom prst="rect">
                <a:avLst/>
              </a:prstGeom>
              <a:blipFill>
                <a:blip r:embed="rId8"/>
                <a:stretch>
                  <a:fillRect l="-342"/>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6827703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EC9CB96-BCC2-E327-31F6-D77F2D3CF5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9EC9CB96-BCC2-E327-31F6-D77F2D3CF5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179600"/>
            <a:ext cx="11160917" cy="984885"/>
          </a:xfrm>
        </p:spPr>
        <p:txBody>
          <a:bodyPr vert="horz"/>
          <a:lstStyle/>
          <a:p>
            <a:r>
              <a:rPr lang="en-US" altLang="zh-CN" dirty="0"/>
              <a:t>YOLO-NAS: 2023 GitHub					[Architectures]</a:t>
            </a:r>
            <a:br>
              <a:rPr lang="en-US" altLang="zh-CN" dirty="0"/>
            </a:br>
            <a:r>
              <a:rPr lang="en-US" altLang="zh-CN" dirty="0"/>
              <a:t>Deci Achieve Detecting Small Objects</a:t>
            </a:r>
            <a:endParaRPr lang="en-US" dirty="0"/>
          </a:p>
        </p:txBody>
      </p:sp>
      <p:pic>
        <p:nvPicPr>
          <p:cNvPr id="28" name="图片 27" descr="图示&#10;&#10;描述已自动生成">
            <a:extLst>
              <a:ext uri="{FF2B5EF4-FFF2-40B4-BE49-F238E27FC236}">
                <a16:creationId xmlns:a16="http://schemas.microsoft.com/office/drawing/2014/main" id="{3B57A19D-4810-CBD6-5993-CFBC7CCA1E24}"/>
              </a:ext>
            </a:extLst>
          </p:cNvPr>
          <p:cNvPicPr>
            <a:picLocks noChangeAspect="1"/>
          </p:cNvPicPr>
          <p:nvPr/>
        </p:nvPicPr>
        <p:blipFill>
          <a:blip r:embed="rId6"/>
          <a:stretch>
            <a:fillRect/>
          </a:stretch>
        </p:blipFill>
        <p:spPr>
          <a:xfrm>
            <a:off x="5928515" y="1258304"/>
            <a:ext cx="5746751" cy="5033575"/>
          </a:xfrm>
          <a:prstGeom prst="rect">
            <a:avLst/>
          </a:prstGeom>
        </p:spPr>
      </p:pic>
      <p:sp>
        <p:nvSpPr>
          <p:cNvPr id="29" name="ee4pContent1">
            <a:extLst>
              <a:ext uri="{FF2B5EF4-FFF2-40B4-BE49-F238E27FC236}">
                <a16:creationId xmlns:a16="http://schemas.microsoft.com/office/drawing/2014/main" id="{64C73F00-38CF-F74E-A0A0-9ADBCCC332ED}"/>
              </a:ext>
            </a:extLst>
          </p:cNvPr>
          <p:cNvSpPr txBox="1">
            <a:spLocks/>
          </p:cNvSpPr>
          <p:nvPr>
            <p:custDataLst>
              <p:tags r:id="rId2"/>
            </p:custDataLst>
          </p:nvPr>
        </p:nvSpPr>
        <p:spPr>
          <a:xfrm>
            <a:off x="514349" y="1311277"/>
            <a:ext cx="5340351" cy="491172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err="1">
                <a:latin typeface="+mn-lt"/>
              </a:rPr>
              <a:t>AutoNAC</a:t>
            </a:r>
            <a:r>
              <a:rPr lang="zh-CN" altLang="en-US" dirty="0">
                <a:latin typeface="+mn-lt"/>
              </a:rPr>
              <a:t>系统在创建</a:t>
            </a:r>
            <a:r>
              <a:rPr lang="en-US" altLang="zh-CN" dirty="0">
                <a:latin typeface="+mn-lt"/>
              </a:rPr>
              <a:t>YOLO-NAS</a:t>
            </a:r>
            <a:r>
              <a:rPr lang="zh-CN" altLang="en-US" dirty="0">
                <a:latin typeface="+mn-lt"/>
              </a:rPr>
              <a:t>过程中发挥了重要作用，它是通用的，可以适应任何任务、数据的具体情况、进行推断的环境和性能目标的设置</a:t>
            </a:r>
            <a:endParaRPr lang="en-US" altLang="zh-CN" dirty="0">
              <a:latin typeface="+mn-lt"/>
            </a:endParaRPr>
          </a:p>
          <a:p>
            <a:pPr lvl="1"/>
            <a:r>
              <a:rPr lang="zh-CN" altLang="en-US" dirty="0">
                <a:latin typeface="+mn-lt"/>
              </a:rPr>
              <a:t>它帮助用户确定最合适的结构，为他们的特定用途提供精度和推理速度的完美结合</a:t>
            </a:r>
            <a:endParaRPr lang="en-US" altLang="zh-CN" dirty="0">
              <a:latin typeface="+mn-lt"/>
            </a:endParaRPr>
          </a:p>
          <a:p>
            <a:pPr lvl="1"/>
            <a:r>
              <a:rPr lang="zh-CN" altLang="en-US" dirty="0">
                <a:latin typeface="+mn-lt"/>
              </a:rPr>
              <a:t>该技术考虑了数据和硬件以及推理过程中涉及的其他元素，如编译器和量化</a:t>
            </a:r>
            <a:endParaRPr lang="en-US" altLang="zh-CN" dirty="0">
              <a:latin typeface="+mn-lt"/>
            </a:endParaRPr>
          </a:p>
          <a:p>
            <a:pPr lvl="1"/>
            <a:r>
              <a:rPr lang="zh-CN" altLang="en-US" dirty="0">
                <a:latin typeface="+mn-lt"/>
              </a:rPr>
              <a:t>此外，为了与训练后量化</a:t>
            </a:r>
            <a:r>
              <a:rPr lang="en-US" altLang="zh-CN" dirty="0">
                <a:latin typeface="+mn-lt"/>
              </a:rPr>
              <a:t>(Post-Training Quantization, PTQ)</a:t>
            </a:r>
            <a:r>
              <a:rPr lang="zh-CN" altLang="en-US" dirty="0">
                <a:latin typeface="+mn-lt"/>
              </a:rPr>
              <a:t>兼容，在</a:t>
            </a:r>
            <a:r>
              <a:rPr lang="en-US" altLang="zh-CN" dirty="0">
                <a:latin typeface="+mn-lt"/>
              </a:rPr>
              <a:t>NAS</a:t>
            </a:r>
            <a:r>
              <a:rPr lang="zh-CN" altLang="en-US" dirty="0">
                <a:latin typeface="+mn-lt"/>
              </a:rPr>
              <a:t>过程中将</a:t>
            </a:r>
            <a:r>
              <a:rPr lang="en-US" altLang="zh-CN" dirty="0" err="1">
                <a:latin typeface="+mn-lt"/>
              </a:rPr>
              <a:t>RepVGG</a:t>
            </a:r>
            <a:r>
              <a:rPr lang="zh-CN" altLang="en-US" dirty="0">
                <a:latin typeface="+mn-lt"/>
              </a:rPr>
              <a:t>块纳入模型架构</a:t>
            </a:r>
            <a:endParaRPr lang="en-US" altLang="zh-CN" dirty="0">
              <a:latin typeface="+mn-lt"/>
            </a:endParaRPr>
          </a:p>
          <a:p>
            <a:pPr lvl="1"/>
            <a:r>
              <a:rPr lang="zh-CN" altLang="en-US" dirty="0">
                <a:latin typeface="+mn-lt"/>
              </a:rPr>
              <a:t>通过改变</a:t>
            </a:r>
            <a:r>
              <a:rPr lang="en-US" altLang="zh-CN" dirty="0">
                <a:latin typeface="+mn-lt"/>
              </a:rPr>
              <a:t>QSP</a:t>
            </a:r>
            <a:r>
              <a:rPr lang="zh-CN" altLang="en-US" dirty="0">
                <a:latin typeface="+mn-lt"/>
              </a:rPr>
              <a:t>和</a:t>
            </a:r>
            <a:r>
              <a:rPr lang="en-US" altLang="zh-CN" dirty="0">
                <a:latin typeface="+mn-lt"/>
              </a:rPr>
              <a:t>QCI</a:t>
            </a:r>
            <a:r>
              <a:rPr lang="zh-CN" altLang="en-US" dirty="0">
                <a:latin typeface="+mn-lt"/>
              </a:rPr>
              <a:t>块的深度和位置生成了三种体系结构：</a:t>
            </a:r>
            <a:endParaRPr lang="en-US" altLang="zh-CN" dirty="0">
              <a:latin typeface="+mn-lt"/>
            </a:endParaRPr>
          </a:p>
          <a:p>
            <a:pPr marL="546100" lvl="2" indent="-342900">
              <a:buFont typeface="+mj-lt"/>
              <a:buAutoNum type="arabicPeriod"/>
            </a:pPr>
            <a:r>
              <a:rPr lang="en-US" altLang="zh-CN" dirty="0">
                <a:latin typeface="+mn-lt"/>
              </a:rPr>
              <a:t>YOLO-NASS</a:t>
            </a:r>
          </a:p>
          <a:p>
            <a:pPr marL="546100" lvl="2" indent="-342900">
              <a:buFont typeface="+mj-lt"/>
              <a:buAutoNum type="arabicPeriod"/>
            </a:pPr>
            <a:r>
              <a:rPr lang="en-US" altLang="zh-CN" dirty="0">
                <a:latin typeface="+mn-lt"/>
              </a:rPr>
              <a:t>YOLO-NASM</a:t>
            </a:r>
          </a:p>
          <a:p>
            <a:pPr marL="546100" lvl="2" indent="-342900">
              <a:buFont typeface="+mj-lt"/>
              <a:buAutoNum type="arabicPeriod"/>
            </a:pPr>
            <a:r>
              <a:rPr lang="en-US" altLang="zh-CN" dirty="0">
                <a:latin typeface="+mn-lt"/>
              </a:rPr>
              <a:t>YOLO-NASL </a:t>
            </a:r>
          </a:p>
          <a:p>
            <a:pPr lvl="1"/>
            <a:r>
              <a:rPr lang="zh-CN" altLang="en-US" dirty="0">
                <a:latin typeface="+mn-lt"/>
              </a:rPr>
              <a:t>右图显示了</a:t>
            </a:r>
            <a:r>
              <a:rPr lang="en-US" altLang="zh-CN" dirty="0">
                <a:latin typeface="+mn-lt"/>
              </a:rPr>
              <a:t>YOLO-NASL</a:t>
            </a:r>
            <a:r>
              <a:rPr lang="zh-CN" altLang="en-US" dirty="0">
                <a:latin typeface="+mn-lt"/>
              </a:rPr>
              <a:t>的模型体系结构。</a:t>
            </a:r>
            <a:endParaRPr lang="en-US" dirty="0">
              <a:latin typeface="+mn-lt"/>
            </a:endParaRPr>
          </a:p>
        </p:txBody>
      </p:sp>
    </p:spTree>
    <p:extLst>
      <p:ext uri="{BB962C8B-B14F-4D97-AF65-F5344CB8AC3E}">
        <p14:creationId xmlns:p14="http://schemas.microsoft.com/office/powerpoint/2010/main" val="325950545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EC9CB96-BCC2-E327-31F6-D77F2D3CF5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9EC9CB96-BCC2-E327-31F6-D77F2D3CF56C}"/>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179600"/>
            <a:ext cx="11160917" cy="984885"/>
          </a:xfrm>
        </p:spPr>
        <p:txBody>
          <a:bodyPr vert="horz"/>
          <a:lstStyle/>
          <a:p>
            <a:r>
              <a:rPr lang="en-US" altLang="zh-CN" dirty="0"/>
              <a:t>YOLO-NAS: 2023 GitHub					[Improvements]</a:t>
            </a:r>
            <a:br>
              <a:rPr lang="en-US" altLang="zh-CN" dirty="0"/>
            </a:br>
            <a:r>
              <a:rPr lang="en-US" altLang="zh-CN" dirty="0"/>
              <a:t>Deci Achieve Detecting Small Objects</a:t>
            </a:r>
            <a:endParaRPr lang="en-US" dirty="0"/>
          </a:p>
        </p:txBody>
      </p:sp>
      <p:pic>
        <p:nvPicPr>
          <p:cNvPr id="28" name="图片 27" descr="图示&#10;&#10;描述已自动生成">
            <a:extLst>
              <a:ext uri="{FF2B5EF4-FFF2-40B4-BE49-F238E27FC236}">
                <a16:creationId xmlns:a16="http://schemas.microsoft.com/office/drawing/2014/main" id="{3B57A19D-4810-CBD6-5993-CFBC7CCA1E24}"/>
              </a:ext>
            </a:extLst>
          </p:cNvPr>
          <p:cNvPicPr>
            <a:picLocks noChangeAspect="1"/>
          </p:cNvPicPr>
          <p:nvPr/>
        </p:nvPicPr>
        <p:blipFill>
          <a:blip r:embed="rId9"/>
          <a:stretch>
            <a:fillRect/>
          </a:stretch>
        </p:blipFill>
        <p:spPr>
          <a:xfrm>
            <a:off x="5928515" y="1258304"/>
            <a:ext cx="5746751" cy="5033575"/>
          </a:xfrm>
          <a:prstGeom prst="rect">
            <a:avLst/>
          </a:prstGeom>
        </p:spPr>
      </p:pic>
      <p:sp>
        <p:nvSpPr>
          <p:cNvPr id="12" name="ee4pContent1">
            <a:extLst>
              <a:ext uri="{FF2B5EF4-FFF2-40B4-BE49-F238E27FC236}">
                <a16:creationId xmlns:a16="http://schemas.microsoft.com/office/drawing/2014/main" id="{FC301AEC-481A-9255-457F-D6E23DF70EA4}"/>
              </a:ext>
            </a:extLst>
          </p:cNvPr>
          <p:cNvSpPr txBox="1">
            <a:spLocks/>
          </p:cNvSpPr>
          <p:nvPr>
            <p:custDataLst>
              <p:tags r:id="rId2"/>
            </p:custDataLst>
          </p:nvPr>
        </p:nvSpPr>
        <p:spPr>
          <a:xfrm>
            <a:off x="514349" y="1343027"/>
            <a:ext cx="5314951" cy="107950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量化感知模块称为</a:t>
            </a:r>
            <a:r>
              <a:rPr lang="en-US" altLang="zh-CN" dirty="0">
                <a:latin typeface="+mn-lt"/>
              </a:rPr>
              <a:t>QSP</a:t>
            </a:r>
            <a:r>
              <a:rPr lang="zh-CN" altLang="en-US" dirty="0">
                <a:latin typeface="+mn-lt"/>
              </a:rPr>
              <a:t>和</a:t>
            </a:r>
            <a:r>
              <a:rPr lang="en-US" altLang="zh-CN" dirty="0">
                <a:latin typeface="+mn-lt"/>
              </a:rPr>
              <a:t>QCI</a:t>
            </a:r>
            <a:r>
              <a:rPr lang="zh-CN" altLang="en-US" dirty="0">
                <a:latin typeface="+mn-lt"/>
              </a:rPr>
              <a:t>，它们结合了</a:t>
            </a:r>
            <a:r>
              <a:rPr lang="en-US" altLang="zh-CN" dirty="0">
                <a:latin typeface="+mn-lt"/>
              </a:rPr>
              <a:t>8</a:t>
            </a:r>
            <a:r>
              <a:rPr lang="zh-CN" altLang="en-US" dirty="0">
                <a:latin typeface="+mn-lt"/>
              </a:rPr>
              <a:t>位量化的重新参数化，以最大限度地减少训练后量化过程中的准确性损失</a:t>
            </a:r>
          </a:p>
          <a:p>
            <a:pPr lvl="1"/>
            <a:endParaRPr lang="zh-CN" altLang="en-US" dirty="0">
              <a:latin typeface="+mn-lt"/>
            </a:endParaRPr>
          </a:p>
          <a:p>
            <a:pPr lvl="1"/>
            <a:endParaRPr lang="en-US" dirty="0">
              <a:latin typeface="+mn-lt"/>
            </a:endParaRPr>
          </a:p>
        </p:txBody>
      </p:sp>
      <p:sp>
        <p:nvSpPr>
          <p:cNvPr id="13" name="ee4pContent1">
            <a:extLst>
              <a:ext uri="{FF2B5EF4-FFF2-40B4-BE49-F238E27FC236}">
                <a16:creationId xmlns:a16="http://schemas.microsoft.com/office/drawing/2014/main" id="{9EE3B0D7-C414-3C35-EBAF-09AF1E1F1EF8}"/>
              </a:ext>
            </a:extLst>
          </p:cNvPr>
          <p:cNvSpPr txBox="1">
            <a:spLocks/>
          </p:cNvSpPr>
          <p:nvPr>
            <p:custDataLst>
              <p:tags r:id="rId3"/>
            </p:custDataLst>
          </p:nvPr>
        </p:nvSpPr>
        <p:spPr>
          <a:xfrm>
            <a:off x="514349" y="2595035"/>
            <a:ext cx="5314951" cy="107950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自动化架构设计采用</a:t>
            </a:r>
            <a:r>
              <a:rPr lang="en-US" altLang="zh-CN" dirty="0">
                <a:latin typeface="+mn-lt"/>
              </a:rPr>
              <a:t>Deci</a:t>
            </a:r>
            <a:r>
              <a:rPr lang="zh-CN" altLang="en-US" dirty="0">
                <a:latin typeface="+mn-lt"/>
              </a:rPr>
              <a:t>专有的</a:t>
            </a:r>
            <a:r>
              <a:rPr lang="en-US" altLang="zh-CN" dirty="0">
                <a:latin typeface="+mn-lt"/>
              </a:rPr>
              <a:t>NAS</a:t>
            </a:r>
            <a:r>
              <a:rPr lang="zh-CN" altLang="en-US" dirty="0">
                <a:latin typeface="+mn-lt"/>
              </a:rPr>
              <a:t>技术</a:t>
            </a:r>
            <a:r>
              <a:rPr lang="en-US" altLang="zh-CN" dirty="0" err="1">
                <a:latin typeface="+mn-lt"/>
              </a:rPr>
              <a:t>AutoNAC</a:t>
            </a:r>
            <a:endParaRPr lang="en-US" dirty="0">
              <a:latin typeface="+mn-lt"/>
            </a:endParaRPr>
          </a:p>
        </p:txBody>
      </p:sp>
      <p:sp>
        <p:nvSpPr>
          <p:cNvPr id="14" name="ee4pContent1">
            <a:extLst>
              <a:ext uri="{FF2B5EF4-FFF2-40B4-BE49-F238E27FC236}">
                <a16:creationId xmlns:a16="http://schemas.microsoft.com/office/drawing/2014/main" id="{FD76D1DF-856B-05EF-E3BE-69A7F1F0EFD8}"/>
              </a:ext>
            </a:extLst>
          </p:cNvPr>
          <p:cNvSpPr txBox="1">
            <a:spLocks/>
          </p:cNvSpPr>
          <p:nvPr>
            <p:custDataLst>
              <p:tags r:id="rId4"/>
            </p:custDataLst>
          </p:nvPr>
        </p:nvSpPr>
        <p:spPr>
          <a:xfrm>
            <a:off x="514349" y="3847043"/>
            <a:ext cx="5314951" cy="107950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混合量化是一种有选择地量化模型的某些部分，以平衡延迟和准确性的方法，而不是标准量化，标准量化所有层都受到影响</a:t>
            </a:r>
            <a:endParaRPr lang="en-US" dirty="0">
              <a:latin typeface="+mn-lt"/>
            </a:endParaRPr>
          </a:p>
        </p:txBody>
      </p:sp>
      <p:sp>
        <p:nvSpPr>
          <p:cNvPr id="15" name="ee4pContent1">
            <a:extLst>
              <a:ext uri="{FF2B5EF4-FFF2-40B4-BE49-F238E27FC236}">
                <a16:creationId xmlns:a16="http://schemas.microsoft.com/office/drawing/2014/main" id="{30DBECDB-DF2B-E3CD-CBDB-01DC8AA059DB}"/>
              </a:ext>
            </a:extLst>
          </p:cNvPr>
          <p:cNvSpPr txBox="1">
            <a:spLocks/>
          </p:cNvSpPr>
          <p:nvPr>
            <p:custDataLst>
              <p:tags r:id="rId5"/>
            </p:custDataLst>
          </p:nvPr>
        </p:nvSpPr>
        <p:spPr>
          <a:xfrm>
            <a:off x="514349" y="5099051"/>
            <a:ext cx="5314951" cy="107950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具有自动标记数据、自蒸馏和大型数据集的预训练方案</a:t>
            </a:r>
            <a:endParaRPr lang="en-US" dirty="0">
              <a:latin typeface="+mn-lt"/>
            </a:endParaRPr>
          </a:p>
        </p:txBody>
      </p:sp>
    </p:spTree>
    <p:extLst>
      <p:ext uri="{BB962C8B-B14F-4D97-AF65-F5344CB8AC3E}">
        <p14:creationId xmlns:p14="http://schemas.microsoft.com/office/powerpoint/2010/main" val="147314044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 name="think-cell data - do not delete" hidden="1">
            <a:extLst>
              <a:ext uri="{FF2B5EF4-FFF2-40B4-BE49-F238E27FC236}">
                <a16:creationId xmlns:a16="http://schemas.microsoft.com/office/drawing/2014/main" id="{1D71F7F0-1D28-C4A4-AE39-F139AF65D56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4" imgW="347" imgH="348" progId="TCLayout.ActiveDocument.1">
                  <p:embed/>
                </p:oleObj>
              </mc:Choice>
              <mc:Fallback>
                <p:oleObj name="think-cell 幻灯片" r:id="rId54" imgW="347" imgH="348" progId="TCLayout.ActiveDocument.1">
                  <p:embed/>
                  <p:pic>
                    <p:nvPicPr>
                      <p:cNvPr id="54" name="think-cell data - do not delete" hidden="1">
                        <a:extLst>
                          <a:ext uri="{FF2B5EF4-FFF2-40B4-BE49-F238E27FC236}">
                            <a16:creationId xmlns:a16="http://schemas.microsoft.com/office/drawing/2014/main" id="{1D71F7F0-1D28-C4A4-AE39-F139AF65D56A}"/>
                          </a:ext>
                        </a:extLst>
                      </p:cNvPr>
                      <p:cNvPicPr/>
                      <p:nvPr/>
                    </p:nvPicPr>
                    <p:blipFill>
                      <a:blip r:embed="rId55"/>
                      <a:stretch>
                        <a:fillRect/>
                      </a:stretch>
                    </p:blipFill>
                    <p:spPr>
                      <a:xfrm>
                        <a:off x="1588" y="1588"/>
                        <a:ext cx="1588" cy="1588"/>
                      </a:xfrm>
                      <a:prstGeom prst="rect">
                        <a:avLst/>
                      </a:prstGeom>
                    </p:spPr>
                  </p:pic>
                </p:oleObj>
              </mc:Fallback>
            </mc:AlternateContent>
          </a:graphicData>
        </a:graphic>
      </p:graphicFrame>
      <p:sp>
        <p:nvSpPr>
          <p:cNvPr id="53" name="矩形 52">
            <a:hlinkClick r:id="rId56" action="ppaction://hlinksldjump"/>
            <a:extLst>
              <a:ext uri="{FF2B5EF4-FFF2-40B4-BE49-F238E27FC236}">
                <a16:creationId xmlns:a16="http://schemas.microsoft.com/office/drawing/2014/main" id="{52667D9F-2A62-CB51-F3A5-120DE8A9FBF4}"/>
              </a:ext>
            </a:extLst>
          </p:cNvPr>
          <p:cNvSpPr/>
          <p:nvPr>
            <p:custDataLst>
              <p:tags r:id="rId3"/>
            </p:custDataLst>
          </p:nvPr>
        </p:nvSpPr>
        <p:spPr>
          <a:xfrm>
            <a:off x="11562277" y="5923848"/>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132</a:t>
            </a:r>
          </a:p>
        </p:txBody>
      </p:sp>
      <p:sp>
        <p:nvSpPr>
          <p:cNvPr id="52" name="矩形 51">
            <a:hlinkClick r:id="rId56" action="ppaction://hlinksldjump"/>
            <a:extLst>
              <a:ext uri="{FF2B5EF4-FFF2-40B4-BE49-F238E27FC236}">
                <a16:creationId xmlns:a16="http://schemas.microsoft.com/office/drawing/2014/main" id="{CA77CE44-B359-A4AF-B5F2-FC7FBA9A0E8F}"/>
              </a:ext>
            </a:extLst>
          </p:cNvPr>
          <p:cNvSpPr/>
          <p:nvPr>
            <p:custDataLst>
              <p:tags r:id="rId4"/>
            </p:custDataLst>
          </p:nvPr>
        </p:nvSpPr>
        <p:spPr>
          <a:xfrm>
            <a:off x="794760" y="5923848"/>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YOLOv9</a:t>
            </a:r>
          </a:p>
        </p:txBody>
      </p:sp>
      <p:sp>
        <p:nvSpPr>
          <p:cNvPr id="51" name="矩形 50">
            <a:hlinkClick r:id="rId56" action="ppaction://hlinksldjump"/>
            <a:extLst>
              <a:ext uri="{FF2B5EF4-FFF2-40B4-BE49-F238E27FC236}">
                <a16:creationId xmlns:a16="http://schemas.microsoft.com/office/drawing/2014/main" id="{070D454B-E9C9-9723-0A94-7A3EAACE588E}"/>
              </a:ext>
            </a:extLst>
          </p:cNvPr>
          <p:cNvSpPr/>
          <p:nvPr>
            <p:custDataLst>
              <p:tags r:id="rId5"/>
            </p:custDataLst>
          </p:nvPr>
        </p:nvSpPr>
        <p:spPr>
          <a:xfrm>
            <a:off x="514349" y="5923848"/>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16</a:t>
            </a:r>
          </a:p>
        </p:txBody>
      </p:sp>
      <p:sp>
        <p:nvSpPr>
          <p:cNvPr id="50" name="矩形 49">
            <a:extLst>
              <a:ext uri="{FF2B5EF4-FFF2-40B4-BE49-F238E27FC236}">
                <a16:creationId xmlns:a16="http://schemas.microsoft.com/office/drawing/2014/main" id="{D28847B6-870E-3B9B-EA2D-4FAFA174E66D}"/>
              </a:ext>
            </a:extLst>
          </p:cNvPr>
          <p:cNvSpPr/>
          <p:nvPr>
            <p:custDataLst>
              <p:tags r:id="rId6"/>
            </p:custDataLst>
          </p:nvPr>
        </p:nvSpPr>
        <p:spPr>
          <a:xfrm>
            <a:off x="794760" y="5643436"/>
            <a:ext cx="10880506" cy="242004"/>
          </a:xfrm>
          <a:prstGeom prst="rect">
            <a:avLst/>
          </a:prstGeom>
          <a:solidFill>
            <a:srgbClr val="D9D9D9"/>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ctr">
              <a:spcBef>
                <a:spcPct val="0"/>
              </a:spcBef>
              <a:spcAft>
                <a:spcPct val="0"/>
              </a:spcAft>
            </a:pPr>
            <a:endParaRPr lang="en-US" sz="968">
              <a:solidFill>
                <a:schemeClr val="tx1"/>
              </a:solidFill>
              <a:cs typeface="Segoe UI" panose="020B0502040204020203" pitchFamily="34" charset="0"/>
            </a:endParaRPr>
          </a:p>
        </p:txBody>
      </p:sp>
      <p:sp>
        <p:nvSpPr>
          <p:cNvPr id="49" name="矩形 48">
            <a:hlinkClick r:id="rId57" action="ppaction://hlinksldjump"/>
            <a:extLst>
              <a:ext uri="{FF2B5EF4-FFF2-40B4-BE49-F238E27FC236}">
                <a16:creationId xmlns:a16="http://schemas.microsoft.com/office/drawing/2014/main" id="{1A27E1D9-2CDE-6BEF-FBAD-71115DDA1CEC}"/>
              </a:ext>
            </a:extLst>
          </p:cNvPr>
          <p:cNvSpPr/>
          <p:nvPr>
            <p:custDataLst>
              <p:tags r:id="rId7"/>
            </p:custDataLst>
          </p:nvPr>
        </p:nvSpPr>
        <p:spPr>
          <a:xfrm>
            <a:off x="11562277" y="5643436"/>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124</a:t>
            </a:r>
          </a:p>
        </p:txBody>
      </p:sp>
      <p:sp>
        <p:nvSpPr>
          <p:cNvPr id="48" name="矩形 47">
            <a:hlinkClick r:id="rId57" action="ppaction://hlinksldjump"/>
            <a:extLst>
              <a:ext uri="{FF2B5EF4-FFF2-40B4-BE49-F238E27FC236}">
                <a16:creationId xmlns:a16="http://schemas.microsoft.com/office/drawing/2014/main" id="{56895573-6266-F855-CA25-501D7CDD94D1}"/>
              </a:ext>
            </a:extLst>
          </p:cNvPr>
          <p:cNvSpPr/>
          <p:nvPr>
            <p:custDataLst>
              <p:tags r:id="rId8"/>
            </p:custDataLst>
          </p:nvPr>
        </p:nvSpPr>
        <p:spPr>
          <a:xfrm>
            <a:off x="794760" y="5643436"/>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YOLO-World</a:t>
            </a:r>
          </a:p>
        </p:txBody>
      </p:sp>
      <p:sp>
        <p:nvSpPr>
          <p:cNvPr id="47" name="矩形 46">
            <a:hlinkClick r:id="rId57" action="ppaction://hlinksldjump"/>
            <a:extLst>
              <a:ext uri="{FF2B5EF4-FFF2-40B4-BE49-F238E27FC236}">
                <a16:creationId xmlns:a16="http://schemas.microsoft.com/office/drawing/2014/main" id="{7E84E0CF-C168-1429-EB35-22C36487A6AE}"/>
              </a:ext>
            </a:extLst>
          </p:cNvPr>
          <p:cNvSpPr/>
          <p:nvPr>
            <p:custDataLst>
              <p:tags r:id="rId9"/>
            </p:custDataLst>
          </p:nvPr>
        </p:nvSpPr>
        <p:spPr>
          <a:xfrm>
            <a:off x="514349" y="5643436"/>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15</a:t>
            </a:r>
          </a:p>
        </p:txBody>
      </p:sp>
      <p:sp>
        <p:nvSpPr>
          <p:cNvPr id="46" name="矩形 45">
            <a:hlinkClick r:id="rId58" action="ppaction://hlinksldjump"/>
            <a:extLst>
              <a:ext uri="{FF2B5EF4-FFF2-40B4-BE49-F238E27FC236}">
                <a16:creationId xmlns:a16="http://schemas.microsoft.com/office/drawing/2014/main" id="{7905F1BF-6216-BA6D-84C4-B7BCC14A390B}"/>
              </a:ext>
            </a:extLst>
          </p:cNvPr>
          <p:cNvSpPr/>
          <p:nvPr>
            <p:custDataLst>
              <p:tags r:id="rId10"/>
            </p:custDataLst>
          </p:nvPr>
        </p:nvSpPr>
        <p:spPr>
          <a:xfrm>
            <a:off x="11562277" y="5363025"/>
            <a:ext cx="66901" cy="2420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120</a:t>
            </a:r>
          </a:p>
        </p:txBody>
      </p:sp>
      <p:sp>
        <p:nvSpPr>
          <p:cNvPr id="45" name="矩形 44">
            <a:hlinkClick r:id="rId58" action="ppaction://hlinksldjump"/>
            <a:extLst>
              <a:ext uri="{FF2B5EF4-FFF2-40B4-BE49-F238E27FC236}">
                <a16:creationId xmlns:a16="http://schemas.microsoft.com/office/drawing/2014/main" id="{6934F496-3600-D4C6-E5A3-6B1EC33E3904}"/>
              </a:ext>
            </a:extLst>
          </p:cNvPr>
          <p:cNvSpPr/>
          <p:nvPr>
            <p:custDataLst>
              <p:tags r:id="rId11"/>
            </p:custDataLst>
          </p:nvPr>
        </p:nvSpPr>
        <p:spPr>
          <a:xfrm>
            <a:off x="794760" y="5363025"/>
            <a:ext cx="1958329" cy="2420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YOLO-NAS</a:t>
            </a:r>
          </a:p>
        </p:txBody>
      </p:sp>
      <p:sp>
        <p:nvSpPr>
          <p:cNvPr id="44" name="矩形 43">
            <a:hlinkClick r:id="rId58" action="ppaction://hlinksldjump"/>
            <a:extLst>
              <a:ext uri="{FF2B5EF4-FFF2-40B4-BE49-F238E27FC236}">
                <a16:creationId xmlns:a16="http://schemas.microsoft.com/office/drawing/2014/main" id="{D55F888B-6551-5AEC-307E-7D5699BD5B78}"/>
              </a:ext>
            </a:extLst>
          </p:cNvPr>
          <p:cNvSpPr/>
          <p:nvPr>
            <p:custDataLst>
              <p:tags r:id="rId12"/>
            </p:custDataLst>
          </p:nvPr>
        </p:nvSpPr>
        <p:spPr>
          <a:xfrm>
            <a:off x="514349" y="5363025"/>
            <a:ext cx="242004" cy="242003"/>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14</a:t>
            </a:r>
          </a:p>
        </p:txBody>
      </p:sp>
      <p:sp>
        <p:nvSpPr>
          <p:cNvPr id="43" name="矩形 42">
            <a:hlinkClick r:id="rId59" action="ppaction://hlinksldjump"/>
            <a:extLst>
              <a:ext uri="{FF2B5EF4-FFF2-40B4-BE49-F238E27FC236}">
                <a16:creationId xmlns:a16="http://schemas.microsoft.com/office/drawing/2014/main" id="{44D9295A-BFED-1BA4-2DEA-F598F1F10257}"/>
              </a:ext>
            </a:extLst>
          </p:cNvPr>
          <p:cNvSpPr/>
          <p:nvPr>
            <p:custDataLst>
              <p:tags r:id="rId13"/>
            </p:custDataLst>
          </p:nvPr>
        </p:nvSpPr>
        <p:spPr>
          <a:xfrm>
            <a:off x="11562277" y="5082613"/>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111</a:t>
            </a:r>
          </a:p>
        </p:txBody>
      </p:sp>
      <p:sp>
        <p:nvSpPr>
          <p:cNvPr id="42" name="矩形 41">
            <a:hlinkClick r:id="rId59" action="ppaction://hlinksldjump"/>
            <a:extLst>
              <a:ext uri="{FF2B5EF4-FFF2-40B4-BE49-F238E27FC236}">
                <a16:creationId xmlns:a16="http://schemas.microsoft.com/office/drawing/2014/main" id="{851B4C14-8BDD-9703-CFE0-770DF0D0A12C}"/>
              </a:ext>
            </a:extLst>
          </p:cNvPr>
          <p:cNvSpPr/>
          <p:nvPr>
            <p:custDataLst>
              <p:tags r:id="rId14"/>
            </p:custDataLst>
          </p:nvPr>
        </p:nvSpPr>
        <p:spPr>
          <a:xfrm>
            <a:off x="794760" y="5082613"/>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PP-YOLO PP-YOLOv2 PP-YOLOvE</a:t>
            </a:r>
          </a:p>
        </p:txBody>
      </p:sp>
      <p:sp>
        <p:nvSpPr>
          <p:cNvPr id="41" name="矩形 40">
            <a:hlinkClick r:id="rId59" action="ppaction://hlinksldjump"/>
            <a:extLst>
              <a:ext uri="{FF2B5EF4-FFF2-40B4-BE49-F238E27FC236}">
                <a16:creationId xmlns:a16="http://schemas.microsoft.com/office/drawing/2014/main" id="{42A420A1-9E09-4B13-16A7-50A37CE314CC}"/>
              </a:ext>
            </a:extLst>
          </p:cNvPr>
          <p:cNvSpPr/>
          <p:nvPr>
            <p:custDataLst>
              <p:tags r:id="rId15"/>
            </p:custDataLst>
          </p:nvPr>
        </p:nvSpPr>
        <p:spPr>
          <a:xfrm>
            <a:off x="514349" y="5082613"/>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13</a:t>
            </a:r>
          </a:p>
        </p:txBody>
      </p:sp>
      <p:sp>
        <p:nvSpPr>
          <p:cNvPr id="40" name="矩形 39">
            <a:hlinkClick r:id="rId60" action="ppaction://hlinksldjump"/>
            <a:extLst>
              <a:ext uri="{FF2B5EF4-FFF2-40B4-BE49-F238E27FC236}">
                <a16:creationId xmlns:a16="http://schemas.microsoft.com/office/drawing/2014/main" id="{9DF61F16-285C-D2FE-38F0-DBF95573D889}"/>
              </a:ext>
            </a:extLst>
          </p:cNvPr>
          <p:cNvSpPr/>
          <p:nvPr>
            <p:custDataLst>
              <p:tags r:id="rId16"/>
            </p:custDataLst>
          </p:nvPr>
        </p:nvSpPr>
        <p:spPr>
          <a:xfrm>
            <a:off x="11562277" y="4802201"/>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106</a:t>
            </a:r>
          </a:p>
        </p:txBody>
      </p:sp>
      <p:sp>
        <p:nvSpPr>
          <p:cNvPr id="39" name="矩形 38">
            <a:hlinkClick r:id="rId60" action="ppaction://hlinksldjump"/>
            <a:extLst>
              <a:ext uri="{FF2B5EF4-FFF2-40B4-BE49-F238E27FC236}">
                <a16:creationId xmlns:a16="http://schemas.microsoft.com/office/drawing/2014/main" id="{C00397D9-41CA-D257-B74E-7558F534649E}"/>
              </a:ext>
            </a:extLst>
          </p:cNvPr>
          <p:cNvSpPr/>
          <p:nvPr>
            <p:custDataLst>
              <p:tags r:id="rId17"/>
            </p:custDataLst>
          </p:nvPr>
        </p:nvSpPr>
        <p:spPr>
          <a:xfrm>
            <a:off x="794760" y="4802201"/>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YOLOv8</a:t>
            </a:r>
          </a:p>
        </p:txBody>
      </p:sp>
      <p:sp>
        <p:nvSpPr>
          <p:cNvPr id="38" name="矩形 37">
            <a:hlinkClick r:id="rId60" action="ppaction://hlinksldjump"/>
            <a:extLst>
              <a:ext uri="{FF2B5EF4-FFF2-40B4-BE49-F238E27FC236}">
                <a16:creationId xmlns:a16="http://schemas.microsoft.com/office/drawing/2014/main" id="{8B6B202D-59A2-3B7A-4038-1A04F04EDBF5}"/>
              </a:ext>
            </a:extLst>
          </p:cNvPr>
          <p:cNvSpPr/>
          <p:nvPr>
            <p:custDataLst>
              <p:tags r:id="rId18"/>
            </p:custDataLst>
          </p:nvPr>
        </p:nvSpPr>
        <p:spPr>
          <a:xfrm>
            <a:off x="514349" y="4802201"/>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12</a:t>
            </a:r>
          </a:p>
        </p:txBody>
      </p:sp>
      <p:sp>
        <p:nvSpPr>
          <p:cNvPr id="37" name="矩形 36">
            <a:hlinkClick r:id="rId61" action="ppaction://hlinksldjump"/>
            <a:extLst>
              <a:ext uri="{FF2B5EF4-FFF2-40B4-BE49-F238E27FC236}">
                <a16:creationId xmlns:a16="http://schemas.microsoft.com/office/drawing/2014/main" id="{73D25CEB-72E4-93BB-EC7A-32602560AC92}"/>
              </a:ext>
            </a:extLst>
          </p:cNvPr>
          <p:cNvSpPr/>
          <p:nvPr>
            <p:custDataLst>
              <p:tags r:id="rId19"/>
            </p:custDataLst>
          </p:nvPr>
        </p:nvSpPr>
        <p:spPr>
          <a:xfrm>
            <a:off x="11562277" y="4521790"/>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102</a:t>
            </a:r>
          </a:p>
        </p:txBody>
      </p:sp>
      <p:sp>
        <p:nvSpPr>
          <p:cNvPr id="36" name="矩形 35">
            <a:hlinkClick r:id="rId61" action="ppaction://hlinksldjump"/>
            <a:extLst>
              <a:ext uri="{FF2B5EF4-FFF2-40B4-BE49-F238E27FC236}">
                <a16:creationId xmlns:a16="http://schemas.microsoft.com/office/drawing/2014/main" id="{595E0319-5556-7473-CE28-656B610D686C}"/>
              </a:ext>
            </a:extLst>
          </p:cNvPr>
          <p:cNvSpPr/>
          <p:nvPr>
            <p:custDataLst>
              <p:tags r:id="rId20"/>
            </p:custDataLst>
          </p:nvPr>
        </p:nvSpPr>
        <p:spPr>
          <a:xfrm>
            <a:off x="794760" y="4521790"/>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DAMO-YOLO</a:t>
            </a:r>
          </a:p>
        </p:txBody>
      </p:sp>
      <p:sp>
        <p:nvSpPr>
          <p:cNvPr id="35" name="矩形 34">
            <a:hlinkClick r:id="rId61" action="ppaction://hlinksldjump"/>
            <a:extLst>
              <a:ext uri="{FF2B5EF4-FFF2-40B4-BE49-F238E27FC236}">
                <a16:creationId xmlns:a16="http://schemas.microsoft.com/office/drawing/2014/main" id="{2F6A1B7D-AAC5-D759-9CF8-26E4265D273C}"/>
              </a:ext>
            </a:extLst>
          </p:cNvPr>
          <p:cNvSpPr/>
          <p:nvPr>
            <p:custDataLst>
              <p:tags r:id="rId21"/>
            </p:custDataLst>
          </p:nvPr>
        </p:nvSpPr>
        <p:spPr>
          <a:xfrm>
            <a:off x="514349" y="4521790"/>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11</a:t>
            </a:r>
          </a:p>
        </p:txBody>
      </p:sp>
      <p:sp>
        <p:nvSpPr>
          <p:cNvPr id="34" name="矩形 33">
            <a:hlinkClick r:id="rId62" action="ppaction://hlinksldjump"/>
            <a:extLst>
              <a:ext uri="{FF2B5EF4-FFF2-40B4-BE49-F238E27FC236}">
                <a16:creationId xmlns:a16="http://schemas.microsoft.com/office/drawing/2014/main" id="{3CDA73D0-71EB-0065-F188-66D90E6663AF}"/>
              </a:ext>
            </a:extLst>
          </p:cNvPr>
          <p:cNvSpPr/>
          <p:nvPr>
            <p:custDataLst>
              <p:tags r:id="rId22"/>
            </p:custDataLst>
          </p:nvPr>
        </p:nvSpPr>
        <p:spPr>
          <a:xfrm>
            <a:off x="11562277" y="4241378"/>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97</a:t>
            </a:r>
          </a:p>
        </p:txBody>
      </p:sp>
      <p:sp>
        <p:nvSpPr>
          <p:cNvPr id="33" name="矩形 32">
            <a:hlinkClick r:id="rId62" action="ppaction://hlinksldjump"/>
            <a:extLst>
              <a:ext uri="{FF2B5EF4-FFF2-40B4-BE49-F238E27FC236}">
                <a16:creationId xmlns:a16="http://schemas.microsoft.com/office/drawing/2014/main" id="{AD299610-E856-185F-8FEB-66B29BBC96E0}"/>
              </a:ext>
            </a:extLst>
          </p:cNvPr>
          <p:cNvSpPr/>
          <p:nvPr>
            <p:custDataLst>
              <p:tags r:id="rId23"/>
            </p:custDataLst>
          </p:nvPr>
        </p:nvSpPr>
        <p:spPr>
          <a:xfrm>
            <a:off x="794760" y="4241378"/>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YOLOv7</a:t>
            </a:r>
          </a:p>
        </p:txBody>
      </p:sp>
      <p:sp>
        <p:nvSpPr>
          <p:cNvPr id="32" name="矩形 31">
            <a:hlinkClick r:id="rId62" action="ppaction://hlinksldjump"/>
            <a:extLst>
              <a:ext uri="{FF2B5EF4-FFF2-40B4-BE49-F238E27FC236}">
                <a16:creationId xmlns:a16="http://schemas.microsoft.com/office/drawing/2014/main" id="{1D0D70FA-95EB-6C20-421B-4D032A5E90B2}"/>
              </a:ext>
            </a:extLst>
          </p:cNvPr>
          <p:cNvSpPr/>
          <p:nvPr>
            <p:custDataLst>
              <p:tags r:id="rId24"/>
            </p:custDataLst>
          </p:nvPr>
        </p:nvSpPr>
        <p:spPr>
          <a:xfrm>
            <a:off x="514349" y="4241378"/>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10</a:t>
            </a:r>
          </a:p>
        </p:txBody>
      </p:sp>
      <p:sp>
        <p:nvSpPr>
          <p:cNvPr id="31" name="矩形 30">
            <a:hlinkClick r:id="rId63" action="ppaction://hlinksldjump"/>
            <a:extLst>
              <a:ext uri="{FF2B5EF4-FFF2-40B4-BE49-F238E27FC236}">
                <a16:creationId xmlns:a16="http://schemas.microsoft.com/office/drawing/2014/main" id="{CA953FC6-38FB-3F89-38EF-897073D632B0}"/>
              </a:ext>
            </a:extLst>
          </p:cNvPr>
          <p:cNvSpPr/>
          <p:nvPr>
            <p:custDataLst>
              <p:tags r:id="rId25"/>
            </p:custDataLst>
          </p:nvPr>
        </p:nvSpPr>
        <p:spPr>
          <a:xfrm>
            <a:off x="11562277" y="3960967"/>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94</a:t>
            </a:r>
          </a:p>
        </p:txBody>
      </p:sp>
      <p:sp>
        <p:nvSpPr>
          <p:cNvPr id="30" name="矩形 29">
            <a:hlinkClick r:id="rId63" action="ppaction://hlinksldjump"/>
            <a:extLst>
              <a:ext uri="{FF2B5EF4-FFF2-40B4-BE49-F238E27FC236}">
                <a16:creationId xmlns:a16="http://schemas.microsoft.com/office/drawing/2014/main" id="{17FF8C6F-11FD-6A04-EC73-2B8E039A4FBD}"/>
              </a:ext>
            </a:extLst>
          </p:cNvPr>
          <p:cNvSpPr/>
          <p:nvPr>
            <p:custDataLst>
              <p:tags r:id="rId26"/>
            </p:custDataLst>
          </p:nvPr>
        </p:nvSpPr>
        <p:spPr>
          <a:xfrm>
            <a:off x="794760" y="3960967"/>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YOLOv6</a:t>
            </a:r>
          </a:p>
        </p:txBody>
      </p:sp>
      <p:sp>
        <p:nvSpPr>
          <p:cNvPr id="29" name="矩形 28">
            <a:hlinkClick r:id="rId63" action="ppaction://hlinksldjump"/>
            <a:extLst>
              <a:ext uri="{FF2B5EF4-FFF2-40B4-BE49-F238E27FC236}">
                <a16:creationId xmlns:a16="http://schemas.microsoft.com/office/drawing/2014/main" id="{3FF51664-954B-FC12-CB17-79C250F18FC7}"/>
              </a:ext>
            </a:extLst>
          </p:cNvPr>
          <p:cNvSpPr/>
          <p:nvPr>
            <p:custDataLst>
              <p:tags r:id="rId27"/>
            </p:custDataLst>
          </p:nvPr>
        </p:nvSpPr>
        <p:spPr>
          <a:xfrm>
            <a:off x="514349" y="3960967"/>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9</a:t>
            </a:r>
          </a:p>
        </p:txBody>
      </p:sp>
      <p:sp>
        <p:nvSpPr>
          <p:cNvPr id="28" name="矩形 27">
            <a:hlinkClick r:id="rId64" action="ppaction://hlinksldjump"/>
            <a:extLst>
              <a:ext uri="{FF2B5EF4-FFF2-40B4-BE49-F238E27FC236}">
                <a16:creationId xmlns:a16="http://schemas.microsoft.com/office/drawing/2014/main" id="{DCE21BB0-B108-39CF-D238-5777B4AE4FC0}"/>
              </a:ext>
            </a:extLst>
          </p:cNvPr>
          <p:cNvSpPr/>
          <p:nvPr>
            <p:custDataLst>
              <p:tags r:id="rId28"/>
            </p:custDataLst>
          </p:nvPr>
        </p:nvSpPr>
        <p:spPr>
          <a:xfrm>
            <a:off x="11562277" y="3680555"/>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91</a:t>
            </a:r>
          </a:p>
        </p:txBody>
      </p:sp>
      <p:sp>
        <p:nvSpPr>
          <p:cNvPr id="27" name="矩形 26">
            <a:hlinkClick r:id="rId64" action="ppaction://hlinksldjump"/>
            <a:extLst>
              <a:ext uri="{FF2B5EF4-FFF2-40B4-BE49-F238E27FC236}">
                <a16:creationId xmlns:a16="http://schemas.microsoft.com/office/drawing/2014/main" id="{2ACB394E-E5C4-F490-FC75-EB44C310EFF7}"/>
              </a:ext>
            </a:extLst>
          </p:cNvPr>
          <p:cNvSpPr/>
          <p:nvPr>
            <p:custDataLst>
              <p:tags r:id="rId29"/>
            </p:custDataLst>
          </p:nvPr>
        </p:nvSpPr>
        <p:spPr>
          <a:xfrm>
            <a:off x="794760" y="3680555"/>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YOLOX</a:t>
            </a:r>
          </a:p>
        </p:txBody>
      </p:sp>
      <p:sp>
        <p:nvSpPr>
          <p:cNvPr id="26" name="矩形 25">
            <a:hlinkClick r:id="rId64" action="ppaction://hlinksldjump"/>
            <a:extLst>
              <a:ext uri="{FF2B5EF4-FFF2-40B4-BE49-F238E27FC236}">
                <a16:creationId xmlns:a16="http://schemas.microsoft.com/office/drawing/2014/main" id="{5AF70AD9-9245-4156-23A5-9DBC0237D18D}"/>
              </a:ext>
            </a:extLst>
          </p:cNvPr>
          <p:cNvSpPr/>
          <p:nvPr>
            <p:custDataLst>
              <p:tags r:id="rId30"/>
            </p:custDataLst>
          </p:nvPr>
        </p:nvSpPr>
        <p:spPr>
          <a:xfrm>
            <a:off x="514349" y="3680555"/>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8</a:t>
            </a:r>
          </a:p>
        </p:txBody>
      </p:sp>
      <p:sp>
        <p:nvSpPr>
          <p:cNvPr id="25" name="矩形 24">
            <a:hlinkClick r:id="rId65" action="ppaction://hlinksldjump"/>
            <a:extLst>
              <a:ext uri="{FF2B5EF4-FFF2-40B4-BE49-F238E27FC236}">
                <a16:creationId xmlns:a16="http://schemas.microsoft.com/office/drawing/2014/main" id="{314802D6-73A3-FE1B-3BA0-102F66A66BA5}"/>
              </a:ext>
            </a:extLst>
          </p:cNvPr>
          <p:cNvSpPr/>
          <p:nvPr>
            <p:custDataLst>
              <p:tags r:id="rId31"/>
            </p:custDataLst>
          </p:nvPr>
        </p:nvSpPr>
        <p:spPr>
          <a:xfrm>
            <a:off x="11562277" y="3400144"/>
            <a:ext cx="66901" cy="2420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88</a:t>
            </a:r>
          </a:p>
        </p:txBody>
      </p:sp>
      <p:sp>
        <p:nvSpPr>
          <p:cNvPr id="24" name="矩形 23">
            <a:hlinkClick r:id="rId65" action="ppaction://hlinksldjump"/>
            <a:extLst>
              <a:ext uri="{FF2B5EF4-FFF2-40B4-BE49-F238E27FC236}">
                <a16:creationId xmlns:a16="http://schemas.microsoft.com/office/drawing/2014/main" id="{8A9614D6-8852-09BF-9CB9-F4F71A99503F}"/>
              </a:ext>
            </a:extLst>
          </p:cNvPr>
          <p:cNvSpPr/>
          <p:nvPr>
            <p:custDataLst>
              <p:tags r:id="rId32"/>
            </p:custDataLst>
          </p:nvPr>
        </p:nvSpPr>
        <p:spPr>
          <a:xfrm>
            <a:off x="794760" y="3400144"/>
            <a:ext cx="1958329" cy="2420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YOLOR</a:t>
            </a:r>
          </a:p>
        </p:txBody>
      </p:sp>
      <p:sp>
        <p:nvSpPr>
          <p:cNvPr id="23" name="矩形 22">
            <a:hlinkClick r:id="rId65" action="ppaction://hlinksldjump"/>
            <a:extLst>
              <a:ext uri="{FF2B5EF4-FFF2-40B4-BE49-F238E27FC236}">
                <a16:creationId xmlns:a16="http://schemas.microsoft.com/office/drawing/2014/main" id="{17454242-C70B-4466-C951-7E095DC790C8}"/>
              </a:ext>
            </a:extLst>
          </p:cNvPr>
          <p:cNvSpPr/>
          <p:nvPr>
            <p:custDataLst>
              <p:tags r:id="rId33"/>
            </p:custDataLst>
          </p:nvPr>
        </p:nvSpPr>
        <p:spPr>
          <a:xfrm>
            <a:off x="514349" y="3400144"/>
            <a:ext cx="242004" cy="242003"/>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7</a:t>
            </a:r>
          </a:p>
        </p:txBody>
      </p:sp>
      <p:sp>
        <p:nvSpPr>
          <p:cNvPr id="22" name="矩形 21">
            <a:hlinkClick r:id="rId66" action="ppaction://hlinksldjump"/>
            <a:extLst>
              <a:ext uri="{FF2B5EF4-FFF2-40B4-BE49-F238E27FC236}">
                <a16:creationId xmlns:a16="http://schemas.microsoft.com/office/drawing/2014/main" id="{AABE6DFF-F72B-9183-2467-C70A6D097826}"/>
              </a:ext>
            </a:extLst>
          </p:cNvPr>
          <p:cNvSpPr/>
          <p:nvPr>
            <p:custDataLst>
              <p:tags r:id="rId34"/>
            </p:custDataLst>
          </p:nvPr>
        </p:nvSpPr>
        <p:spPr>
          <a:xfrm>
            <a:off x="11562277" y="3119732"/>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85</a:t>
            </a:r>
          </a:p>
        </p:txBody>
      </p:sp>
      <p:sp>
        <p:nvSpPr>
          <p:cNvPr id="21" name="矩形 20">
            <a:hlinkClick r:id="rId66" action="ppaction://hlinksldjump"/>
            <a:extLst>
              <a:ext uri="{FF2B5EF4-FFF2-40B4-BE49-F238E27FC236}">
                <a16:creationId xmlns:a16="http://schemas.microsoft.com/office/drawing/2014/main" id="{704EA3DA-608B-240A-3EDA-D86E8C5FE73C}"/>
              </a:ext>
            </a:extLst>
          </p:cNvPr>
          <p:cNvSpPr/>
          <p:nvPr>
            <p:custDataLst>
              <p:tags r:id="rId35"/>
            </p:custDataLst>
          </p:nvPr>
        </p:nvSpPr>
        <p:spPr>
          <a:xfrm>
            <a:off x="794760" y="3119732"/>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Scaled-YOLOv4</a:t>
            </a:r>
          </a:p>
        </p:txBody>
      </p:sp>
      <p:sp>
        <p:nvSpPr>
          <p:cNvPr id="20" name="矩形 19">
            <a:hlinkClick r:id="rId66" action="ppaction://hlinksldjump"/>
            <a:extLst>
              <a:ext uri="{FF2B5EF4-FFF2-40B4-BE49-F238E27FC236}">
                <a16:creationId xmlns:a16="http://schemas.microsoft.com/office/drawing/2014/main" id="{C4406BA1-F801-09D9-29FF-28E83B603398}"/>
              </a:ext>
            </a:extLst>
          </p:cNvPr>
          <p:cNvSpPr/>
          <p:nvPr>
            <p:custDataLst>
              <p:tags r:id="rId36"/>
            </p:custDataLst>
          </p:nvPr>
        </p:nvSpPr>
        <p:spPr>
          <a:xfrm>
            <a:off x="514349" y="3119732"/>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6</a:t>
            </a:r>
          </a:p>
        </p:txBody>
      </p:sp>
      <p:sp>
        <p:nvSpPr>
          <p:cNvPr id="19" name="矩形 18">
            <a:hlinkClick r:id="rId67" action="ppaction://hlinksldjump"/>
            <a:extLst>
              <a:ext uri="{FF2B5EF4-FFF2-40B4-BE49-F238E27FC236}">
                <a16:creationId xmlns:a16="http://schemas.microsoft.com/office/drawing/2014/main" id="{56C715B6-0F30-DD18-0E7D-D5FFF1F589A2}"/>
              </a:ext>
            </a:extLst>
          </p:cNvPr>
          <p:cNvSpPr/>
          <p:nvPr>
            <p:custDataLst>
              <p:tags r:id="rId37"/>
            </p:custDataLst>
          </p:nvPr>
        </p:nvSpPr>
        <p:spPr>
          <a:xfrm>
            <a:off x="11562277" y="2839320"/>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81</a:t>
            </a:r>
          </a:p>
        </p:txBody>
      </p:sp>
      <p:sp>
        <p:nvSpPr>
          <p:cNvPr id="18" name="矩形 17">
            <a:hlinkClick r:id="rId67" action="ppaction://hlinksldjump"/>
            <a:extLst>
              <a:ext uri="{FF2B5EF4-FFF2-40B4-BE49-F238E27FC236}">
                <a16:creationId xmlns:a16="http://schemas.microsoft.com/office/drawing/2014/main" id="{8B7D2C4C-EAC0-03C0-591B-02A8BF965B81}"/>
              </a:ext>
            </a:extLst>
          </p:cNvPr>
          <p:cNvSpPr/>
          <p:nvPr>
            <p:custDataLst>
              <p:tags r:id="rId38"/>
            </p:custDataLst>
          </p:nvPr>
        </p:nvSpPr>
        <p:spPr>
          <a:xfrm>
            <a:off x="794760" y="2839320"/>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YOLOv5</a:t>
            </a:r>
          </a:p>
        </p:txBody>
      </p:sp>
      <p:sp>
        <p:nvSpPr>
          <p:cNvPr id="17" name="矩形 16">
            <a:hlinkClick r:id="rId67" action="ppaction://hlinksldjump"/>
            <a:extLst>
              <a:ext uri="{FF2B5EF4-FFF2-40B4-BE49-F238E27FC236}">
                <a16:creationId xmlns:a16="http://schemas.microsoft.com/office/drawing/2014/main" id="{0BC2056D-FBA0-1450-461D-69510CC5552C}"/>
              </a:ext>
            </a:extLst>
          </p:cNvPr>
          <p:cNvSpPr/>
          <p:nvPr>
            <p:custDataLst>
              <p:tags r:id="rId39"/>
            </p:custDataLst>
          </p:nvPr>
        </p:nvSpPr>
        <p:spPr>
          <a:xfrm>
            <a:off x="514349" y="2839320"/>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5</a:t>
            </a:r>
          </a:p>
        </p:txBody>
      </p:sp>
      <p:sp>
        <p:nvSpPr>
          <p:cNvPr id="16" name="矩形 15">
            <a:hlinkClick r:id="rId68" action="ppaction://hlinksldjump"/>
            <a:extLst>
              <a:ext uri="{FF2B5EF4-FFF2-40B4-BE49-F238E27FC236}">
                <a16:creationId xmlns:a16="http://schemas.microsoft.com/office/drawing/2014/main" id="{7FFEBA2E-3A41-D1EF-C713-8462134BAB46}"/>
              </a:ext>
            </a:extLst>
          </p:cNvPr>
          <p:cNvSpPr/>
          <p:nvPr>
            <p:custDataLst>
              <p:tags r:id="rId40"/>
            </p:custDataLst>
          </p:nvPr>
        </p:nvSpPr>
        <p:spPr>
          <a:xfrm>
            <a:off x="11562277" y="2558909"/>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76</a:t>
            </a:r>
          </a:p>
        </p:txBody>
      </p:sp>
      <p:sp>
        <p:nvSpPr>
          <p:cNvPr id="15" name="矩形 14">
            <a:hlinkClick r:id="rId68" action="ppaction://hlinksldjump"/>
            <a:extLst>
              <a:ext uri="{FF2B5EF4-FFF2-40B4-BE49-F238E27FC236}">
                <a16:creationId xmlns:a16="http://schemas.microsoft.com/office/drawing/2014/main" id="{BF317542-ED90-26C7-AD68-B4064B220DE5}"/>
              </a:ext>
            </a:extLst>
          </p:cNvPr>
          <p:cNvSpPr/>
          <p:nvPr>
            <p:custDataLst>
              <p:tags r:id="rId41"/>
            </p:custDataLst>
          </p:nvPr>
        </p:nvSpPr>
        <p:spPr>
          <a:xfrm>
            <a:off x="794760" y="2558909"/>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YOLOv4</a:t>
            </a:r>
          </a:p>
        </p:txBody>
      </p:sp>
      <p:sp>
        <p:nvSpPr>
          <p:cNvPr id="14" name="矩形 13">
            <a:hlinkClick r:id="rId68" action="ppaction://hlinksldjump"/>
            <a:extLst>
              <a:ext uri="{FF2B5EF4-FFF2-40B4-BE49-F238E27FC236}">
                <a16:creationId xmlns:a16="http://schemas.microsoft.com/office/drawing/2014/main" id="{80058E2A-A45E-02B9-5846-6776BD033F65}"/>
              </a:ext>
            </a:extLst>
          </p:cNvPr>
          <p:cNvSpPr/>
          <p:nvPr>
            <p:custDataLst>
              <p:tags r:id="rId42"/>
            </p:custDataLst>
          </p:nvPr>
        </p:nvSpPr>
        <p:spPr>
          <a:xfrm>
            <a:off x="514349" y="2558909"/>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4</a:t>
            </a:r>
          </a:p>
        </p:txBody>
      </p:sp>
      <p:sp>
        <p:nvSpPr>
          <p:cNvPr id="13" name="矩形 12">
            <a:hlinkClick r:id="rId69" action="ppaction://hlinksldjump"/>
            <a:extLst>
              <a:ext uri="{FF2B5EF4-FFF2-40B4-BE49-F238E27FC236}">
                <a16:creationId xmlns:a16="http://schemas.microsoft.com/office/drawing/2014/main" id="{4E921E81-0313-81F9-538F-A868D16D5183}"/>
              </a:ext>
            </a:extLst>
          </p:cNvPr>
          <p:cNvSpPr/>
          <p:nvPr>
            <p:custDataLst>
              <p:tags r:id="rId43"/>
            </p:custDataLst>
          </p:nvPr>
        </p:nvSpPr>
        <p:spPr>
          <a:xfrm>
            <a:off x="11562277" y="2278498"/>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69</a:t>
            </a:r>
          </a:p>
        </p:txBody>
      </p:sp>
      <p:sp>
        <p:nvSpPr>
          <p:cNvPr id="12" name="矩形 11">
            <a:hlinkClick r:id="rId69" action="ppaction://hlinksldjump"/>
            <a:extLst>
              <a:ext uri="{FF2B5EF4-FFF2-40B4-BE49-F238E27FC236}">
                <a16:creationId xmlns:a16="http://schemas.microsoft.com/office/drawing/2014/main" id="{7875E068-3441-890C-CB7D-6CD827B9734E}"/>
              </a:ext>
            </a:extLst>
          </p:cNvPr>
          <p:cNvSpPr/>
          <p:nvPr>
            <p:custDataLst>
              <p:tags r:id="rId44"/>
            </p:custDataLst>
          </p:nvPr>
        </p:nvSpPr>
        <p:spPr>
          <a:xfrm>
            <a:off x="794760" y="2278498"/>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YOLOv3</a:t>
            </a:r>
          </a:p>
        </p:txBody>
      </p:sp>
      <p:sp>
        <p:nvSpPr>
          <p:cNvPr id="11" name="矩形 10">
            <a:hlinkClick r:id="rId69" action="ppaction://hlinksldjump"/>
            <a:extLst>
              <a:ext uri="{FF2B5EF4-FFF2-40B4-BE49-F238E27FC236}">
                <a16:creationId xmlns:a16="http://schemas.microsoft.com/office/drawing/2014/main" id="{BBDAAFFB-FDFC-D0D9-BA04-D1ED213CB66D}"/>
              </a:ext>
            </a:extLst>
          </p:cNvPr>
          <p:cNvSpPr/>
          <p:nvPr>
            <p:custDataLst>
              <p:tags r:id="rId45"/>
            </p:custDataLst>
          </p:nvPr>
        </p:nvSpPr>
        <p:spPr>
          <a:xfrm>
            <a:off x="514349" y="2278498"/>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3</a:t>
            </a:r>
          </a:p>
        </p:txBody>
      </p:sp>
      <p:sp>
        <p:nvSpPr>
          <p:cNvPr id="10" name="矩形 9">
            <a:hlinkClick r:id="rId70" action="ppaction://hlinksldjump"/>
            <a:extLst>
              <a:ext uri="{FF2B5EF4-FFF2-40B4-BE49-F238E27FC236}">
                <a16:creationId xmlns:a16="http://schemas.microsoft.com/office/drawing/2014/main" id="{02D7BE5F-625A-378D-B570-510EAB79821F}"/>
              </a:ext>
            </a:extLst>
          </p:cNvPr>
          <p:cNvSpPr/>
          <p:nvPr>
            <p:custDataLst>
              <p:tags r:id="rId46"/>
            </p:custDataLst>
          </p:nvPr>
        </p:nvSpPr>
        <p:spPr>
          <a:xfrm>
            <a:off x="11562277" y="1998086"/>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63</a:t>
            </a:r>
          </a:p>
        </p:txBody>
      </p:sp>
      <p:sp>
        <p:nvSpPr>
          <p:cNvPr id="9" name="矩形 8">
            <a:hlinkClick r:id="rId70" action="ppaction://hlinksldjump"/>
            <a:extLst>
              <a:ext uri="{FF2B5EF4-FFF2-40B4-BE49-F238E27FC236}">
                <a16:creationId xmlns:a16="http://schemas.microsoft.com/office/drawing/2014/main" id="{963835F9-B160-1447-1BF2-496E8A4ADB56}"/>
              </a:ext>
            </a:extLst>
          </p:cNvPr>
          <p:cNvSpPr/>
          <p:nvPr>
            <p:custDataLst>
              <p:tags r:id="rId47"/>
            </p:custDataLst>
          </p:nvPr>
        </p:nvSpPr>
        <p:spPr>
          <a:xfrm>
            <a:off x="794760" y="1998086"/>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YOLO9000</a:t>
            </a:r>
          </a:p>
        </p:txBody>
      </p:sp>
      <p:sp>
        <p:nvSpPr>
          <p:cNvPr id="8" name="矩形 7">
            <a:hlinkClick r:id="rId70" action="ppaction://hlinksldjump"/>
            <a:extLst>
              <a:ext uri="{FF2B5EF4-FFF2-40B4-BE49-F238E27FC236}">
                <a16:creationId xmlns:a16="http://schemas.microsoft.com/office/drawing/2014/main" id="{5502F105-ED4F-B2EB-71AB-744F7A198542}"/>
              </a:ext>
            </a:extLst>
          </p:cNvPr>
          <p:cNvSpPr/>
          <p:nvPr>
            <p:custDataLst>
              <p:tags r:id="rId48"/>
            </p:custDataLst>
          </p:nvPr>
        </p:nvSpPr>
        <p:spPr>
          <a:xfrm>
            <a:off x="514349" y="1998086"/>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2</a:t>
            </a:r>
          </a:p>
        </p:txBody>
      </p:sp>
      <p:sp>
        <p:nvSpPr>
          <p:cNvPr id="7" name="矩形 6">
            <a:hlinkClick r:id="rId71" action="ppaction://hlinksldjump"/>
            <a:extLst>
              <a:ext uri="{FF2B5EF4-FFF2-40B4-BE49-F238E27FC236}">
                <a16:creationId xmlns:a16="http://schemas.microsoft.com/office/drawing/2014/main" id="{E4B55CCA-2311-6AF5-4300-75BC2EA1F77B}"/>
              </a:ext>
            </a:extLst>
          </p:cNvPr>
          <p:cNvSpPr/>
          <p:nvPr>
            <p:custDataLst>
              <p:tags r:id="rId49"/>
            </p:custDataLst>
          </p:nvPr>
        </p:nvSpPr>
        <p:spPr>
          <a:xfrm>
            <a:off x="11562277" y="1717675"/>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55</a:t>
            </a:r>
          </a:p>
        </p:txBody>
      </p:sp>
      <p:sp>
        <p:nvSpPr>
          <p:cNvPr id="6" name="矩形 5">
            <a:hlinkClick r:id="rId71" action="ppaction://hlinksldjump"/>
            <a:extLst>
              <a:ext uri="{FF2B5EF4-FFF2-40B4-BE49-F238E27FC236}">
                <a16:creationId xmlns:a16="http://schemas.microsoft.com/office/drawing/2014/main" id="{959FD147-6EAF-C453-F849-C8BCEEB92831}"/>
              </a:ext>
            </a:extLst>
          </p:cNvPr>
          <p:cNvSpPr/>
          <p:nvPr>
            <p:custDataLst>
              <p:tags r:id="rId50"/>
            </p:custDataLst>
          </p:nvPr>
        </p:nvSpPr>
        <p:spPr>
          <a:xfrm>
            <a:off x="794760" y="1717675"/>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You Only Look Once</a:t>
            </a:r>
          </a:p>
        </p:txBody>
      </p:sp>
      <p:sp>
        <p:nvSpPr>
          <p:cNvPr id="5" name="矩形 4">
            <a:hlinkClick r:id="rId71" action="ppaction://hlinksldjump"/>
            <a:extLst>
              <a:ext uri="{FF2B5EF4-FFF2-40B4-BE49-F238E27FC236}">
                <a16:creationId xmlns:a16="http://schemas.microsoft.com/office/drawing/2014/main" id="{A1050E62-62CF-E413-4F27-E2B3EF4DF75B}"/>
              </a:ext>
            </a:extLst>
          </p:cNvPr>
          <p:cNvSpPr/>
          <p:nvPr>
            <p:custDataLst>
              <p:tags r:id="rId51"/>
            </p:custDataLst>
          </p:nvPr>
        </p:nvSpPr>
        <p:spPr>
          <a:xfrm>
            <a:off x="514349" y="1717675"/>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a:t>
            </a:r>
          </a:p>
        </p:txBody>
      </p:sp>
      <p:sp>
        <p:nvSpPr>
          <p:cNvPr id="4" name="标题 3">
            <a:extLst>
              <a:ext uri="{FF2B5EF4-FFF2-40B4-BE49-F238E27FC236}">
                <a16:creationId xmlns:a16="http://schemas.microsoft.com/office/drawing/2014/main" id="{39C7F49F-0E8A-C22D-486D-EAC156DC2832}"/>
              </a:ext>
            </a:extLst>
          </p:cNvPr>
          <p:cNvSpPr>
            <a:spLocks noGrp="1"/>
          </p:cNvSpPr>
          <p:nvPr>
            <p:ph type="title"/>
            <p:custDataLst>
              <p:tags r:id="rId52"/>
            </p:custDataLst>
          </p:nvPr>
        </p:nvSpPr>
        <p:spPr/>
        <p:txBody>
          <a:bodyPr vert="horz"/>
          <a:lstStyle/>
          <a:p>
            <a:r>
              <a:rPr lang="en-US"/>
              <a:t>Models</a:t>
            </a:r>
          </a:p>
        </p:txBody>
      </p:sp>
    </p:spTree>
    <p:custDataLst>
      <p:tags r:id="rId1"/>
    </p:custDataLst>
    <p:extLst>
      <p:ext uri="{BB962C8B-B14F-4D97-AF65-F5344CB8AC3E}">
        <p14:creationId xmlns:p14="http://schemas.microsoft.com/office/powerpoint/2010/main" val="70945494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D52A77A-70A9-9A7A-B48F-22A08658F40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4D52A77A-70A9-9A7A-B48F-22A08658F40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179599"/>
            <a:ext cx="11160917" cy="984885"/>
          </a:xfrm>
        </p:spPr>
        <p:txBody>
          <a:bodyPr vert="horz"/>
          <a:lstStyle/>
          <a:p>
            <a:r>
              <a:rPr lang="en-US" altLang="zh-CN" dirty="0"/>
              <a:t>YOLO-World: 2024 ArXiv						[Results]</a:t>
            </a:r>
            <a:br>
              <a:rPr lang="en-US" altLang="zh-CN" dirty="0"/>
            </a:br>
            <a:r>
              <a:rPr lang="en-US" altLang="zh-CN" dirty="0"/>
              <a:t>Tencent Achieve Open-Vocabulary Object Detection</a:t>
            </a:r>
            <a:endParaRPr lang="en-US" dirty="0"/>
          </a:p>
        </p:txBody>
      </p:sp>
      <p:pic>
        <p:nvPicPr>
          <p:cNvPr id="11" name="图片 10" descr="一群牛在吃草的马&#10;&#10;中度可信度描述已自动生成">
            <a:extLst>
              <a:ext uri="{FF2B5EF4-FFF2-40B4-BE49-F238E27FC236}">
                <a16:creationId xmlns:a16="http://schemas.microsoft.com/office/drawing/2014/main" id="{CAB4C51F-17DD-610B-B5E0-E1EDC47A8E5F}"/>
              </a:ext>
            </a:extLst>
          </p:cNvPr>
          <p:cNvPicPr>
            <a:picLocks noChangeAspect="1"/>
          </p:cNvPicPr>
          <p:nvPr/>
        </p:nvPicPr>
        <p:blipFill>
          <a:blip r:embed="rId5"/>
          <a:stretch>
            <a:fillRect/>
          </a:stretch>
        </p:blipFill>
        <p:spPr>
          <a:xfrm>
            <a:off x="514349" y="2420704"/>
            <a:ext cx="11160917" cy="2347785"/>
          </a:xfrm>
          <a:prstGeom prst="rect">
            <a:avLst/>
          </a:prstGeom>
        </p:spPr>
      </p:pic>
    </p:spTree>
    <p:extLst>
      <p:ext uri="{BB962C8B-B14F-4D97-AF65-F5344CB8AC3E}">
        <p14:creationId xmlns:p14="http://schemas.microsoft.com/office/powerpoint/2010/main" val="309449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D52A77A-70A9-9A7A-B48F-22A08658F40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4D52A77A-70A9-9A7A-B48F-22A08658F40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179599"/>
            <a:ext cx="11160917" cy="984885"/>
          </a:xfrm>
        </p:spPr>
        <p:txBody>
          <a:bodyPr vert="horz"/>
          <a:lstStyle/>
          <a:p>
            <a:r>
              <a:rPr lang="en-US" altLang="zh-CN" dirty="0"/>
              <a:t>YOLO-World: 2024 ArXiv						[Results]</a:t>
            </a:r>
            <a:br>
              <a:rPr lang="en-US" altLang="zh-CN" dirty="0"/>
            </a:br>
            <a:r>
              <a:rPr lang="en-US" altLang="zh-CN" dirty="0"/>
              <a:t>Tencent Achieve Open-Vocabulary Object Detection</a:t>
            </a:r>
            <a:endParaRPr lang="en-US" dirty="0"/>
          </a:p>
        </p:txBody>
      </p:sp>
      <p:pic>
        <p:nvPicPr>
          <p:cNvPr id="4" name="图片 3" descr="人们在看棒球比赛&#10;&#10;中度可信度描述已自动生成">
            <a:extLst>
              <a:ext uri="{FF2B5EF4-FFF2-40B4-BE49-F238E27FC236}">
                <a16:creationId xmlns:a16="http://schemas.microsoft.com/office/drawing/2014/main" id="{A1A341ED-631E-1D0F-FF51-3078C5C8738D}"/>
              </a:ext>
            </a:extLst>
          </p:cNvPr>
          <p:cNvPicPr>
            <a:picLocks noChangeAspect="1"/>
          </p:cNvPicPr>
          <p:nvPr/>
        </p:nvPicPr>
        <p:blipFill>
          <a:blip r:embed="rId5"/>
          <a:stretch>
            <a:fillRect/>
          </a:stretch>
        </p:blipFill>
        <p:spPr>
          <a:xfrm>
            <a:off x="514349" y="1230020"/>
            <a:ext cx="11160918" cy="5083487"/>
          </a:xfrm>
          <a:prstGeom prst="rect">
            <a:avLst/>
          </a:prstGeom>
        </p:spPr>
      </p:pic>
    </p:spTree>
    <p:extLst>
      <p:ext uri="{BB962C8B-B14F-4D97-AF65-F5344CB8AC3E}">
        <p14:creationId xmlns:p14="http://schemas.microsoft.com/office/powerpoint/2010/main" val="420828459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D52A77A-70A9-9A7A-B48F-22A08658F40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5" name="think-cell data - do not delete" hidden="1">
                        <a:extLst>
                          <a:ext uri="{FF2B5EF4-FFF2-40B4-BE49-F238E27FC236}">
                            <a16:creationId xmlns:a16="http://schemas.microsoft.com/office/drawing/2014/main" id="{4D52A77A-70A9-9A7A-B48F-22A08658F40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179599"/>
            <a:ext cx="11160917" cy="984885"/>
          </a:xfrm>
        </p:spPr>
        <p:txBody>
          <a:bodyPr vert="horz"/>
          <a:lstStyle/>
          <a:p>
            <a:r>
              <a:rPr lang="en-US" altLang="zh-CN" dirty="0"/>
              <a:t>YOLO-World: 2024 ArXiv					[Improvements]</a:t>
            </a:r>
            <a:br>
              <a:rPr lang="en-US" altLang="zh-CN" dirty="0"/>
            </a:br>
            <a:r>
              <a:rPr lang="en-US" altLang="zh-CN" dirty="0"/>
              <a:t>Tencent Achieve Open-Vocabulary Object Detection</a:t>
            </a:r>
            <a:endParaRPr lang="en-US" dirty="0"/>
          </a:p>
        </p:txBody>
      </p:sp>
      <p:pic>
        <p:nvPicPr>
          <p:cNvPr id="9" name="图片 8" descr="图示&#10;&#10;描述已自动生成">
            <a:extLst>
              <a:ext uri="{FF2B5EF4-FFF2-40B4-BE49-F238E27FC236}">
                <a16:creationId xmlns:a16="http://schemas.microsoft.com/office/drawing/2014/main" id="{D21FE8FB-7F8F-889A-79AC-F53C76C30B7F}"/>
              </a:ext>
            </a:extLst>
          </p:cNvPr>
          <p:cNvPicPr>
            <a:picLocks noChangeAspect="1"/>
          </p:cNvPicPr>
          <p:nvPr/>
        </p:nvPicPr>
        <p:blipFill>
          <a:blip r:embed="rId6"/>
          <a:stretch>
            <a:fillRect/>
          </a:stretch>
        </p:blipFill>
        <p:spPr>
          <a:xfrm>
            <a:off x="514347" y="1320212"/>
            <a:ext cx="11160918" cy="2030234"/>
          </a:xfrm>
          <a:prstGeom prst="rect">
            <a:avLst/>
          </a:prstGeom>
        </p:spPr>
      </p:pic>
      <p:sp>
        <p:nvSpPr>
          <p:cNvPr id="21" name="ee4pContent1">
            <a:extLst>
              <a:ext uri="{FF2B5EF4-FFF2-40B4-BE49-F238E27FC236}">
                <a16:creationId xmlns:a16="http://schemas.microsoft.com/office/drawing/2014/main" id="{89CE6A6E-CEC4-6BA1-A099-D234C7CA954E}"/>
              </a:ext>
            </a:extLst>
          </p:cNvPr>
          <p:cNvSpPr txBox="1">
            <a:spLocks/>
          </p:cNvSpPr>
          <p:nvPr>
            <p:custDataLst>
              <p:tags r:id="rId2"/>
            </p:custDataLst>
          </p:nvPr>
        </p:nvSpPr>
        <p:spPr>
          <a:xfrm>
            <a:off x="514347" y="3429000"/>
            <a:ext cx="11160918" cy="281305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a:pPr>
            <a:r>
              <a:rPr lang="zh-CN" altLang="en-US" dirty="0">
                <a:latin typeface="+mn-lt"/>
              </a:rPr>
              <a:t>传统物体检测器：</a:t>
            </a:r>
            <a:endParaRPr lang="en-US" altLang="zh-CN" dirty="0">
              <a:latin typeface="+mn-lt"/>
            </a:endParaRPr>
          </a:p>
          <a:p>
            <a:pPr lvl="2"/>
            <a:r>
              <a:rPr lang="zh-CN" altLang="en-US" dirty="0">
                <a:latin typeface="+mn-lt"/>
              </a:rPr>
              <a:t>这些对象检测器只能检测训练数据集预定义的固定词汇表内的对象，例如，</a:t>
            </a:r>
            <a:r>
              <a:rPr lang="en-US" altLang="zh-CN" dirty="0">
                <a:latin typeface="+mn-lt"/>
              </a:rPr>
              <a:t>COCO</a:t>
            </a:r>
            <a:r>
              <a:rPr lang="zh-CN" altLang="en-US" dirty="0">
                <a:latin typeface="+mn-lt"/>
              </a:rPr>
              <a:t>数据集的</a:t>
            </a:r>
            <a:r>
              <a:rPr lang="en-US" altLang="zh-CN" dirty="0">
                <a:latin typeface="+mn-lt"/>
              </a:rPr>
              <a:t>80</a:t>
            </a:r>
            <a:r>
              <a:rPr lang="zh-CN" altLang="en-US" dirty="0">
                <a:latin typeface="+mn-lt"/>
              </a:rPr>
              <a:t>个类别。 固定的词汇限制了开放场景的扩展</a:t>
            </a:r>
            <a:endParaRPr lang="en-US" altLang="zh-CN" dirty="0">
              <a:latin typeface="+mn-lt"/>
            </a:endParaRPr>
          </a:p>
          <a:p>
            <a:pPr marL="342900" lvl="1" indent="-342900">
              <a:buFont typeface="+mj-lt"/>
              <a:buAutoNum type="arabicPeriod"/>
            </a:pPr>
            <a:r>
              <a:rPr lang="zh-CN" altLang="en-US" dirty="0">
                <a:latin typeface="+mn-lt"/>
              </a:rPr>
              <a:t>以前的开放词汇检测器： </a:t>
            </a:r>
            <a:endParaRPr lang="en-US" altLang="zh-CN" dirty="0">
              <a:latin typeface="+mn-lt"/>
            </a:endParaRPr>
          </a:p>
          <a:p>
            <a:pPr lvl="2"/>
            <a:r>
              <a:rPr lang="zh-CN" altLang="en-US" dirty="0">
                <a:latin typeface="+mn-lt"/>
              </a:rPr>
              <a:t>以前的方法倾向于开发大而重的检测器来进行开放词汇检测，直观上具有很强的能力。 此外，这些检测器同时对图像和文本进行编码作为预测的输入，这对于实际应用来说非常耗时</a:t>
            </a:r>
            <a:endParaRPr lang="en-US" altLang="zh-CN" dirty="0">
              <a:latin typeface="+mn-lt"/>
            </a:endParaRPr>
          </a:p>
          <a:p>
            <a:pPr marL="342900" lvl="1" indent="-342900">
              <a:buFont typeface="+mj-lt"/>
              <a:buAutoNum type="arabicPeriod"/>
            </a:pPr>
            <a:r>
              <a:rPr lang="en-US" altLang="zh-CN" dirty="0">
                <a:latin typeface="+mn-lt"/>
              </a:rPr>
              <a:t>YOLO-World</a:t>
            </a:r>
            <a:r>
              <a:rPr lang="zh-CN" altLang="en-US" dirty="0">
                <a:latin typeface="+mn-lt"/>
              </a:rPr>
              <a:t>： </a:t>
            </a:r>
            <a:endParaRPr lang="en-US" altLang="zh-CN" dirty="0">
              <a:latin typeface="+mn-lt"/>
            </a:endParaRPr>
          </a:p>
          <a:p>
            <a:pPr lvl="2"/>
            <a:r>
              <a:rPr lang="zh-CN" altLang="en-US" dirty="0">
                <a:latin typeface="+mn-lt"/>
              </a:rPr>
              <a:t>没有使用在线词汇，而是提出了一种用于高效推理的提示然后检测范例，其中用户根据需要生成一系列提示，并且这些提示将被编码到离线词汇中。然后可以将其重新参数化为模型权重，以进行部署和进一步加速</a:t>
            </a:r>
            <a:endParaRPr lang="en-US" dirty="0">
              <a:latin typeface="+mn-lt"/>
            </a:endParaRPr>
          </a:p>
        </p:txBody>
      </p:sp>
    </p:spTree>
    <p:extLst>
      <p:ext uri="{BB962C8B-B14F-4D97-AF65-F5344CB8AC3E}">
        <p14:creationId xmlns:p14="http://schemas.microsoft.com/office/powerpoint/2010/main" val="74868643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EDBAA35-938D-B784-BD17-9357495F02E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3EDBAA35-938D-B784-BD17-9357495F02E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179599"/>
            <a:ext cx="11160917" cy="984885"/>
          </a:xfrm>
        </p:spPr>
        <p:txBody>
          <a:bodyPr vert="horz"/>
          <a:lstStyle/>
          <a:p>
            <a:r>
              <a:rPr lang="en-US" dirty="0"/>
              <a:t>YOLO-World: 2024 ArXiv					[Architectures]</a:t>
            </a:r>
            <a:br>
              <a:rPr lang="en-US" dirty="0"/>
            </a:br>
            <a:r>
              <a:rPr lang="en-US" dirty="0"/>
              <a:t>Tencent Achieve Open-Vocabulary Object Detection</a:t>
            </a:r>
          </a:p>
        </p:txBody>
      </p:sp>
      <p:pic>
        <p:nvPicPr>
          <p:cNvPr id="27" name="图片 26" descr="图示&#10;&#10;描述已自动生成">
            <a:extLst>
              <a:ext uri="{FF2B5EF4-FFF2-40B4-BE49-F238E27FC236}">
                <a16:creationId xmlns:a16="http://schemas.microsoft.com/office/drawing/2014/main" id="{D782E620-B9C4-28CE-7F47-11DEF40858D4}"/>
              </a:ext>
            </a:extLst>
          </p:cNvPr>
          <p:cNvPicPr>
            <a:picLocks noChangeAspect="1"/>
          </p:cNvPicPr>
          <p:nvPr/>
        </p:nvPicPr>
        <p:blipFill>
          <a:blip r:embed="rId5"/>
          <a:stretch>
            <a:fillRect/>
          </a:stretch>
        </p:blipFill>
        <p:spPr>
          <a:xfrm>
            <a:off x="514349" y="1463763"/>
            <a:ext cx="11160917" cy="4605576"/>
          </a:xfrm>
          <a:prstGeom prst="rect">
            <a:avLst/>
          </a:prstGeom>
        </p:spPr>
      </p:pic>
    </p:spTree>
    <p:extLst>
      <p:ext uri="{BB962C8B-B14F-4D97-AF65-F5344CB8AC3E}">
        <p14:creationId xmlns:p14="http://schemas.microsoft.com/office/powerpoint/2010/main" val="385492590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EDBAA35-938D-B784-BD17-9357495F02E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3EDBAA35-938D-B784-BD17-9357495F02E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179599"/>
            <a:ext cx="11160917" cy="984885"/>
          </a:xfrm>
        </p:spPr>
        <p:txBody>
          <a:bodyPr vert="horz"/>
          <a:lstStyle/>
          <a:p>
            <a:r>
              <a:rPr lang="en-US" dirty="0"/>
              <a:t>YOLO-World: 2024 ArXiv					[Architectures]</a:t>
            </a:r>
            <a:br>
              <a:rPr lang="en-US" dirty="0"/>
            </a:br>
            <a:r>
              <a:rPr lang="en-US" dirty="0"/>
              <a:t>Tencent Achieve Open-Vocabulary Object Detection</a:t>
            </a:r>
          </a:p>
        </p:txBody>
      </p:sp>
      <mc:AlternateContent xmlns:mc="http://schemas.openxmlformats.org/markup-compatibility/2006" xmlns:a14="http://schemas.microsoft.com/office/drawing/2010/main">
        <mc:Choice Requires="a14">
          <p:sp>
            <p:nvSpPr>
              <p:cNvPr id="2" name="ee4pContent1">
                <a:extLst>
                  <a:ext uri="{FF2B5EF4-FFF2-40B4-BE49-F238E27FC236}">
                    <a16:creationId xmlns:a16="http://schemas.microsoft.com/office/drawing/2014/main" id="{68179F8B-3796-1F0D-722F-F405239F4AFE}"/>
                  </a:ext>
                </a:extLst>
              </p:cNvPr>
              <p:cNvSpPr txBox="1">
                <a:spLocks/>
              </p:cNvSpPr>
              <p:nvPr>
                <p:custDataLst>
                  <p:tags r:id="rId2"/>
                </p:custDataLst>
              </p:nvPr>
            </p:nvSpPr>
            <p:spPr>
              <a:xfrm>
                <a:off x="514349" y="1384301"/>
                <a:ext cx="11160917" cy="478155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开放词汇对象检测</a:t>
                </a:r>
                <a:r>
                  <a:rPr lang="en-US" altLang="zh-CN" dirty="0">
                    <a:latin typeface="+mn-lt"/>
                  </a:rPr>
                  <a:t>(Open-vocabulary object detection, OVD)</a:t>
                </a:r>
                <a:r>
                  <a:rPr lang="zh-CN" altLang="en-US" dirty="0">
                    <a:latin typeface="+mn-lt"/>
                  </a:rPr>
                  <a:t>旨在检测预定义类别之外的对象</a:t>
                </a:r>
                <a:endParaRPr lang="en-US" altLang="zh-CN" dirty="0">
                  <a:latin typeface="+mn-lt"/>
                </a:endParaRPr>
              </a:p>
              <a:p>
                <a:pPr lvl="1"/>
                <a:endParaRPr lang="en-US" dirty="0">
                  <a:latin typeface="+mn-lt"/>
                </a:endParaRPr>
              </a:p>
              <a:p>
                <a:pPr lvl="1"/>
                <a:r>
                  <a:rPr lang="en-US" altLang="zh-CN" dirty="0">
                    <a:latin typeface="+mn-lt"/>
                  </a:rPr>
                  <a:t>YOLO-World</a:t>
                </a:r>
                <a:r>
                  <a:rPr lang="zh-CN" altLang="en-US" dirty="0">
                    <a:latin typeface="+mn-lt"/>
                  </a:rPr>
                  <a:t>由</a:t>
                </a:r>
                <a:r>
                  <a:rPr lang="en-US" altLang="zh-CN" dirty="0">
                    <a:latin typeface="+mn-lt"/>
                  </a:rPr>
                  <a:t>YOLO</a:t>
                </a:r>
                <a:r>
                  <a:rPr lang="zh-CN" altLang="en-US" dirty="0">
                    <a:latin typeface="+mn-lt"/>
                  </a:rPr>
                  <a:t>检测器、文本编码器和可重新参数化的视觉语言路径聚合网络</a:t>
                </a:r>
                <a:r>
                  <a:rPr lang="en-US" altLang="zh-CN" dirty="0">
                    <a:latin typeface="+mn-lt"/>
                  </a:rPr>
                  <a:t>(</a:t>
                </a:r>
                <a:r>
                  <a:rPr lang="en-US" altLang="zh-CN" dirty="0" err="1">
                    <a:latin typeface="+mn-lt"/>
                  </a:rPr>
                  <a:t>RepVL</a:t>
                </a:r>
                <a:r>
                  <a:rPr lang="en-US" altLang="zh-CN" dirty="0">
                    <a:latin typeface="+mn-lt"/>
                  </a:rPr>
                  <a:t>-PAN)</a:t>
                </a:r>
                <a:r>
                  <a:rPr lang="zh-CN" altLang="en-US" dirty="0">
                    <a:latin typeface="+mn-lt"/>
                  </a:rPr>
                  <a:t>。 </a:t>
                </a:r>
                <a:endParaRPr lang="en-US" altLang="zh-CN" dirty="0">
                  <a:latin typeface="+mn-lt"/>
                </a:endParaRPr>
              </a:p>
              <a:p>
                <a:pPr marL="546100" lvl="2" indent="-342900">
                  <a:buFont typeface="+mj-lt"/>
                  <a:buAutoNum type="arabicPeriod"/>
                </a:pPr>
                <a:r>
                  <a:rPr lang="zh-CN" altLang="en-US" dirty="0">
                    <a:latin typeface="+mn-lt"/>
                  </a:rPr>
                  <a:t>给定输入文本，</a:t>
                </a:r>
                <a:r>
                  <a:rPr lang="en-US" altLang="zh-CN" dirty="0">
                    <a:latin typeface="+mn-lt"/>
                  </a:rPr>
                  <a:t>YOLO-World </a:t>
                </a:r>
                <a:r>
                  <a:rPr lang="zh-CN" altLang="en-US" dirty="0">
                    <a:latin typeface="+mn-lt"/>
                  </a:rPr>
                  <a:t>中的文本编码器将文本编码为文本嵌入</a:t>
                </a:r>
                <a:endParaRPr lang="en-US" altLang="zh-CN" dirty="0">
                  <a:latin typeface="+mn-lt"/>
                </a:endParaRPr>
              </a:p>
              <a:p>
                <a:pPr marL="546100" lvl="2" indent="-342900">
                  <a:buFont typeface="+mj-lt"/>
                  <a:buAutoNum type="arabicPeriod"/>
                </a:pPr>
                <a:r>
                  <a:rPr lang="en-US" altLang="zh-CN" dirty="0">
                    <a:latin typeface="+mn-lt"/>
                  </a:rPr>
                  <a:t>YOLO </a:t>
                </a:r>
                <a:r>
                  <a:rPr lang="zh-CN" altLang="en-US" dirty="0">
                    <a:latin typeface="+mn-lt"/>
                  </a:rPr>
                  <a:t>检测器中的图像编码器从输入图像中提取多尺度特征</a:t>
                </a:r>
                <a:endParaRPr lang="en-US" altLang="zh-CN" dirty="0">
                  <a:latin typeface="+mn-lt"/>
                </a:endParaRPr>
              </a:p>
              <a:p>
                <a:pPr marL="546100" lvl="2" indent="-342900">
                  <a:buFont typeface="+mj-lt"/>
                  <a:buAutoNum type="arabicPeriod"/>
                </a:pPr>
                <a:r>
                  <a:rPr lang="zh-CN" altLang="en-US" dirty="0">
                    <a:latin typeface="+mn-lt"/>
                  </a:rPr>
                  <a:t>然后，利用 </a:t>
                </a:r>
                <a:r>
                  <a:rPr lang="en-US" altLang="zh-CN" dirty="0" err="1">
                    <a:latin typeface="+mn-lt"/>
                  </a:rPr>
                  <a:t>RepVL</a:t>
                </a:r>
                <a:r>
                  <a:rPr lang="en-US" altLang="zh-CN" dirty="0">
                    <a:latin typeface="+mn-lt"/>
                  </a:rPr>
                  <a:t>-PAN </a:t>
                </a:r>
                <a:r>
                  <a:rPr lang="zh-CN" altLang="en-US" dirty="0">
                    <a:latin typeface="+mn-lt"/>
                  </a:rPr>
                  <a:t>通过利用图像特征和文本嵌入之间的跨模态融合来增强文本和图像的表征</a:t>
                </a:r>
                <a:endParaRPr lang="en-US" altLang="zh-CN" dirty="0">
                  <a:latin typeface="+mn-lt"/>
                </a:endParaRPr>
              </a:p>
              <a:p>
                <a:pPr lvl="1"/>
                <a:endParaRPr lang="en-US" dirty="0">
                  <a:latin typeface="+mn-lt"/>
                </a:endParaRPr>
              </a:p>
              <a:p>
                <a:pPr lvl="1"/>
                <a:r>
                  <a:rPr lang="zh-CN" altLang="en-US" dirty="0">
                    <a:latin typeface="+mn-lt"/>
                  </a:rPr>
                  <a:t>预训练公式：区域</a:t>
                </a:r>
                <a:r>
                  <a:rPr lang="en-US" altLang="zh-CN" dirty="0">
                    <a:latin typeface="+mn-lt"/>
                  </a:rPr>
                  <a:t>-</a:t>
                </a:r>
                <a:r>
                  <a:rPr lang="zh-CN" altLang="en-US" dirty="0">
                    <a:latin typeface="+mn-lt"/>
                  </a:rPr>
                  <a:t>文本对</a:t>
                </a:r>
                <a:endParaRPr lang="en-US" altLang="zh-CN" dirty="0">
                  <a:latin typeface="+mn-lt"/>
                </a:endParaRPr>
              </a:p>
              <a:p>
                <a:pPr lvl="2"/>
                <a:r>
                  <a:rPr lang="zh-CN" altLang="en-US" dirty="0">
                    <a:latin typeface="+mn-lt"/>
                  </a:rPr>
                  <a:t>传统目标检测，包括 </a:t>
                </a:r>
                <a:r>
                  <a:rPr lang="en-US" altLang="zh-CN" dirty="0">
                    <a:latin typeface="+mn-lt"/>
                  </a:rPr>
                  <a:t>YOLO </a:t>
                </a:r>
                <a:r>
                  <a:rPr lang="zh-CN" altLang="en-US" dirty="0">
                    <a:latin typeface="+mn-lt"/>
                  </a:rPr>
                  <a:t>系列，使用实例注释</a:t>
                </a:r>
                <a14:m>
                  <m:oMath xmlns:m="http://schemas.openxmlformats.org/officeDocument/2006/math">
                    <m:r>
                      <m:rPr>
                        <m:sty m:val="p"/>
                      </m:rPr>
                      <a:rPr lang="el-GR" altLang="zh-CN" i="1" smtClean="0">
                        <a:latin typeface="Cambria Math" panose="02040503050406030204" pitchFamily="18" charset="0"/>
                        <a:ea typeface="Cambria Math" panose="02040503050406030204" pitchFamily="18" charset="0"/>
                      </a:rPr>
                      <m:t>Ω</m:t>
                    </m:r>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d>
                          <m:dPr>
                            <m:begChr m:val="{"/>
                            <m:endChr m:val="}"/>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𝐵</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𝑐</m:t>
                                </m:r>
                              </m:e>
                              <m:sub>
                                <m:r>
                                  <a:rPr lang="en-US" altLang="zh-CN" b="0" i="1" smtClean="0">
                                    <a:latin typeface="Cambria Math" panose="02040503050406030204" pitchFamily="18" charset="0"/>
                                    <a:ea typeface="Cambria Math" panose="02040503050406030204" pitchFamily="18" charset="0"/>
                                  </a:rPr>
                                  <m:t>𝑖</m:t>
                                </m:r>
                              </m:sub>
                            </m:sSub>
                          </m:e>
                        </m:d>
                      </m:e>
                      <m:sub>
                        <m:r>
                          <a:rPr lang="en-US" altLang="zh-CN" b="0" i="1" smtClean="0">
                            <a:latin typeface="Cambria Math" panose="02040503050406030204" pitchFamily="18" charset="0"/>
                            <a:ea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=1</m:t>
                        </m:r>
                      </m:sub>
                      <m:sup>
                        <m:r>
                          <a:rPr lang="en-US" altLang="zh-CN" b="0" i="1" smtClean="0">
                            <a:latin typeface="Cambria Math" panose="02040503050406030204" pitchFamily="18" charset="0"/>
                            <a:ea typeface="Cambria Math" panose="02040503050406030204" pitchFamily="18" charset="0"/>
                          </a:rPr>
                          <m:t>𝑁</m:t>
                        </m:r>
                      </m:sup>
                    </m:sSubSup>
                  </m:oMath>
                </a14:m>
                <a:r>
                  <a:rPr lang="zh-CN" altLang="en-US" dirty="0">
                    <a:latin typeface="+mn-lt"/>
                  </a:rPr>
                  <a:t>进行训练，实例注释由预测框</a:t>
                </a:r>
                <a14:m>
                  <m:oMath xmlns:m="http://schemas.openxmlformats.org/officeDocument/2006/math">
                    <m:d>
                      <m:dPr>
                        <m:begChr m:val="{"/>
                        <m:endChr m:val="}"/>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𝑖</m:t>
                            </m:r>
                          </m:sub>
                        </m:sSub>
                      </m:e>
                    </m:d>
                    <m:r>
                      <a:rPr lang="zh-CN" altLang="en-US" i="1">
                        <a:latin typeface="Cambria Math" panose="02040503050406030204" pitchFamily="18" charset="0"/>
                      </a:rPr>
                      <m:t>和</m:t>
                    </m:r>
                  </m:oMath>
                </a14:m>
                <a:r>
                  <a:rPr lang="zh-CN" altLang="en-US" dirty="0">
                    <a:latin typeface="+mn-lt"/>
                  </a:rPr>
                  <a:t>类别标签组成</a:t>
                </a:r>
                <a14:m>
                  <m:oMath xmlns:m="http://schemas.openxmlformats.org/officeDocument/2006/math">
                    <m:d>
                      <m:dPr>
                        <m:begChr m:val="{"/>
                        <m:endChr m:val="}"/>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𝑖</m:t>
                            </m:r>
                          </m:sub>
                        </m:sSub>
                      </m:e>
                    </m:d>
                  </m:oMath>
                </a14:m>
                <a:endParaRPr lang="en-US" altLang="zh-CN" dirty="0">
                  <a:latin typeface="+mn-lt"/>
                </a:endParaRPr>
              </a:p>
              <a:p>
                <a:pPr lvl="2"/>
                <a:r>
                  <a:rPr lang="zh-CN" altLang="en-US" dirty="0">
                    <a:latin typeface="+mn-lt"/>
                  </a:rPr>
                  <a:t>在</a:t>
                </a:r>
                <a:r>
                  <a:rPr lang="en-US" altLang="zh-CN" dirty="0">
                    <a:latin typeface="+mn-lt"/>
                  </a:rPr>
                  <a:t>YOLO-World</a:t>
                </a:r>
                <a:r>
                  <a:rPr lang="zh-CN" altLang="en-US" dirty="0">
                    <a:latin typeface="+mn-lt"/>
                  </a:rPr>
                  <a:t>中，将实例注释重新表述为区域文本对</a:t>
                </a:r>
                <a14:m>
                  <m:oMath xmlns:m="http://schemas.openxmlformats.org/officeDocument/2006/math">
                    <m:r>
                      <m:rPr>
                        <m:sty m:val="p"/>
                      </m:rPr>
                      <a:rPr lang="el-GR" altLang="zh-CN" i="1">
                        <a:latin typeface="Cambria Math" panose="02040503050406030204" pitchFamily="18" charset="0"/>
                        <a:ea typeface="Cambria Math" panose="02040503050406030204" pitchFamily="18" charset="0"/>
                      </a:rPr>
                      <m:t>Ω</m:t>
                    </m:r>
                    <m:r>
                      <a:rPr lang="en-US" altLang="zh-CN" i="1">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d>
                          <m:dPr>
                            <m:begChr m:val="{"/>
                            <m:endChr m:val="}"/>
                            <m:ctrlPr>
                              <a:rPr lang="en-US" altLang="zh-CN"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𝐵</m:t>
                                </m:r>
                              </m:e>
                              <m:sub>
                                <m:r>
                                  <a:rPr lang="en-US" altLang="zh-CN" i="1">
                                    <a:latin typeface="Cambria Math" panose="02040503050406030204" pitchFamily="18" charset="0"/>
                                    <a:ea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𝑡</m:t>
                                </m:r>
                              </m:e>
                              <m:sub>
                                <m:r>
                                  <a:rPr lang="en-US" altLang="zh-CN" i="1">
                                    <a:latin typeface="Cambria Math" panose="02040503050406030204" pitchFamily="18" charset="0"/>
                                    <a:ea typeface="Cambria Math" panose="02040503050406030204" pitchFamily="18" charset="0"/>
                                  </a:rPr>
                                  <m:t>𝑖</m:t>
                                </m:r>
                              </m:sub>
                            </m:sSub>
                          </m:e>
                        </m:d>
                      </m:e>
                      <m:sub>
                        <m:r>
                          <a:rPr lang="en-US" altLang="zh-CN" i="1">
                            <a:latin typeface="Cambria Math" panose="02040503050406030204" pitchFamily="18" charset="0"/>
                            <a:ea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=1</m:t>
                        </m:r>
                      </m:sub>
                      <m:sup>
                        <m:r>
                          <a:rPr lang="en-US" altLang="zh-CN" i="1">
                            <a:latin typeface="Cambria Math" panose="02040503050406030204" pitchFamily="18" charset="0"/>
                            <a:ea typeface="Cambria Math" panose="02040503050406030204" pitchFamily="18" charset="0"/>
                          </a:rPr>
                          <m:t>𝑁</m:t>
                        </m:r>
                      </m:sup>
                    </m:sSubSup>
                  </m:oMath>
                </a14:m>
                <a:r>
                  <a:rPr lang="zh-CN" altLang="en-US" dirty="0">
                    <a:latin typeface="+mn-lt"/>
                  </a:rPr>
                  <a:t>，其中</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𝑡</m:t>
                        </m:r>
                      </m:e>
                      <m:sub>
                        <m:r>
                          <a:rPr lang="en-US" altLang="zh-CN" i="1">
                            <a:latin typeface="Cambria Math" panose="02040503050406030204" pitchFamily="18" charset="0"/>
                            <a:ea typeface="Cambria Math" panose="02040503050406030204" pitchFamily="18" charset="0"/>
                          </a:rPr>
                          <m:t>𝑖</m:t>
                        </m:r>
                      </m:sub>
                    </m:sSub>
                  </m:oMath>
                </a14:m>
                <a:r>
                  <a:rPr lang="zh-CN" altLang="en-US" dirty="0">
                    <a:latin typeface="+mn-lt"/>
                  </a:rPr>
                  <a:t>是区域</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i="1">
                            <a:latin typeface="Cambria Math" panose="02040503050406030204" pitchFamily="18" charset="0"/>
                          </a:rPr>
                          <m:t>𝑖</m:t>
                        </m:r>
                      </m:sub>
                    </m:sSub>
                  </m:oMath>
                </a14:m>
                <a:r>
                  <a:rPr lang="zh-CN" altLang="en-US" dirty="0">
                    <a:latin typeface="+mn-lt"/>
                  </a:rPr>
                  <a:t>的相应文本</a:t>
                </a:r>
                <a:endParaRPr lang="en-US" altLang="zh-CN" dirty="0">
                  <a:latin typeface="+mn-lt"/>
                </a:endParaRPr>
              </a:p>
              <a:p>
                <a:pPr lvl="2"/>
                <a:r>
                  <a:rPr lang="zh-CN" altLang="en-US" dirty="0">
                    <a:latin typeface="+mn-lt"/>
                  </a:rPr>
                  <a:t>具体来说，文本</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𝑡</m:t>
                        </m:r>
                      </m:e>
                      <m:sub>
                        <m:r>
                          <a:rPr lang="en-US" altLang="zh-CN" i="1">
                            <a:latin typeface="Cambria Math" panose="02040503050406030204" pitchFamily="18" charset="0"/>
                            <a:ea typeface="Cambria Math" panose="02040503050406030204" pitchFamily="18" charset="0"/>
                          </a:rPr>
                          <m:t>𝑖</m:t>
                        </m:r>
                      </m:sub>
                    </m:sSub>
                    <m:r>
                      <a:rPr lang="zh-CN" altLang="en-US" i="1">
                        <a:latin typeface="Cambria Math" panose="02040503050406030204" pitchFamily="18" charset="0"/>
                        <a:ea typeface="Cambria Math" panose="02040503050406030204" pitchFamily="18" charset="0"/>
                      </a:rPr>
                      <m:t>可以</m:t>
                    </m:r>
                  </m:oMath>
                </a14:m>
                <a:r>
                  <a:rPr lang="zh-CN" altLang="en-US" dirty="0">
                    <a:latin typeface="+mn-lt"/>
                  </a:rPr>
                  <a:t>是类别名称、名词短语或对象描述。此外，</a:t>
                </a:r>
                <a:r>
                  <a:rPr lang="en-US" altLang="zh-CN" dirty="0">
                    <a:latin typeface="+mn-lt"/>
                  </a:rPr>
                  <a:t>YOLO-World</a:t>
                </a:r>
                <a:r>
                  <a:rPr lang="zh-CN" altLang="en-US" dirty="0">
                    <a:latin typeface="+mn-lt"/>
                  </a:rPr>
                  <a:t>采用图像</a:t>
                </a:r>
                <a14:m>
                  <m:oMath xmlns:m="http://schemas.openxmlformats.org/officeDocument/2006/math">
                    <m:r>
                      <a:rPr lang="en-US" altLang="zh-CN" b="0" i="1" smtClean="0">
                        <a:latin typeface="Cambria Math" panose="02040503050406030204" pitchFamily="18" charset="0"/>
                      </a:rPr>
                      <m:t>𝐼</m:t>
                    </m:r>
                  </m:oMath>
                </a14:m>
                <a:r>
                  <a:rPr lang="zh-CN" altLang="en-US" dirty="0">
                    <a:latin typeface="+mn-lt"/>
                  </a:rPr>
                  <a:t>和文本</a:t>
                </a:r>
                <a14:m>
                  <m:oMath xmlns:m="http://schemas.openxmlformats.org/officeDocument/2006/math">
                    <m:r>
                      <a:rPr lang="en-US" altLang="zh-CN" b="0" i="1" smtClean="0">
                        <a:latin typeface="Cambria Math" panose="02040503050406030204" pitchFamily="18" charset="0"/>
                      </a:rPr>
                      <m:t>𝑇</m:t>
                    </m:r>
                    <m:r>
                      <a:rPr lang="en-US" altLang="zh-CN" b="0" i="0" smtClean="0">
                        <a:latin typeface="Cambria Math" panose="02040503050406030204" pitchFamily="18" charset="0"/>
                      </a:rPr>
                      <m:t>(</m:t>
                    </m:r>
                    <m:r>
                      <a:rPr lang="zh-CN" altLang="en-US" i="1">
                        <a:latin typeface="Cambria Math" panose="02040503050406030204" pitchFamily="18" charset="0"/>
                      </a:rPr>
                      <m:t>一组</m:t>
                    </m:r>
                    <m:r>
                      <a:rPr lang="zh-CN" altLang="en-US" i="1" smtClean="0">
                        <a:latin typeface="Cambria Math" panose="02040503050406030204" pitchFamily="18" charset="0"/>
                      </a:rPr>
                      <m:t>名词</m:t>
                    </m:r>
                    <m:r>
                      <a:rPr lang="en-US" altLang="zh-CN" b="0" i="0" smtClean="0">
                        <a:latin typeface="Cambria Math" panose="02040503050406030204" pitchFamily="18" charset="0"/>
                      </a:rPr>
                      <m:t>)</m:t>
                    </m:r>
                    <m:r>
                      <a:rPr lang="zh-CN" altLang="en-US" i="1">
                        <a:latin typeface="Cambria Math" panose="02040503050406030204" pitchFamily="18" charset="0"/>
                      </a:rPr>
                      <m:t>作为</m:t>
                    </m:r>
                  </m:oMath>
                </a14:m>
                <a:r>
                  <a:rPr lang="zh-CN" altLang="en-US" dirty="0">
                    <a:latin typeface="+mn-lt"/>
                  </a:rPr>
                  <a:t>输入，并输出预测框</a:t>
                </a:r>
                <a14:m>
                  <m:oMath xmlns:m="http://schemas.openxmlformats.org/officeDocument/2006/math">
                    <m:d>
                      <m:dPr>
                        <m:begChr m:val="{"/>
                        <m:endChr m:val="}"/>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𝐵</m:t>
                                </m:r>
                              </m:e>
                            </m:acc>
                          </m:e>
                          <m:sub>
                            <m:r>
                              <a:rPr lang="en-US" altLang="zh-CN" b="0" i="1" smtClean="0">
                                <a:latin typeface="Cambria Math" panose="02040503050406030204" pitchFamily="18" charset="0"/>
                              </a:rPr>
                              <m:t>𝑘</m:t>
                            </m:r>
                          </m:sub>
                        </m:sSub>
                      </m:e>
                    </m:d>
                    <m:r>
                      <a:rPr lang="zh-CN" altLang="en-US" i="1" smtClean="0">
                        <a:latin typeface="Cambria Math" panose="02040503050406030204" pitchFamily="18" charset="0"/>
                      </a:rPr>
                      <m:t>和</m:t>
                    </m:r>
                    <m:r>
                      <a:rPr lang="zh-CN" altLang="en-US" i="1">
                        <a:latin typeface="Cambria Math" panose="02040503050406030204" pitchFamily="18" charset="0"/>
                      </a:rPr>
                      <m:t>相应</m:t>
                    </m:r>
                  </m:oMath>
                </a14:m>
                <a:r>
                  <a:rPr lang="zh-CN" altLang="en-US" dirty="0">
                    <a:latin typeface="+mn-lt"/>
                  </a:rPr>
                  <a:t>的对象嵌入</a:t>
                </a:r>
                <a14:m>
                  <m:oMath xmlns:m="http://schemas.openxmlformats.org/officeDocument/2006/math">
                    <m:d>
                      <m:dPr>
                        <m:begChr m:val="{"/>
                        <m:endChr m:val="}"/>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𝑘</m:t>
                            </m:r>
                          </m:sub>
                        </m:sSub>
                      </m:e>
                    </m:d>
                    <m:d>
                      <m:dPr>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𝑘</m:t>
                            </m:r>
                          </m:sub>
                        </m:sSub>
                        <m:r>
                          <a:rPr lang="en-US" altLang="zh-CN" i="1" smtClean="0">
                            <a:latin typeface="Cambria Math" panose="02040503050406030204" pitchFamily="18" charset="0"/>
                            <a:ea typeface="Cambria Math" panose="02040503050406030204" pitchFamily="18" charset="0"/>
                          </a:rPr>
                          <m:t>∈</m:t>
                        </m:r>
                        <m:sSup>
                          <m:sSupPr>
                            <m:ctrlPr>
                              <a:rPr lang="en-US" altLang="zh-CN" i="1" smtClean="0">
                                <a:latin typeface="Cambria Math" panose="02040503050406030204" pitchFamily="18" charset="0"/>
                                <a:ea typeface="Cambria Math" panose="02040503050406030204" pitchFamily="18" charset="0"/>
                              </a:rPr>
                            </m:ctrlPr>
                          </m:sSupPr>
                          <m:e>
                            <m:r>
                              <a:rPr lang="en-US" altLang="zh-CN"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𝐷</m:t>
                            </m:r>
                          </m:sup>
                        </m:sSup>
                      </m:e>
                    </m:d>
                  </m:oMath>
                </a14:m>
                <a:endParaRPr lang="en-US" dirty="0">
                  <a:latin typeface="+mn-lt"/>
                </a:endParaRPr>
              </a:p>
            </p:txBody>
          </p:sp>
        </mc:Choice>
        <mc:Fallback xmlns="">
          <p:sp>
            <p:nvSpPr>
              <p:cNvPr id="2" name="ee4pContent1">
                <a:extLst>
                  <a:ext uri="{FF2B5EF4-FFF2-40B4-BE49-F238E27FC236}">
                    <a16:creationId xmlns:a16="http://schemas.microsoft.com/office/drawing/2014/main" id="{68179F8B-3796-1F0D-722F-F405239F4AFE}"/>
                  </a:ext>
                </a:extLst>
              </p:cNvPr>
              <p:cNvSpPr txBox="1">
                <a:spLocks noRot="1" noChangeAspect="1" noMove="1" noResize="1" noEditPoints="1" noAdjustHandles="1" noChangeArrowheads="1" noChangeShapeType="1" noTextEdit="1"/>
              </p:cNvSpPr>
              <p:nvPr>
                <p:custDataLst>
                  <p:tags r:id="rId6"/>
                </p:custDataLst>
              </p:nvPr>
            </p:nvSpPr>
            <p:spPr>
              <a:xfrm>
                <a:off x="514349" y="1384301"/>
                <a:ext cx="11160917" cy="4781552"/>
              </a:xfrm>
              <a:prstGeom prst="rect">
                <a:avLst/>
              </a:prstGeom>
              <a:blipFill>
                <a:blip r:embed="rId7"/>
                <a:stretch>
                  <a:fillRect l="-164"/>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3321991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36B052AD-75EB-139E-AC19-3C3594EC99D3}"/>
              </a:ext>
            </a:extLst>
          </p:cNvPr>
          <p:cNvSpPr/>
          <p:nvPr>
            <p:custDataLst>
              <p:tags r:id="rId2"/>
            </p:custDataLst>
          </p:nvPr>
        </p:nvSpPr>
        <p:spPr>
          <a:xfrm>
            <a:off x="11524179" y="3967441"/>
            <a:ext cx="89458" cy="3236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61629" rIns="0" bIns="61629" numCol="1" spcCol="0" rtlCol="0" fromWordArt="0" anchor="t" anchorCtr="0" forceAA="0" compatLnSpc="1">
            <a:prstTxWarp prst="textNoShape">
              <a:avLst/>
            </a:prstTxWarp>
            <a:noAutofit/>
          </a:bodyPr>
          <a:lstStyle/>
          <a:p>
            <a:pPr algn="r">
              <a:spcBef>
                <a:spcPct val="0"/>
              </a:spcBef>
              <a:spcAft>
                <a:spcPct val="0"/>
              </a:spcAft>
            </a:pPr>
            <a:r>
              <a:rPr lang="en-US" sz="1294">
                <a:solidFill>
                  <a:schemeClr val="tx1"/>
                </a:solidFill>
                <a:cs typeface="Segoe UI" panose="020B0502040204020203" pitchFamily="34" charset="0"/>
              </a:rPr>
              <a:t>26</a:t>
            </a:r>
          </a:p>
        </p:txBody>
      </p:sp>
      <p:sp>
        <p:nvSpPr>
          <p:cNvPr id="25" name="矩形 24">
            <a:hlinkClick r:id="rId27" action="ppaction://hlinksldjump"/>
            <a:extLst>
              <a:ext uri="{FF2B5EF4-FFF2-40B4-BE49-F238E27FC236}">
                <a16:creationId xmlns:a16="http://schemas.microsoft.com/office/drawing/2014/main" id="{27791697-665A-3729-ED5E-D4BAC7846E45}"/>
              </a:ext>
            </a:extLst>
          </p:cNvPr>
          <p:cNvSpPr/>
          <p:nvPr>
            <p:custDataLst>
              <p:tags r:id="rId3"/>
            </p:custDataLst>
          </p:nvPr>
        </p:nvSpPr>
        <p:spPr>
          <a:xfrm>
            <a:off x="889310" y="3967441"/>
            <a:ext cx="2386173" cy="3236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1629" tIns="61629" rIns="0" bIns="61629" numCol="1" spcCol="0" rtlCol="0" fromWordArt="0" anchor="t" anchorCtr="0" forceAA="0" compatLnSpc="1">
            <a:prstTxWarp prst="textNoShape">
              <a:avLst/>
            </a:prstTxWarp>
            <a:noAutofit/>
          </a:bodyPr>
          <a:lstStyle/>
          <a:p>
            <a:pPr>
              <a:spcBef>
                <a:spcPct val="0"/>
              </a:spcBef>
              <a:spcAft>
                <a:spcPct val="0"/>
              </a:spcAft>
            </a:pPr>
            <a:r>
              <a:rPr lang="zh-CN" altLang="en-US" sz="1294" b="1">
                <a:solidFill>
                  <a:schemeClr val="tx1"/>
                </a:solidFill>
                <a:cs typeface="Segoe UI" panose="020B0502040204020203" pitchFamily="34" charset="0"/>
              </a:rPr>
              <a:t>评价标准</a:t>
            </a:r>
            <a:endParaRPr lang="en-US" sz="1294" b="1">
              <a:solidFill>
                <a:schemeClr val="tx1"/>
              </a:solidFill>
              <a:cs typeface="Segoe UI" panose="020B0502040204020203" pitchFamily="34" charset="0"/>
            </a:endParaRPr>
          </a:p>
        </p:txBody>
      </p:sp>
      <p:sp>
        <p:nvSpPr>
          <p:cNvPr id="24" name="矩形 23">
            <a:hlinkClick r:id="rId27" action="ppaction://hlinksldjump"/>
            <a:extLst>
              <a:ext uri="{FF2B5EF4-FFF2-40B4-BE49-F238E27FC236}">
                <a16:creationId xmlns:a16="http://schemas.microsoft.com/office/drawing/2014/main" id="{23FFDE55-8DB3-55DF-B76F-A2D69209420D}"/>
              </a:ext>
            </a:extLst>
          </p:cNvPr>
          <p:cNvSpPr/>
          <p:nvPr>
            <p:custDataLst>
              <p:tags r:id="rId4"/>
            </p:custDataLst>
          </p:nvPr>
        </p:nvSpPr>
        <p:spPr>
          <a:xfrm>
            <a:off x="514349" y="3967441"/>
            <a:ext cx="323603" cy="323603"/>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1629" tIns="61629" rIns="61629" bIns="61629" numCol="1" spcCol="0" rtlCol="0" fromWordArt="0" anchor="ctr" anchorCtr="0" forceAA="0" compatLnSpc="1">
            <a:prstTxWarp prst="textNoShape">
              <a:avLst/>
            </a:prstTxWarp>
            <a:noAutofit/>
          </a:bodyPr>
          <a:lstStyle/>
          <a:p>
            <a:pPr algn="ctr">
              <a:spcBef>
                <a:spcPct val="0"/>
              </a:spcBef>
              <a:spcAft>
                <a:spcPct val="0"/>
              </a:spcAft>
            </a:pPr>
            <a:r>
              <a:rPr lang="en-US" sz="1294" b="1">
                <a:solidFill>
                  <a:schemeClr val="bg1"/>
                </a:solidFill>
                <a:cs typeface="Segoe UI" panose="020B0502040204020203" pitchFamily="34" charset="0"/>
              </a:rPr>
              <a:t>4</a:t>
            </a:r>
          </a:p>
        </p:txBody>
      </p:sp>
      <p:sp>
        <p:nvSpPr>
          <p:cNvPr id="23" name="矩形 22">
            <a:hlinkClick r:id="rId28" action="ppaction://hlinksldjump"/>
            <a:extLst>
              <a:ext uri="{FF2B5EF4-FFF2-40B4-BE49-F238E27FC236}">
                <a16:creationId xmlns:a16="http://schemas.microsoft.com/office/drawing/2014/main" id="{23B1BE13-A6ED-B247-C250-71FCB65A57E2}"/>
              </a:ext>
            </a:extLst>
          </p:cNvPr>
          <p:cNvSpPr/>
          <p:nvPr>
            <p:custDataLst>
              <p:tags r:id="rId5"/>
            </p:custDataLst>
          </p:nvPr>
        </p:nvSpPr>
        <p:spPr>
          <a:xfrm>
            <a:off x="11524179" y="3592480"/>
            <a:ext cx="89458" cy="3236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61629" rIns="0" bIns="61629" numCol="1" spcCol="0" rtlCol="0" fromWordArt="0" anchor="t" anchorCtr="0" forceAA="0" compatLnSpc="1">
            <a:prstTxWarp prst="textNoShape">
              <a:avLst/>
            </a:prstTxWarp>
            <a:noAutofit/>
          </a:bodyPr>
          <a:lstStyle/>
          <a:p>
            <a:pPr algn="r">
              <a:spcBef>
                <a:spcPct val="0"/>
              </a:spcBef>
              <a:spcAft>
                <a:spcPct val="0"/>
              </a:spcAft>
            </a:pPr>
            <a:r>
              <a:rPr lang="en-US" sz="1294">
                <a:solidFill>
                  <a:schemeClr val="tx1"/>
                </a:solidFill>
                <a:cs typeface="Segoe UI" panose="020B0502040204020203" pitchFamily="34" charset="0"/>
              </a:rPr>
              <a:t>22</a:t>
            </a:r>
          </a:p>
        </p:txBody>
      </p:sp>
      <p:sp>
        <p:nvSpPr>
          <p:cNvPr id="22" name="矩形 21">
            <a:hlinkClick r:id="rId28" action="ppaction://hlinksldjump"/>
            <a:extLst>
              <a:ext uri="{FF2B5EF4-FFF2-40B4-BE49-F238E27FC236}">
                <a16:creationId xmlns:a16="http://schemas.microsoft.com/office/drawing/2014/main" id="{9F95DCAF-BEF3-9E4E-70D5-A4F7FDD5B58E}"/>
              </a:ext>
            </a:extLst>
          </p:cNvPr>
          <p:cNvSpPr/>
          <p:nvPr>
            <p:custDataLst>
              <p:tags r:id="rId6"/>
            </p:custDataLst>
          </p:nvPr>
        </p:nvSpPr>
        <p:spPr>
          <a:xfrm>
            <a:off x="889310" y="3592480"/>
            <a:ext cx="2386173" cy="3236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1629" tIns="61629" rIns="0" bIns="61629" numCol="1" spcCol="0" rtlCol="0" fromWordArt="0" anchor="t" anchorCtr="0" forceAA="0" compatLnSpc="1">
            <a:prstTxWarp prst="textNoShape">
              <a:avLst/>
            </a:prstTxWarp>
            <a:noAutofit/>
          </a:bodyPr>
          <a:lstStyle/>
          <a:p>
            <a:pPr>
              <a:spcBef>
                <a:spcPct val="0"/>
              </a:spcBef>
              <a:spcAft>
                <a:spcPct val="0"/>
              </a:spcAft>
            </a:pPr>
            <a:r>
              <a:rPr lang="zh-CN" altLang="en-US" sz="1294" b="1">
                <a:solidFill>
                  <a:schemeClr val="tx1"/>
                </a:solidFill>
                <a:cs typeface="Segoe UI" panose="020B0502040204020203" pitchFamily="34" charset="0"/>
              </a:rPr>
              <a:t>网络算法</a:t>
            </a:r>
            <a:endParaRPr lang="en-US" sz="1294" b="1">
              <a:solidFill>
                <a:schemeClr val="tx1"/>
              </a:solidFill>
              <a:cs typeface="Segoe UI" panose="020B0502040204020203" pitchFamily="34" charset="0"/>
            </a:endParaRPr>
          </a:p>
        </p:txBody>
      </p:sp>
      <p:sp>
        <p:nvSpPr>
          <p:cNvPr id="21" name="矩形 20">
            <a:hlinkClick r:id="rId28" action="ppaction://hlinksldjump"/>
            <a:extLst>
              <a:ext uri="{FF2B5EF4-FFF2-40B4-BE49-F238E27FC236}">
                <a16:creationId xmlns:a16="http://schemas.microsoft.com/office/drawing/2014/main" id="{A4669623-2006-BF54-CFA5-ECEF4BE58D3F}"/>
              </a:ext>
            </a:extLst>
          </p:cNvPr>
          <p:cNvSpPr/>
          <p:nvPr>
            <p:custDataLst>
              <p:tags r:id="rId7"/>
            </p:custDataLst>
          </p:nvPr>
        </p:nvSpPr>
        <p:spPr>
          <a:xfrm>
            <a:off x="514349" y="3592480"/>
            <a:ext cx="323603" cy="323603"/>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1629" tIns="61629" rIns="61629" bIns="61629" numCol="1" spcCol="0" rtlCol="0" fromWordArt="0" anchor="ctr" anchorCtr="0" forceAA="0" compatLnSpc="1">
            <a:prstTxWarp prst="textNoShape">
              <a:avLst/>
            </a:prstTxWarp>
            <a:noAutofit/>
          </a:bodyPr>
          <a:lstStyle/>
          <a:p>
            <a:pPr algn="ctr">
              <a:spcBef>
                <a:spcPct val="0"/>
              </a:spcBef>
              <a:spcAft>
                <a:spcPct val="0"/>
              </a:spcAft>
            </a:pPr>
            <a:r>
              <a:rPr lang="en-US" sz="1294" b="1">
                <a:solidFill>
                  <a:schemeClr val="bg1"/>
                </a:solidFill>
                <a:cs typeface="Segoe UI" panose="020B0502040204020203" pitchFamily="34" charset="0"/>
              </a:rPr>
              <a:t>3</a:t>
            </a:r>
          </a:p>
        </p:txBody>
      </p:sp>
      <p:sp>
        <p:nvSpPr>
          <p:cNvPr id="20" name="矩形 19">
            <a:hlinkClick r:id="rId29" action="ppaction://hlinksldjump"/>
            <a:extLst>
              <a:ext uri="{FF2B5EF4-FFF2-40B4-BE49-F238E27FC236}">
                <a16:creationId xmlns:a16="http://schemas.microsoft.com/office/drawing/2014/main" id="{11DFD06F-AFCB-0F70-E73D-CC1C13C59E86}"/>
              </a:ext>
            </a:extLst>
          </p:cNvPr>
          <p:cNvSpPr/>
          <p:nvPr>
            <p:custDataLst>
              <p:tags r:id="rId8"/>
            </p:custDataLst>
          </p:nvPr>
        </p:nvSpPr>
        <p:spPr>
          <a:xfrm>
            <a:off x="11524179" y="3217519"/>
            <a:ext cx="89458" cy="3236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61629" rIns="0" bIns="61629" numCol="1" spcCol="0" rtlCol="0" fromWordArt="0" anchor="t" anchorCtr="0" forceAA="0" compatLnSpc="1">
            <a:prstTxWarp prst="textNoShape">
              <a:avLst/>
            </a:prstTxWarp>
            <a:noAutofit/>
          </a:bodyPr>
          <a:lstStyle/>
          <a:p>
            <a:pPr algn="r">
              <a:spcBef>
                <a:spcPct val="0"/>
              </a:spcBef>
              <a:spcAft>
                <a:spcPct val="0"/>
              </a:spcAft>
            </a:pPr>
            <a:r>
              <a:rPr lang="en-US" sz="1294">
                <a:solidFill>
                  <a:schemeClr val="tx1"/>
                </a:solidFill>
                <a:cs typeface="Segoe UI" panose="020B0502040204020203" pitchFamily="34" charset="0"/>
              </a:rPr>
              <a:t>19</a:t>
            </a:r>
          </a:p>
        </p:txBody>
      </p:sp>
      <p:sp>
        <p:nvSpPr>
          <p:cNvPr id="19" name="矩形 18">
            <a:hlinkClick r:id="rId29" action="ppaction://hlinksldjump"/>
            <a:extLst>
              <a:ext uri="{FF2B5EF4-FFF2-40B4-BE49-F238E27FC236}">
                <a16:creationId xmlns:a16="http://schemas.microsoft.com/office/drawing/2014/main" id="{E892481B-DC20-4799-424A-90629B6A2160}"/>
              </a:ext>
            </a:extLst>
          </p:cNvPr>
          <p:cNvSpPr/>
          <p:nvPr>
            <p:custDataLst>
              <p:tags r:id="rId9"/>
            </p:custDataLst>
          </p:nvPr>
        </p:nvSpPr>
        <p:spPr>
          <a:xfrm>
            <a:off x="889310" y="3217519"/>
            <a:ext cx="2386173" cy="3236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1629" tIns="61629" rIns="0" bIns="61629" numCol="1" spcCol="0" rtlCol="0" fromWordArt="0" anchor="t" anchorCtr="0" forceAA="0" compatLnSpc="1">
            <a:prstTxWarp prst="textNoShape">
              <a:avLst/>
            </a:prstTxWarp>
            <a:noAutofit/>
          </a:bodyPr>
          <a:lstStyle/>
          <a:p>
            <a:pPr>
              <a:spcBef>
                <a:spcPct val="0"/>
              </a:spcBef>
              <a:spcAft>
                <a:spcPct val="0"/>
              </a:spcAft>
            </a:pPr>
            <a:r>
              <a:rPr lang="zh-CN" altLang="en-US" sz="1294" b="1">
                <a:solidFill>
                  <a:schemeClr val="tx1"/>
                </a:solidFill>
                <a:cs typeface="Segoe UI" panose="020B0502040204020203" pitchFamily="34" charset="0"/>
              </a:rPr>
              <a:t>阈值设定</a:t>
            </a:r>
            <a:endParaRPr lang="en-US" sz="1294" b="1">
              <a:solidFill>
                <a:schemeClr val="tx1"/>
              </a:solidFill>
              <a:cs typeface="Segoe UI" panose="020B0502040204020203" pitchFamily="34" charset="0"/>
            </a:endParaRPr>
          </a:p>
        </p:txBody>
      </p:sp>
      <p:sp>
        <p:nvSpPr>
          <p:cNvPr id="18" name="矩形 17">
            <a:hlinkClick r:id="rId29" action="ppaction://hlinksldjump"/>
            <a:extLst>
              <a:ext uri="{FF2B5EF4-FFF2-40B4-BE49-F238E27FC236}">
                <a16:creationId xmlns:a16="http://schemas.microsoft.com/office/drawing/2014/main" id="{85C0FC97-154D-2914-1868-0FA1858EFCDC}"/>
              </a:ext>
            </a:extLst>
          </p:cNvPr>
          <p:cNvSpPr/>
          <p:nvPr>
            <p:custDataLst>
              <p:tags r:id="rId10"/>
            </p:custDataLst>
          </p:nvPr>
        </p:nvSpPr>
        <p:spPr>
          <a:xfrm>
            <a:off x="514349" y="3217519"/>
            <a:ext cx="323603" cy="323603"/>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1629" tIns="61629" rIns="61629" bIns="61629" numCol="1" spcCol="0" rtlCol="0" fromWordArt="0" anchor="ctr" anchorCtr="0" forceAA="0" compatLnSpc="1">
            <a:prstTxWarp prst="textNoShape">
              <a:avLst/>
            </a:prstTxWarp>
            <a:noAutofit/>
          </a:bodyPr>
          <a:lstStyle/>
          <a:p>
            <a:pPr algn="ctr">
              <a:spcBef>
                <a:spcPct val="0"/>
              </a:spcBef>
              <a:spcAft>
                <a:spcPct val="0"/>
              </a:spcAft>
            </a:pPr>
            <a:r>
              <a:rPr lang="en-US" sz="1294" b="1">
                <a:solidFill>
                  <a:schemeClr val="bg1"/>
                </a:solidFill>
                <a:cs typeface="Segoe UI" panose="020B0502040204020203" pitchFamily="34" charset="0"/>
              </a:rPr>
              <a:t>2</a:t>
            </a:r>
          </a:p>
        </p:txBody>
      </p:sp>
      <p:sp>
        <p:nvSpPr>
          <p:cNvPr id="17" name="矩形 16">
            <a:hlinkClick r:id="" action="ppaction://noaction"/>
            <a:extLst>
              <a:ext uri="{FF2B5EF4-FFF2-40B4-BE49-F238E27FC236}">
                <a16:creationId xmlns:a16="http://schemas.microsoft.com/office/drawing/2014/main" id="{5BFDDDF5-37C4-E3F0-D7B5-409CFCF3FB7C}"/>
              </a:ext>
            </a:extLst>
          </p:cNvPr>
          <p:cNvSpPr/>
          <p:nvPr>
            <p:custDataLst>
              <p:tags r:id="rId11"/>
            </p:custDataLst>
          </p:nvPr>
        </p:nvSpPr>
        <p:spPr>
          <a:xfrm>
            <a:off x="11524179" y="2842558"/>
            <a:ext cx="89458" cy="3236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61629" rIns="0" bIns="61629" numCol="1" spcCol="0" rtlCol="0" fromWordArt="0" anchor="t" anchorCtr="0" forceAA="0" compatLnSpc="1">
            <a:prstTxWarp prst="textNoShape">
              <a:avLst/>
            </a:prstTxWarp>
            <a:noAutofit/>
          </a:bodyPr>
          <a:lstStyle/>
          <a:p>
            <a:pPr algn="r">
              <a:spcBef>
                <a:spcPct val="0"/>
              </a:spcBef>
              <a:spcAft>
                <a:spcPct val="0"/>
              </a:spcAft>
            </a:pPr>
            <a:endParaRPr lang="en-US" sz="1294">
              <a:solidFill>
                <a:schemeClr val="tx1"/>
              </a:solidFill>
              <a:cs typeface="Segoe UI" panose="020B0502040204020203" pitchFamily="34" charset="0"/>
            </a:endParaRPr>
          </a:p>
        </p:txBody>
      </p:sp>
      <p:sp>
        <p:nvSpPr>
          <p:cNvPr id="16" name="矩形 15">
            <a:hlinkClick r:id="" action="ppaction://noaction"/>
            <a:extLst>
              <a:ext uri="{FF2B5EF4-FFF2-40B4-BE49-F238E27FC236}">
                <a16:creationId xmlns:a16="http://schemas.microsoft.com/office/drawing/2014/main" id="{785BCB79-A573-7063-B966-61CF13486CB4}"/>
              </a:ext>
            </a:extLst>
          </p:cNvPr>
          <p:cNvSpPr/>
          <p:nvPr>
            <p:custDataLst>
              <p:tags r:id="rId12"/>
            </p:custDataLst>
          </p:nvPr>
        </p:nvSpPr>
        <p:spPr>
          <a:xfrm>
            <a:off x="1264271" y="2842558"/>
            <a:ext cx="2011212" cy="3236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1629" tIns="61629" rIns="0" bIns="61629" numCol="1" spcCol="0" rtlCol="0" fromWordArt="0" anchor="t" anchorCtr="0" forceAA="0" compatLnSpc="1">
            <a:prstTxWarp prst="textNoShape">
              <a:avLst/>
            </a:prstTxWarp>
            <a:noAutofit/>
          </a:bodyPr>
          <a:lstStyle/>
          <a:p>
            <a:pPr>
              <a:spcBef>
                <a:spcPct val="0"/>
              </a:spcBef>
              <a:spcAft>
                <a:spcPct val="0"/>
              </a:spcAft>
            </a:pPr>
            <a:r>
              <a:rPr lang="en-US" sz="1294" b="1">
                <a:solidFill>
                  <a:schemeClr val="tx1"/>
                </a:solidFill>
                <a:cs typeface="Segoe UI" panose="020B0502040204020203" pitchFamily="34" charset="0"/>
              </a:rPr>
              <a:t>One-Stage</a:t>
            </a:r>
          </a:p>
        </p:txBody>
      </p:sp>
      <p:sp>
        <p:nvSpPr>
          <p:cNvPr id="15" name="矩形 14">
            <a:hlinkClick r:id="" action="ppaction://noaction"/>
            <a:extLst>
              <a:ext uri="{FF2B5EF4-FFF2-40B4-BE49-F238E27FC236}">
                <a16:creationId xmlns:a16="http://schemas.microsoft.com/office/drawing/2014/main" id="{2ED99C73-AA39-60C4-8E37-5DCC28041EFC}"/>
              </a:ext>
            </a:extLst>
          </p:cNvPr>
          <p:cNvSpPr/>
          <p:nvPr>
            <p:custDataLst>
              <p:tags r:id="rId13"/>
            </p:custDataLst>
          </p:nvPr>
        </p:nvSpPr>
        <p:spPr>
          <a:xfrm>
            <a:off x="889310" y="2842558"/>
            <a:ext cx="323603" cy="323603"/>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1629" tIns="61629" rIns="61629" bIns="61629" numCol="1" spcCol="0" rtlCol="0" fromWordArt="0" anchor="ctr" anchorCtr="0" forceAA="0" compatLnSpc="1">
            <a:prstTxWarp prst="textNoShape">
              <a:avLst/>
            </a:prstTxWarp>
            <a:noAutofit/>
          </a:bodyPr>
          <a:lstStyle/>
          <a:p>
            <a:pPr algn="ctr">
              <a:spcBef>
                <a:spcPct val="0"/>
              </a:spcBef>
              <a:spcAft>
                <a:spcPct val="0"/>
              </a:spcAft>
            </a:pPr>
            <a:r>
              <a:rPr lang="en-US" sz="1294" b="1">
                <a:solidFill>
                  <a:schemeClr val="bg1"/>
                </a:solidFill>
                <a:cs typeface="Segoe UI" panose="020B0502040204020203" pitchFamily="34" charset="0"/>
              </a:rPr>
              <a:t>1.3</a:t>
            </a:r>
          </a:p>
        </p:txBody>
      </p:sp>
      <p:sp>
        <p:nvSpPr>
          <p:cNvPr id="14" name="矩形 13">
            <a:hlinkClick r:id="" action="ppaction://noaction"/>
            <a:extLst>
              <a:ext uri="{FF2B5EF4-FFF2-40B4-BE49-F238E27FC236}">
                <a16:creationId xmlns:a16="http://schemas.microsoft.com/office/drawing/2014/main" id="{6853F492-F5B7-966D-56EA-0F0F7CFECD2B}"/>
              </a:ext>
            </a:extLst>
          </p:cNvPr>
          <p:cNvSpPr/>
          <p:nvPr>
            <p:custDataLst>
              <p:tags r:id="rId14"/>
            </p:custDataLst>
          </p:nvPr>
        </p:nvSpPr>
        <p:spPr>
          <a:xfrm>
            <a:off x="11524179" y="2467597"/>
            <a:ext cx="89458" cy="3236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61629" rIns="0" bIns="61629" numCol="1" spcCol="0" rtlCol="0" fromWordArt="0" anchor="t" anchorCtr="0" forceAA="0" compatLnSpc="1">
            <a:prstTxWarp prst="textNoShape">
              <a:avLst/>
            </a:prstTxWarp>
            <a:noAutofit/>
          </a:bodyPr>
          <a:lstStyle/>
          <a:p>
            <a:pPr algn="r">
              <a:spcBef>
                <a:spcPct val="0"/>
              </a:spcBef>
              <a:spcAft>
                <a:spcPct val="0"/>
              </a:spcAft>
            </a:pPr>
            <a:endParaRPr lang="en-US" sz="1294">
              <a:solidFill>
                <a:schemeClr val="tx1"/>
              </a:solidFill>
              <a:cs typeface="Segoe UI" panose="020B0502040204020203" pitchFamily="34" charset="0"/>
            </a:endParaRPr>
          </a:p>
        </p:txBody>
      </p:sp>
      <p:sp>
        <p:nvSpPr>
          <p:cNvPr id="13" name="矩形 12">
            <a:hlinkClick r:id="" action="ppaction://noaction"/>
            <a:extLst>
              <a:ext uri="{FF2B5EF4-FFF2-40B4-BE49-F238E27FC236}">
                <a16:creationId xmlns:a16="http://schemas.microsoft.com/office/drawing/2014/main" id="{4FE914A6-DF2B-2D2B-0697-872609E62734}"/>
              </a:ext>
            </a:extLst>
          </p:cNvPr>
          <p:cNvSpPr/>
          <p:nvPr>
            <p:custDataLst>
              <p:tags r:id="rId15"/>
            </p:custDataLst>
          </p:nvPr>
        </p:nvSpPr>
        <p:spPr>
          <a:xfrm>
            <a:off x="1264271" y="2467597"/>
            <a:ext cx="2011212" cy="3236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1629" tIns="61629" rIns="0" bIns="61629" numCol="1" spcCol="0" rtlCol="0" fromWordArt="0" anchor="t" anchorCtr="0" forceAA="0" compatLnSpc="1">
            <a:prstTxWarp prst="textNoShape">
              <a:avLst/>
            </a:prstTxWarp>
            <a:noAutofit/>
          </a:bodyPr>
          <a:lstStyle/>
          <a:p>
            <a:pPr>
              <a:spcBef>
                <a:spcPct val="0"/>
              </a:spcBef>
              <a:spcAft>
                <a:spcPct val="0"/>
              </a:spcAft>
            </a:pPr>
            <a:r>
              <a:rPr lang="en-US" sz="1294" b="1">
                <a:solidFill>
                  <a:schemeClr val="tx1"/>
                </a:solidFill>
                <a:cs typeface="Segoe UI" panose="020B0502040204020203" pitchFamily="34" charset="0"/>
              </a:rPr>
              <a:t>Two-Stage</a:t>
            </a:r>
          </a:p>
        </p:txBody>
      </p:sp>
      <p:sp>
        <p:nvSpPr>
          <p:cNvPr id="12" name="矩形 11">
            <a:hlinkClick r:id="" action="ppaction://noaction"/>
            <a:extLst>
              <a:ext uri="{FF2B5EF4-FFF2-40B4-BE49-F238E27FC236}">
                <a16:creationId xmlns:a16="http://schemas.microsoft.com/office/drawing/2014/main" id="{E555F4BE-C259-034F-DC9F-C127743C01D3}"/>
              </a:ext>
            </a:extLst>
          </p:cNvPr>
          <p:cNvSpPr/>
          <p:nvPr>
            <p:custDataLst>
              <p:tags r:id="rId16"/>
            </p:custDataLst>
          </p:nvPr>
        </p:nvSpPr>
        <p:spPr>
          <a:xfrm>
            <a:off x="889310" y="2467597"/>
            <a:ext cx="323603" cy="323603"/>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1629" tIns="61629" rIns="61629" bIns="61629" numCol="1" spcCol="0" rtlCol="0" fromWordArt="0" anchor="ctr" anchorCtr="0" forceAA="0" compatLnSpc="1">
            <a:prstTxWarp prst="textNoShape">
              <a:avLst/>
            </a:prstTxWarp>
            <a:noAutofit/>
          </a:bodyPr>
          <a:lstStyle/>
          <a:p>
            <a:pPr algn="ctr">
              <a:spcBef>
                <a:spcPct val="0"/>
              </a:spcBef>
              <a:spcAft>
                <a:spcPct val="0"/>
              </a:spcAft>
            </a:pPr>
            <a:r>
              <a:rPr lang="en-US" sz="1294" b="1">
                <a:solidFill>
                  <a:schemeClr val="bg1"/>
                </a:solidFill>
                <a:cs typeface="Segoe UI" panose="020B0502040204020203" pitchFamily="34" charset="0"/>
              </a:rPr>
              <a:t>1.2</a:t>
            </a:r>
          </a:p>
        </p:txBody>
      </p:sp>
      <p:sp>
        <p:nvSpPr>
          <p:cNvPr id="11" name="矩形 10">
            <a:hlinkClick r:id="" action="ppaction://noaction"/>
            <a:extLst>
              <a:ext uri="{FF2B5EF4-FFF2-40B4-BE49-F238E27FC236}">
                <a16:creationId xmlns:a16="http://schemas.microsoft.com/office/drawing/2014/main" id="{FDB21E21-5E77-32D7-7593-666874381778}"/>
              </a:ext>
            </a:extLst>
          </p:cNvPr>
          <p:cNvSpPr/>
          <p:nvPr>
            <p:custDataLst>
              <p:tags r:id="rId17"/>
            </p:custDataLst>
          </p:nvPr>
        </p:nvSpPr>
        <p:spPr>
          <a:xfrm>
            <a:off x="11524179" y="2092636"/>
            <a:ext cx="89458" cy="3236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61629" rIns="0" bIns="61629" numCol="1" spcCol="0" rtlCol="0" fromWordArt="0" anchor="t" anchorCtr="0" forceAA="0" compatLnSpc="1">
            <a:prstTxWarp prst="textNoShape">
              <a:avLst/>
            </a:prstTxWarp>
            <a:noAutofit/>
          </a:bodyPr>
          <a:lstStyle/>
          <a:p>
            <a:pPr algn="r">
              <a:spcBef>
                <a:spcPct val="0"/>
              </a:spcBef>
              <a:spcAft>
                <a:spcPct val="0"/>
              </a:spcAft>
            </a:pPr>
            <a:endParaRPr lang="en-US" sz="1294">
              <a:solidFill>
                <a:schemeClr val="tx1"/>
              </a:solidFill>
              <a:cs typeface="Segoe UI" panose="020B0502040204020203" pitchFamily="34" charset="0"/>
            </a:endParaRPr>
          </a:p>
        </p:txBody>
      </p:sp>
      <p:sp>
        <p:nvSpPr>
          <p:cNvPr id="10" name="矩形 9">
            <a:hlinkClick r:id="" action="ppaction://noaction"/>
            <a:extLst>
              <a:ext uri="{FF2B5EF4-FFF2-40B4-BE49-F238E27FC236}">
                <a16:creationId xmlns:a16="http://schemas.microsoft.com/office/drawing/2014/main" id="{78D3B069-994F-54E1-F27F-A21A41914959}"/>
              </a:ext>
            </a:extLst>
          </p:cNvPr>
          <p:cNvSpPr/>
          <p:nvPr>
            <p:custDataLst>
              <p:tags r:id="rId18"/>
            </p:custDataLst>
          </p:nvPr>
        </p:nvSpPr>
        <p:spPr>
          <a:xfrm>
            <a:off x="1264271" y="2092636"/>
            <a:ext cx="2011212" cy="3236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1629" tIns="61629" rIns="0" bIns="61629" numCol="1" spcCol="0" rtlCol="0" fromWordArt="0" anchor="t" anchorCtr="0" forceAA="0" compatLnSpc="1">
            <a:prstTxWarp prst="textNoShape">
              <a:avLst/>
            </a:prstTxWarp>
            <a:noAutofit/>
          </a:bodyPr>
          <a:lstStyle/>
          <a:p>
            <a:pPr>
              <a:spcBef>
                <a:spcPct val="0"/>
              </a:spcBef>
              <a:spcAft>
                <a:spcPct val="0"/>
              </a:spcAft>
            </a:pPr>
            <a:r>
              <a:rPr lang="en-US" sz="1294" b="1">
                <a:solidFill>
                  <a:schemeClr val="tx1"/>
                </a:solidFill>
                <a:cs typeface="Segoe UI" panose="020B0502040204020203" pitchFamily="34" charset="0"/>
              </a:rPr>
              <a:t>Multi-Stage</a:t>
            </a:r>
          </a:p>
        </p:txBody>
      </p:sp>
      <p:sp>
        <p:nvSpPr>
          <p:cNvPr id="9" name="矩形 8">
            <a:hlinkClick r:id="" action="ppaction://noaction"/>
            <a:extLst>
              <a:ext uri="{FF2B5EF4-FFF2-40B4-BE49-F238E27FC236}">
                <a16:creationId xmlns:a16="http://schemas.microsoft.com/office/drawing/2014/main" id="{540D14DD-65D7-FA48-BE98-8F6833A319FA}"/>
              </a:ext>
            </a:extLst>
          </p:cNvPr>
          <p:cNvSpPr/>
          <p:nvPr>
            <p:custDataLst>
              <p:tags r:id="rId19"/>
            </p:custDataLst>
          </p:nvPr>
        </p:nvSpPr>
        <p:spPr>
          <a:xfrm>
            <a:off x="889310" y="2092636"/>
            <a:ext cx="323603" cy="323603"/>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1629" tIns="61629" rIns="61629" bIns="61629" numCol="1" spcCol="0" rtlCol="0" fromWordArt="0" anchor="ctr" anchorCtr="0" forceAA="0" compatLnSpc="1">
            <a:prstTxWarp prst="textNoShape">
              <a:avLst/>
            </a:prstTxWarp>
            <a:noAutofit/>
          </a:bodyPr>
          <a:lstStyle/>
          <a:p>
            <a:pPr algn="ctr">
              <a:spcBef>
                <a:spcPct val="0"/>
              </a:spcBef>
              <a:spcAft>
                <a:spcPct val="0"/>
              </a:spcAft>
            </a:pPr>
            <a:r>
              <a:rPr lang="en-US" sz="1294" b="1">
                <a:solidFill>
                  <a:schemeClr val="bg1"/>
                </a:solidFill>
                <a:cs typeface="Segoe UI" panose="020B0502040204020203" pitchFamily="34" charset="0"/>
              </a:rPr>
              <a:t>1.1</a:t>
            </a:r>
          </a:p>
        </p:txBody>
      </p:sp>
      <p:sp>
        <p:nvSpPr>
          <p:cNvPr id="8" name="矩形 7">
            <a:extLst>
              <a:ext uri="{FF2B5EF4-FFF2-40B4-BE49-F238E27FC236}">
                <a16:creationId xmlns:a16="http://schemas.microsoft.com/office/drawing/2014/main" id="{075E5203-138C-6170-DCCA-B150D4856F4E}"/>
              </a:ext>
            </a:extLst>
          </p:cNvPr>
          <p:cNvSpPr/>
          <p:nvPr>
            <p:custDataLst>
              <p:tags r:id="rId20"/>
            </p:custDataLst>
          </p:nvPr>
        </p:nvSpPr>
        <p:spPr>
          <a:xfrm>
            <a:off x="889310" y="1717675"/>
            <a:ext cx="10785956" cy="323603"/>
          </a:xfrm>
          <a:prstGeom prst="rect">
            <a:avLst/>
          </a:prstGeom>
          <a:solidFill>
            <a:srgbClr val="D9D9D9"/>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61629" rIns="0" bIns="61629" numCol="1" spcCol="0" rtlCol="0" fromWordArt="0" anchor="t" anchorCtr="0" forceAA="0" compatLnSpc="1">
            <a:prstTxWarp prst="textNoShape">
              <a:avLst/>
            </a:prstTxWarp>
            <a:noAutofit/>
          </a:bodyPr>
          <a:lstStyle/>
          <a:p>
            <a:pPr algn="ctr">
              <a:spcBef>
                <a:spcPct val="0"/>
              </a:spcBef>
              <a:spcAft>
                <a:spcPct val="0"/>
              </a:spcAft>
            </a:pPr>
            <a:endParaRPr lang="en-US" sz="1294">
              <a:solidFill>
                <a:schemeClr val="tx1"/>
              </a:solidFill>
              <a:cs typeface="Segoe UI" panose="020B0502040204020203" pitchFamily="34" charset="0"/>
            </a:endParaRPr>
          </a:p>
        </p:txBody>
      </p:sp>
      <p:sp>
        <p:nvSpPr>
          <p:cNvPr id="7" name="矩形 6">
            <a:hlinkClick r:id="rId30" action="ppaction://hlinksldjump"/>
            <a:extLst>
              <a:ext uri="{FF2B5EF4-FFF2-40B4-BE49-F238E27FC236}">
                <a16:creationId xmlns:a16="http://schemas.microsoft.com/office/drawing/2014/main" id="{09198C78-91BA-3F50-4A48-A823455F9A96}"/>
              </a:ext>
            </a:extLst>
          </p:cNvPr>
          <p:cNvSpPr/>
          <p:nvPr>
            <p:custDataLst>
              <p:tags r:id="rId21"/>
            </p:custDataLst>
          </p:nvPr>
        </p:nvSpPr>
        <p:spPr>
          <a:xfrm>
            <a:off x="11524179" y="1717675"/>
            <a:ext cx="89458" cy="3236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61629" rIns="0" bIns="61629" numCol="1" spcCol="0" rtlCol="0" fromWordArt="0" anchor="t" anchorCtr="0" forceAA="0" compatLnSpc="1">
            <a:prstTxWarp prst="textNoShape">
              <a:avLst/>
            </a:prstTxWarp>
            <a:noAutofit/>
          </a:bodyPr>
          <a:lstStyle/>
          <a:p>
            <a:pPr algn="r">
              <a:spcBef>
                <a:spcPct val="0"/>
              </a:spcBef>
              <a:spcAft>
                <a:spcPct val="0"/>
              </a:spcAft>
            </a:pPr>
            <a:r>
              <a:rPr lang="en-US" sz="1294">
                <a:solidFill>
                  <a:schemeClr val="tx1"/>
                </a:solidFill>
                <a:cs typeface="Segoe UI" panose="020B0502040204020203" pitchFamily="34" charset="0"/>
              </a:rPr>
              <a:t>13</a:t>
            </a:r>
          </a:p>
        </p:txBody>
      </p:sp>
      <p:sp>
        <p:nvSpPr>
          <p:cNvPr id="6" name="矩形 5">
            <a:hlinkClick r:id="rId30" action="ppaction://hlinksldjump"/>
            <a:extLst>
              <a:ext uri="{FF2B5EF4-FFF2-40B4-BE49-F238E27FC236}">
                <a16:creationId xmlns:a16="http://schemas.microsoft.com/office/drawing/2014/main" id="{F126324E-D172-6581-9DE6-1E54485134B1}"/>
              </a:ext>
            </a:extLst>
          </p:cNvPr>
          <p:cNvSpPr/>
          <p:nvPr>
            <p:custDataLst>
              <p:tags r:id="rId22"/>
            </p:custDataLst>
          </p:nvPr>
        </p:nvSpPr>
        <p:spPr>
          <a:xfrm>
            <a:off x="889310" y="1717675"/>
            <a:ext cx="2386173" cy="3236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1629" tIns="61629" rIns="0" bIns="61629" numCol="1" spcCol="0" rtlCol="0" fromWordArt="0" anchor="t" anchorCtr="0" forceAA="0" compatLnSpc="1">
            <a:prstTxWarp prst="textNoShape">
              <a:avLst/>
            </a:prstTxWarp>
            <a:noAutofit/>
          </a:bodyPr>
          <a:lstStyle/>
          <a:p>
            <a:pPr>
              <a:spcBef>
                <a:spcPct val="0"/>
              </a:spcBef>
              <a:spcAft>
                <a:spcPct val="0"/>
              </a:spcAft>
            </a:pPr>
            <a:r>
              <a:rPr lang="zh-CN" altLang="en-US" sz="1294" b="1">
                <a:solidFill>
                  <a:schemeClr val="tx1"/>
                </a:solidFill>
                <a:cs typeface="Segoe UI" panose="020B0502040204020203" pitchFamily="34" charset="0"/>
              </a:rPr>
              <a:t>网络结构</a:t>
            </a:r>
            <a:endParaRPr lang="en-US" sz="1294" b="1">
              <a:solidFill>
                <a:schemeClr val="tx1"/>
              </a:solidFill>
              <a:cs typeface="Segoe UI" panose="020B0502040204020203" pitchFamily="34" charset="0"/>
            </a:endParaRPr>
          </a:p>
        </p:txBody>
      </p:sp>
      <p:sp>
        <p:nvSpPr>
          <p:cNvPr id="5" name="矩形 4">
            <a:hlinkClick r:id="rId30" action="ppaction://hlinksldjump"/>
            <a:extLst>
              <a:ext uri="{FF2B5EF4-FFF2-40B4-BE49-F238E27FC236}">
                <a16:creationId xmlns:a16="http://schemas.microsoft.com/office/drawing/2014/main" id="{A48ED80F-08F1-AD91-F4AA-FFBB9A58642F}"/>
              </a:ext>
            </a:extLst>
          </p:cNvPr>
          <p:cNvSpPr/>
          <p:nvPr>
            <p:custDataLst>
              <p:tags r:id="rId23"/>
            </p:custDataLst>
          </p:nvPr>
        </p:nvSpPr>
        <p:spPr>
          <a:xfrm>
            <a:off x="514349" y="1717675"/>
            <a:ext cx="323603" cy="323603"/>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1629" tIns="61629" rIns="61629" bIns="61629" numCol="1" spcCol="0" rtlCol="0" fromWordArt="0" anchor="ctr" anchorCtr="0" forceAA="0" compatLnSpc="1">
            <a:prstTxWarp prst="textNoShape">
              <a:avLst/>
            </a:prstTxWarp>
            <a:noAutofit/>
          </a:bodyPr>
          <a:lstStyle/>
          <a:p>
            <a:pPr algn="ctr">
              <a:spcBef>
                <a:spcPct val="0"/>
              </a:spcBef>
              <a:spcAft>
                <a:spcPct val="0"/>
              </a:spcAft>
            </a:pPr>
            <a:r>
              <a:rPr lang="en-US" sz="1294" b="1">
                <a:solidFill>
                  <a:schemeClr val="bg1"/>
                </a:solidFill>
                <a:cs typeface="Segoe UI" panose="020B0502040204020203" pitchFamily="34" charset="0"/>
              </a:rPr>
              <a:t>1</a:t>
            </a:r>
          </a:p>
        </p:txBody>
      </p:sp>
      <p:sp>
        <p:nvSpPr>
          <p:cNvPr id="4" name="标题 3">
            <a:extLst>
              <a:ext uri="{FF2B5EF4-FFF2-40B4-BE49-F238E27FC236}">
                <a16:creationId xmlns:a16="http://schemas.microsoft.com/office/drawing/2014/main" id="{93A0073D-5480-39AD-A538-B5CA36B5E752}"/>
              </a:ext>
            </a:extLst>
          </p:cNvPr>
          <p:cNvSpPr>
            <a:spLocks noGrp="1"/>
          </p:cNvSpPr>
          <p:nvPr>
            <p:ph type="title"/>
            <p:custDataLst>
              <p:tags r:id="rId24"/>
            </p:custDataLst>
          </p:nvPr>
        </p:nvSpPr>
        <p:spPr/>
        <p:txBody>
          <a:bodyPr/>
          <a:lstStyle/>
          <a:p>
            <a:r>
              <a:rPr lang="en-US"/>
              <a:t>Concepts</a:t>
            </a:r>
          </a:p>
        </p:txBody>
      </p:sp>
      <p:graphicFrame>
        <p:nvGraphicFramePr>
          <p:cNvPr id="50" name="think-cell data - do not delete" hidden="1">
            <a:extLst>
              <a:ext uri="{FF2B5EF4-FFF2-40B4-BE49-F238E27FC236}">
                <a16:creationId xmlns:a16="http://schemas.microsoft.com/office/drawing/2014/main" id="{58D33094-948C-1F6E-4564-4F2FEE16E32B}"/>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1" imgW="325" imgH="323" progId="TCLayout.ActiveDocument.1">
                  <p:embed/>
                </p:oleObj>
              </mc:Choice>
              <mc:Fallback>
                <p:oleObj name="think-cell 幻灯片" r:id="rId31" imgW="325" imgH="323" progId="TCLayout.ActiveDocument.1">
                  <p:embed/>
                  <p:pic>
                    <p:nvPicPr>
                      <p:cNvPr id="50" name="think-cell data - do not delete" hidden="1">
                        <a:extLst>
                          <a:ext uri="{FF2B5EF4-FFF2-40B4-BE49-F238E27FC236}">
                            <a16:creationId xmlns:a16="http://schemas.microsoft.com/office/drawing/2014/main" id="{58D33094-948C-1F6E-4564-4F2FEE16E32B}"/>
                          </a:ext>
                        </a:extLst>
                      </p:cNvPr>
                      <p:cNvPicPr/>
                      <p:nvPr/>
                    </p:nvPicPr>
                    <p:blipFill>
                      <a:blip r:embed="rId32"/>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0951914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EDBAA35-938D-B784-BD17-9357495F02E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4" name="think-cell data - do not delete" hidden="1">
                        <a:extLst>
                          <a:ext uri="{FF2B5EF4-FFF2-40B4-BE49-F238E27FC236}">
                            <a16:creationId xmlns:a16="http://schemas.microsoft.com/office/drawing/2014/main" id="{3EDBAA35-938D-B784-BD17-9357495F02E7}"/>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179599"/>
            <a:ext cx="11160917" cy="984885"/>
          </a:xfrm>
        </p:spPr>
        <p:txBody>
          <a:bodyPr vert="horz"/>
          <a:lstStyle/>
          <a:p>
            <a:r>
              <a:rPr lang="en-US" dirty="0"/>
              <a:t>YOLO-World: 2024 ArXiv					[Architectures]</a:t>
            </a:r>
            <a:br>
              <a:rPr lang="en-US" dirty="0"/>
            </a:br>
            <a:r>
              <a:rPr lang="en-US" dirty="0"/>
              <a:t>Tencent Achieve Open-Vocabulary Object Detection</a:t>
            </a:r>
          </a:p>
        </p:txBody>
      </p:sp>
      <p:sp>
        <p:nvSpPr>
          <p:cNvPr id="5" name="ee4pContent1">
            <a:extLst>
              <a:ext uri="{FF2B5EF4-FFF2-40B4-BE49-F238E27FC236}">
                <a16:creationId xmlns:a16="http://schemas.microsoft.com/office/drawing/2014/main" id="{45FFAA4F-23B0-D2DD-7802-522391DB6CD4}"/>
              </a:ext>
            </a:extLst>
          </p:cNvPr>
          <p:cNvSpPr txBox="1">
            <a:spLocks/>
          </p:cNvSpPr>
          <p:nvPr>
            <p:custDataLst>
              <p:tags r:id="rId2"/>
            </p:custDataLst>
          </p:nvPr>
        </p:nvSpPr>
        <p:spPr>
          <a:xfrm>
            <a:off x="514481" y="1277481"/>
            <a:ext cx="11163038" cy="98488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a:pPr>
            <a:r>
              <a:rPr lang="en-US" altLang="zh-CN" dirty="0">
                <a:solidFill>
                  <a:schemeClr val="accent1"/>
                </a:solidFill>
              </a:rPr>
              <a:t>YOLO Detector</a:t>
            </a:r>
          </a:p>
          <a:p>
            <a:pPr lvl="2"/>
            <a:r>
              <a:rPr lang="en-US" altLang="zh-CN" dirty="0">
                <a:latin typeface="+mn-lt"/>
              </a:rPr>
              <a:t>YOLO-World</a:t>
            </a:r>
            <a:r>
              <a:rPr lang="zh-CN" altLang="en-US" dirty="0">
                <a:latin typeface="+mn-lt"/>
              </a:rPr>
              <a:t>主要基于</a:t>
            </a:r>
            <a:r>
              <a:rPr lang="en-US" altLang="zh-CN" dirty="0">
                <a:latin typeface="+mn-lt"/>
              </a:rPr>
              <a:t>YOLOv8</a:t>
            </a:r>
            <a:r>
              <a:rPr lang="zh-CN" altLang="en-US" dirty="0">
                <a:latin typeface="+mn-lt"/>
              </a:rPr>
              <a:t>开发，其中包含一个</a:t>
            </a:r>
            <a:r>
              <a:rPr lang="en-US" altLang="zh-CN" dirty="0">
                <a:latin typeface="+mn-lt"/>
              </a:rPr>
              <a:t>Darknet</a:t>
            </a:r>
            <a:r>
              <a:rPr lang="zh-CN" altLang="en-US" dirty="0">
                <a:latin typeface="+mn-lt"/>
              </a:rPr>
              <a:t>主干作为图像编码器，一个路径聚合网络</a:t>
            </a:r>
            <a:r>
              <a:rPr lang="en-US" altLang="zh-CN" dirty="0">
                <a:latin typeface="+mn-lt"/>
              </a:rPr>
              <a:t>(PAN)</a:t>
            </a:r>
            <a:r>
              <a:rPr lang="zh-CN" altLang="en-US" dirty="0">
                <a:latin typeface="+mn-lt"/>
              </a:rPr>
              <a:t>多尺度特征金字塔，以及边界框回归和对象嵌入的头部</a:t>
            </a:r>
            <a:endParaRPr lang="en-US" dirty="0">
              <a:latin typeface="+mn-lt"/>
            </a:endParaRPr>
          </a:p>
        </p:txBody>
      </p:sp>
      <mc:AlternateContent xmlns:mc="http://schemas.openxmlformats.org/markup-compatibility/2006" xmlns:a14="http://schemas.microsoft.com/office/drawing/2010/main">
        <mc:Choice Requires="a14">
          <p:sp>
            <p:nvSpPr>
              <p:cNvPr id="6" name="ee4pContent1">
                <a:extLst>
                  <a:ext uri="{FF2B5EF4-FFF2-40B4-BE49-F238E27FC236}">
                    <a16:creationId xmlns:a16="http://schemas.microsoft.com/office/drawing/2014/main" id="{1BC8CAA2-ACFD-4137-E7EB-E4A85ED41C4A}"/>
                  </a:ext>
                </a:extLst>
              </p:cNvPr>
              <p:cNvSpPr txBox="1">
                <a:spLocks/>
              </p:cNvSpPr>
              <p:nvPr>
                <p:custDataLst>
                  <p:tags r:id="rId3"/>
                </p:custDataLst>
              </p:nvPr>
            </p:nvSpPr>
            <p:spPr>
              <a:xfrm>
                <a:off x="512228" y="2279041"/>
                <a:ext cx="11163038" cy="98488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startAt="2"/>
                </a:pPr>
                <a:r>
                  <a:rPr lang="en-US" altLang="zh-CN" dirty="0">
                    <a:solidFill>
                      <a:schemeClr val="accent1"/>
                    </a:solidFill>
                  </a:rPr>
                  <a:t>Text Encoder</a:t>
                </a:r>
              </a:p>
              <a:p>
                <a:pPr lvl="2"/>
                <a:r>
                  <a:rPr lang="zh-CN" altLang="en-US" dirty="0">
                    <a:latin typeface="+mn-lt"/>
                  </a:rPr>
                  <a:t>给定文本</a:t>
                </a:r>
                <a14:m>
                  <m:oMath xmlns:m="http://schemas.openxmlformats.org/officeDocument/2006/math">
                    <m:r>
                      <a:rPr lang="en-US" altLang="zh-CN" b="0" i="1" smtClean="0">
                        <a:latin typeface="Cambria Math" panose="02040503050406030204" pitchFamily="18" charset="0"/>
                      </a:rPr>
                      <m:t>𝑇</m:t>
                    </m:r>
                    <m:r>
                      <a:rPr lang="zh-CN" altLang="en-US" i="1">
                        <a:latin typeface="Cambria Math" panose="02040503050406030204" pitchFamily="18" charset="0"/>
                      </a:rPr>
                      <m:t>，</m:t>
                    </m:r>
                  </m:oMath>
                </a14:m>
                <a:r>
                  <a:rPr lang="zh-CN" altLang="en-US" dirty="0">
                    <a:latin typeface="+mn-lt"/>
                  </a:rPr>
                  <a:t>采用</a:t>
                </a:r>
                <a:r>
                  <a:rPr lang="en-US" altLang="zh-CN" dirty="0">
                    <a:latin typeface="+mn-lt"/>
                  </a:rPr>
                  <a:t>CLIP</a:t>
                </a:r>
                <a:r>
                  <a:rPr lang="zh-CN" altLang="en-US" dirty="0">
                    <a:latin typeface="+mn-lt"/>
                  </a:rPr>
                  <a:t>预训练的</a:t>
                </a:r>
                <a:r>
                  <a:rPr lang="en-US" altLang="zh-CN" dirty="0">
                    <a:latin typeface="+mn-lt"/>
                  </a:rPr>
                  <a:t>Transformer</a:t>
                </a:r>
                <a:r>
                  <a:rPr lang="zh-CN" altLang="en-US" dirty="0">
                    <a:latin typeface="+mn-lt"/>
                  </a:rPr>
                  <a:t>文本编码器来提取相应的文本嵌入</a:t>
                </a:r>
                <a14:m>
                  <m:oMath xmlns:m="http://schemas.openxmlformats.org/officeDocument/2006/math">
                    <m:r>
                      <a:rPr lang="en-US" altLang="zh-CN" b="0" i="1" smtClean="0">
                        <a:latin typeface="Cambria Math" panose="02040503050406030204" pitchFamily="18" charset="0"/>
                      </a:rPr>
                      <m:t>𝑊</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TextEncoder</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𝑇</m:t>
                        </m:r>
                      </m:e>
                    </m:d>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𝐷</m:t>
                        </m:r>
                      </m:sup>
                    </m:sSup>
                  </m:oMath>
                </a14:m>
                <a:r>
                  <a:rPr lang="zh-CN" altLang="en-US" dirty="0">
                    <a:latin typeface="+mn-lt"/>
                  </a:rPr>
                  <a:t>，其中</a:t>
                </a:r>
                <a14:m>
                  <m:oMath xmlns:m="http://schemas.openxmlformats.org/officeDocument/2006/math">
                    <m:r>
                      <a:rPr lang="en-US" altLang="zh-CN" b="0" i="1" smtClean="0">
                        <a:latin typeface="Cambria Math" panose="02040503050406030204" pitchFamily="18" charset="0"/>
                      </a:rPr>
                      <m:t>𝐶</m:t>
                    </m:r>
                  </m:oMath>
                </a14:m>
                <a:r>
                  <a:rPr lang="zh-CN" altLang="en-US" dirty="0">
                    <a:latin typeface="+mn-lt"/>
                  </a:rPr>
                  <a:t>是名词数量，</a:t>
                </a:r>
                <a14:m>
                  <m:oMath xmlns:m="http://schemas.openxmlformats.org/officeDocument/2006/math">
                    <m:r>
                      <a:rPr lang="en-US" altLang="zh-CN" b="0" i="1" smtClean="0">
                        <a:latin typeface="Cambria Math" panose="02040503050406030204" pitchFamily="18" charset="0"/>
                      </a:rPr>
                      <m:t>𝐷</m:t>
                    </m:r>
                    <m:r>
                      <a:rPr lang="zh-CN" altLang="en-US" i="1">
                        <a:latin typeface="Cambria Math" panose="02040503050406030204" pitchFamily="18" charset="0"/>
                      </a:rPr>
                      <m:t>是</m:t>
                    </m:r>
                  </m:oMath>
                </a14:m>
                <a:r>
                  <a:rPr lang="zh-CN" altLang="en-US" dirty="0">
                    <a:latin typeface="+mn-lt"/>
                  </a:rPr>
                  <a:t>嵌入维度</a:t>
                </a:r>
                <a:endParaRPr lang="en-US" dirty="0">
                  <a:latin typeface="+mn-lt"/>
                </a:endParaRPr>
              </a:p>
            </p:txBody>
          </p:sp>
        </mc:Choice>
        <mc:Fallback xmlns="">
          <p:sp>
            <p:nvSpPr>
              <p:cNvPr id="6" name="ee4pContent1">
                <a:extLst>
                  <a:ext uri="{FF2B5EF4-FFF2-40B4-BE49-F238E27FC236}">
                    <a16:creationId xmlns:a16="http://schemas.microsoft.com/office/drawing/2014/main" id="{1BC8CAA2-ACFD-4137-E7EB-E4A85ED41C4A}"/>
                  </a:ext>
                </a:extLst>
              </p:cNvPr>
              <p:cNvSpPr txBox="1">
                <a:spLocks noRot="1" noChangeAspect="1" noMove="1" noResize="1" noEditPoints="1" noAdjustHandles="1" noChangeArrowheads="1" noChangeShapeType="1" noTextEdit="1"/>
              </p:cNvSpPr>
              <p:nvPr>
                <p:custDataLst>
                  <p:tags r:id="rId10"/>
                </p:custDataLst>
              </p:nvPr>
            </p:nvSpPr>
            <p:spPr>
              <a:xfrm>
                <a:off x="512228" y="2279041"/>
                <a:ext cx="11163038" cy="984885"/>
              </a:xfrm>
              <a:prstGeom prst="rect">
                <a:avLst/>
              </a:prstGeom>
              <a:blipFill>
                <a:blip r:embed="rId11"/>
                <a:stretch>
                  <a:fillRect l="-164" b="-3067"/>
                </a:stretch>
              </a:blipFill>
              <a:ln w="9525" cmpd="sng">
                <a:solidFill>
                  <a:schemeClr val="accent1">
                    <a:lumMod val="100000"/>
                  </a:schemeClr>
                </a:solidFill>
                <a:prstDash val="soli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ee4pContent1">
                <a:extLst>
                  <a:ext uri="{FF2B5EF4-FFF2-40B4-BE49-F238E27FC236}">
                    <a16:creationId xmlns:a16="http://schemas.microsoft.com/office/drawing/2014/main" id="{11B3BE50-A8EC-0008-BA5A-C1CE922EE1E7}"/>
                  </a:ext>
                </a:extLst>
              </p:cNvPr>
              <p:cNvSpPr txBox="1">
                <a:spLocks/>
              </p:cNvSpPr>
              <p:nvPr>
                <p:custDataLst>
                  <p:tags r:id="rId4"/>
                </p:custDataLst>
              </p:nvPr>
            </p:nvSpPr>
            <p:spPr>
              <a:xfrm>
                <a:off x="514341" y="3280601"/>
                <a:ext cx="11163038" cy="98488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startAt="3"/>
                </a:pPr>
                <a:r>
                  <a:rPr lang="en-US" altLang="zh-CN" dirty="0">
                    <a:solidFill>
                      <a:schemeClr val="accent1"/>
                    </a:solidFill>
                  </a:rPr>
                  <a:t>Text Contrastive Head</a:t>
                </a:r>
              </a:p>
              <a:p>
                <a:pPr lvl="2"/>
                <a:r>
                  <a:rPr lang="zh-CN" altLang="en-US" dirty="0">
                    <a:latin typeface="+mn-lt"/>
                  </a:rPr>
                  <a:t>提出一个文本对比头来获得对象</a:t>
                </a:r>
                <a:r>
                  <a:rPr lang="en-US" altLang="zh-CN" dirty="0">
                    <a:latin typeface="+mn-lt"/>
                  </a:rPr>
                  <a:t>-</a:t>
                </a:r>
                <a:r>
                  <a:rPr lang="zh-CN" altLang="en-US" dirty="0">
                    <a:latin typeface="+mn-lt"/>
                  </a:rPr>
                  <a:t>文本相似度：</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𝑠</m:t>
                        </m:r>
                      </m:e>
                      <m:sub>
                        <m:r>
                          <a:rPr lang="en-US" altLang="zh-CN" sz="1200" b="0" i="1" smtClean="0">
                            <a:latin typeface="Cambria Math" panose="02040503050406030204" pitchFamily="18" charset="0"/>
                          </a:rPr>
                          <m:t>𝑘</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𝑗</m:t>
                        </m:r>
                      </m:sub>
                    </m:sSub>
                    <m:r>
                      <a:rPr lang="en-US" altLang="zh-CN" sz="1200" b="0" i="1" smtClean="0">
                        <a:latin typeface="Cambria Math" panose="02040503050406030204" pitchFamily="18" charset="0"/>
                      </a:rPr>
                      <m:t>=</m:t>
                    </m:r>
                    <m:r>
                      <a:rPr lang="zh-CN" altLang="en-US" sz="1200" b="0" i="1" smtClean="0">
                        <a:latin typeface="Cambria Math" panose="02040503050406030204" pitchFamily="18" charset="0"/>
                      </a:rPr>
                      <m:t>𝛼</m:t>
                    </m:r>
                    <m:r>
                      <a:rPr lang="zh-CN" altLang="en-US" sz="1200" b="0" i="1" smtClean="0">
                        <a:latin typeface="Cambria Math" panose="02040503050406030204" pitchFamily="18" charset="0"/>
                      </a:rPr>
                      <m:t>∙</m:t>
                    </m:r>
                    <m:r>
                      <m:rPr>
                        <m:sty m:val="p"/>
                      </m:rPr>
                      <a:rPr lang="en-US" altLang="zh-CN" sz="1200" b="0" i="0" smtClean="0">
                        <a:latin typeface="Cambria Math" panose="02040503050406030204" pitchFamily="18" charset="0"/>
                      </a:rPr>
                      <m:t>L</m:t>
                    </m:r>
                    <m:r>
                      <a:rPr lang="en-US" altLang="zh-CN" sz="1200" b="0" i="0" smtClean="0">
                        <a:latin typeface="Cambria Math" panose="02040503050406030204" pitchFamily="18" charset="0"/>
                      </a:rPr>
                      <m:t>2−</m:t>
                    </m:r>
                    <m:r>
                      <m:rPr>
                        <m:sty m:val="p"/>
                      </m:rPr>
                      <a:rPr lang="en-US" altLang="zh-CN" sz="1200" b="0" i="0" smtClean="0">
                        <a:latin typeface="Cambria Math" panose="02040503050406030204" pitchFamily="18" charset="0"/>
                        <a:ea typeface="Cambria Math" panose="02040503050406030204" pitchFamily="18" charset="0"/>
                      </a:rPr>
                      <m:t>Norm</m:t>
                    </m:r>
                    <m:d>
                      <m:dPr>
                        <m:ctrlPr>
                          <a:rPr lang="en-US" altLang="zh-CN" sz="1200" b="0" i="1" smtClean="0">
                            <a:latin typeface="Cambria Math" panose="02040503050406030204" pitchFamily="18" charset="0"/>
                            <a:ea typeface="Cambria Math" panose="02040503050406030204" pitchFamily="18" charset="0"/>
                          </a:rPr>
                        </m:ctrlPr>
                      </m:dPr>
                      <m:e>
                        <m:sSub>
                          <m:sSubPr>
                            <m:ctrlPr>
                              <a:rPr lang="en-US" altLang="zh-CN" sz="1200" i="1">
                                <a:latin typeface="Cambria Math" panose="02040503050406030204" pitchFamily="18" charset="0"/>
                                <a:ea typeface="Cambria Math" panose="02040503050406030204" pitchFamily="18" charset="0"/>
                              </a:rPr>
                            </m:ctrlPr>
                          </m:sSubPr>
                          <m:e>
                            <m:r>
                              <a:rPr lang="en-US" altLang="zh-CN" sz="1200" b="0" i="1" smtClean="0">
                                <a:latin typeface="Cambria Math" panose="02040503050406030204" pitchFamily="18" charset="0"/>
                                <a:ea typeface="Cambria Math" panose="02040503050406030204" pitchFamily="18" charset="0"/>
                              </a:rPr>
                              <m:t>𝑒</m:t>
                            </m:r>
                          </m:e>
                          <m:sub>
                            <m:r>
                              <a:rPr lang="en-US" altLang="zh-CN" sz="1200" b="0" i="1" smtClean="0">
                                <a:latin typeface="Cambria Math" panose="02040503050406030204" pitchFamily="18" charset="0"/>
                                <a:ea typeface="Cambria Math" panose="02040503050406030204" pitchFamily="18" charset="0"/>
                              </a:rPr>
                              <m:t>𝑘</m:t>
                            </m:r>
                          </m:sub>
                        </m:sSub>
                      </m:e>
                    </m:d>
                    <m:r>
                      <a:rPr lang="en-US" altLang="zh-CN" sz="1200" b="0" i="1" smtClean="0">
                        <a:latin typeface="Cambria Math" panose="02040503050406030204" pitchFamily="18" charset="0"/>
                        <a:ea typeface="Cambria Math" panose="02040503050406030204" pitchFamily="18" charset="0"/>
                      </a:rPr>
                      <m:t>∙</m:t>
                    </m:r>
                    <m:r>
                      <m:rPr>
                        <m:sty m:val="p"/>
                      </m:rPr>
                      <a:rPr lang="en-US" altLang="zh-CN" sz="1200">
                        <a:latin typeface="Cambria Math" panose="02040503050406030204" pitchFamily="18" charset="0"/>
                      </a:rPr>
                      <m:t>L</m:t>
                    </m:r>
                    <m:r>
                      <a:rPr lang="en-US" altLang="zh-CN" sz="1200">
                        <a:latin typeface="Cambria Math" panose="02040503050406030204" pitchFamily="18" charset="0"/>
                      </a:rPr>
                      <m:t>2−</m:t>
                    </m:r>
                    <m:r>
                      <m:rPr>
                        <m:sty m:val="p"/>
                      </m:rPr>
                      <a:rPr lang="en-US" altLang="zh-CN" sz="1200">
                        <a:latin typeface="Cambria Math" panose="02040503050406030204" pitchFamily="18" charset="0"/>
                        <a:ea typeface="Cambria Math" panose="02040503050406030204" pitchFamily="18" charset="0"/>
                      </a:rPr>
                      <m:t>Norm</m:t>
                    </m:r>
                    <m:sSup>
                      <m:sSupPr>
                        <m:ctrlPr>
                          <a:rPr lang="en-US" altLang="zh-CN" sz="1200" i="1" smtClean="0">
                            <a:latin typeface="Cambria Math" panose="02040503050406030204" pitchFamily="18" charset="0"/>
                            <a:ea typeface="Cambria Math" panose="02040503050406030204" pitchFamily="18" charset="0"/>
                          </a:rPr>
                        </m:ctrlPr>
                      </m:sSupPr>
                      <m:e>
                        <m:d>
                          <m:dPr>
                            <m:ctrlPr>
                              <a:rPr lang="en-US" altLang="zh-CN" sz="1200" i="1">
                                <a:latin typeface="Cambria Math" panose="02040503050406030204" pitchFamily="18" charset="0"/>
                                <a:ea typeface="Cambria Math" panose="02040503050406030204" pitchFamily="18" charset="0"/>
                              </a:rPr>
                            </m:ctrlPr>
                          </m:dPr>
                          <m:e>
                            <m:sSub>
                              <m:sSubPr>
                                <m:ctrlPr>
                                  <a:rPr lang="en-US" altLang="zh-CN" sz="1200" i="1">
                                    <a:latin typeface="Cambria Math" panose="02040503050406030204" pitchFamily="18" charset="0"/>
                                    <a:ea typeface="Cambria Math" panose="02040503050406030204" pitchFamily="18" charset="0"/>
                                  </a:rPr>
                                </m:ctrlPr>
                              </m:sSubPr>
                              <m:e>
                                <m:r>
                                  <a:rPr lang="en-US" altLang="zh-CN" sz="1200" i="1">
                                    <a:latin typeface="Cambria Math" panose="02040503050406030204" pitchFamily="18" charset="0"/>
                                    <a:ea typeface="Cambria Math" panose="02040503050406030204" pitchFamily="18" charset="0"/>
                                  </a:rPr>
                                  <m:t>𝑤</m:t>
                                </m:r>
                              </m:e>
                              <m:sub>
                                <m:r>
                                  <a:rPr lang="en-US" altLang="zh-CN" sz="1200" i="1">
                                    <a:latin typeface="Cambria Math" panose="02040503050406030204" pitchFamily="18" charset="0"/>
                                    <a:ea typeface="Cambria Math" panose="02040503050406030204" pitchFamily="18" charset="0"/>
                                  </a:rPr>
                                  <m:t>𝑗</m:t>
                                </m:r>
                              </m:sub>
                            </m:sSub>
                          </m:e>
                        </m:d>
                      </m:e>
                      <m:sup>
                        <m:r>
                          <m:rPr>
                            <m:sty m:val="p"/>
                          </m:rPr>
                          <a:rPr lang="en-US" altLang="zh-CN" sz="1200" b="0" i="0" smtClean="0">
                            <a:latin typeface="Cambria Math" panose="02040503050406030204" pitchFamily="18" charset="0"/>
                            <a:ea typeface="Cambria Math" panose="02040503050406030204" pitchFamily="18" charset="0"/>
                          </a:rPr>
                          <m:t>T</m:t>
                        </m:r>
                      </m:sup>
                    </m:sSup>
                    <m:r>
                      <a:rPr lang="en-US" altLang="zh-CN" sz="1200" b="0" i="0" smtClean="0">
                        <a:latin typeface="Cambria Math" panose="02040503050406030204" pitchFamily="18" charset="0"/>
                        <a:ea typeface="Cambria Math" panose="02040503050406030204" pitchFamily="18" charset="0"/>
                      </a:rPr>
                      <m:t>+</m:t>
                    </m:r>
                    <m:r>
                      <a:rPr lang="el-GR" altLang="zh-CN" sz="1200" i="1">
                        <a:latin typeface="Cambria Math" panose="02040503050406030204" pitchFamily="18" charset="0"/>
                        <a:ea typeface="Cambria Math" panose="02040503050406030204" pitchFamily="18" charset="0"/>
                      </a:rPr>
                      <m:t>𝛽</m:t>
                    </m:r>
                    <m:r>
                      <a:rPr lang="zh-CN" altLang="en-US" sz="1200" i="1" smtClean="0">
                        <a:latin typeface="Cambria Math" panose="02040503050406030204" pitchFamily="18" charset="0"/>
                        <a:ea typeface="Cambria Math" panose="02040503050406030204" pitchFamily="18" charset="0"/>
                      </a:rPr>
                      <m:t>，</m:t>
                    </m:r>
                  </m:oMath>
                </a14:m>
                <a:r>
                  <a:rPr lang="zh-CN" altLang="en-US" dirty="0">
                    <a:latin typeface="+mn-lt"/>
                  </a:rPr>
                  <a:t>其中</a:t>
                </a:r>
                <a14:m>
                  <m:oMath xmlns:m="http://schemas.openxmlformats.org/officeDocument/2006/math">
                    <m:r>
                      <m:rPr>
                        <m:sty m:val="p"/>
                      </m:rPr>
                      <a:rPr lang="en-US" altLang="zh-CN">
                        <a:latin typeface="Cambria Math" panose="02040503050406030204" pitchFamily="18" charset="0"/>
                      </a:rPr>
                      <m:t>L</m:t>
                    </m:r>
                    <m:r>
                      <a:rPr lang="en-US" altLang="zh-CN">
                        <a:latin typeface="Cambria Math" panose="02040503050406030204" pitchFamily="18" charset="0"/>
                      </a:rPr>
                      <m:t>2−</m:t>
                    </m:r>
                    <m:r>
                      <m:rPr>
                        <m:sty m:val="p"/>
                      </m:rPr>
                      <a:rPr lang="en-US" altLang="zh-CN">
                        <a:latin typeface="Cambria Math" panose="02040503050406030204" pitchFamily="18" charset="0"/>
                        <a:ea typeface="Cambria Math" panose="02040503050406030204" pitchFamily="18" charset="0"/>
                      </a:rPr>
                      <m:t>Norm</m:t>
                    </m:r>
                    <m:d>
                      <m:dPr>
                        <m:ctrlPr>
                          <a:rPr lang="en-US" altLang="zh-CN" i="1">
                            <a:latin typeface="Cambria Math" panose="02040503050406030204" pitchFamily="18" charset="0"/>
                            <a:ea typeface="Cambria Math" panose="02040503050406030204" pitchFamily="18" charset="0"/>
                          </a:rPr>
                        </m:ctrlPr>
                      </m:dPr>
                      <m:e>
                        <m:r>
                          <a:rPr lang="zh-CN" altLang="en-US" i="1">
                            <a:latin typeface="Cambria Math" panose="02040503050406030204" pitchFamily="18" charset="0"/>
                          </a:rPr>
                          <m:t>∙</m:t>
                        </m:r>
                      </m:e>
                    </m:d>
                  </m:oMath>
                </a14:m>
                <a:r>
                  <a:rPr lang="zh-CN" altLang="en-US" dirty="0">
                    <a:latin typeface="+mn-lt"/>
                  </a:rPr>
                  <a:t>是</a:t>
                </a:r>
                <a14:m>
                  <m:oMath xmlns:m="http://schemas.openxmlformats.org/officeDocument/2006/math">
                    <m:r>
                      <m:rPr>
                        <m:sty m:val="p"/>
                      </m:rPr>
                      <a:rPr lang="en-US" altLang="zh-CN">
                        <a:latin typeface="Cambria Math" panose="02040503050406030204" pitchFamily="18" charset="0"/>
                      </a:rPr>
                      <m:t>L</m:t>
                    </m:r>
                    <m:r>
                      <a:rPr lang="en-US" altLang="zh-CN">
                        <a:latin typeface="Cambria Math" panose="02040503050406030204" pitchFamily="18" charset="0"/>
                      </a:rPr>
                      <m:t>2</m:t>
                    </m:r>
                  </m:oMath>
                </a14:m>
                <a:r>
                  <a:rPr lang="zh-CN" altLang="en-US" dirty="0">
                    <a:latin typeface="+mn-lt"/>
                  </a:rPr>
                  <a:t>标准化，</a:t>
                </a:r>
                <a:r>
                  <a:rPr lang="en-US" altLang="zh-CN" dirty="0">
                    <a:ea typeface="Cambria Math" panose="02040503050406030204" pitchFamily="18" charset="0"/>
                  </a:rPr>
                  <a:t> </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𝑤</m:t>
                        </m:r>
                      </m:e>
                      <m:sub>
                        <m:r>
                          <a:rPr lang="en-US" altLang="zh-CN">
                            <a:latin typeface="Cambria Math" panose="02040503050406030204" pitchFamily="18" charset="0"/>
                          </a:rPr>
                          <m:t>𝑗</m:t>
                        </m:r>
                      </m:sub>
                    </m:sSub>
                    <m:r>
                      <a:rPr lang="en-US" altLang="zh-CN">
                        <a:latin typeface="Cambria Math" panose="02040503050406030204" pitchFamily="18" charset="0"/>
                      </a:rPr>
                      <m:t>∈</m:t>
                    </m:r>
                    <m:r>
                      <a:rPr lang="en-US" altLang="zh-CN">
                        <a:latin typeface="Cambria Math" panose="02040503050406030204" pitchFamily="18" charset="0"/>
                      </a:rPr>
                      <m:t>𝑊</m:t>
                    </m:r>
                  </m:oMath>
                </a14:m>
                <a:r>
                  <a:rPr lang="zh-CN" altLang="en-US" dirty="0">
                    <a:latin typeface="+mn-lt"/>
                  </a:rPr>
                  <a:t>是第</a:t>
                </a:r>
                <a14:m>
                  <m:oMath xmlns:m="http://schemas.openxmlformats.org/officeDocument/2006/math">
                    <m:r>
                      <a:rPr lang="en-US" altLang="zh-CN">
                        <a:latin typeface="Cambria Math" panose="02040503050406030204" pitchFamily="18" charset="0"/>
                      </a:rPr>
                      <m:t>𝑗</m:t>
                    </m:r>
                  </m:oMath>
                </a14:m>
                <a:r>
                  <a:rPr lang="zh-CN" altLang="en-US" dirty="0">
                    <a:latin typeface="+mn-lt"/>
                  </a:rPr>
                  <a:t>文本嵌入</a:t>
                </a:r>
                <a:endParaRPr lang="en-US" dirty="0">
                  <a:latin typeface="+mn-lt"/>
                </a:endParaRPr>
              </a:p>
            </p:txBody>
          </p:sp>
        </mc:Choice>
        <mc:Fallback xmlns="">
          <p:sp>
            <p:nvSpPr>
              <p:cNvPr id="7" name="ee4pContent1">
                <a:extLst>
                  <a:ext uri="{FF2B5EF4-FFF2-40B4-BE49-F238E27FC236}">
                    <a16:creationId xmlns:a16="http://schemas.microsoft.com/office/drawing/2014/main" id="{11B3BE50-A8EC-0008-BA5A-C1CE922EE1E7}"/>
                  </a:ext>
                </a:extLst>
              </p:cNvPr>
              <p:cNvSpPr txBox="1">
                <a:spLocks noRot="1" noChangeAspect="1" noMove="1" noResize="1" noEditPoints="1" noAdjustHandles="1" noChangeArrowheads="1" noChangeShapeType="1" noTextEdit="1"/>
              </p:cNvSpPr>
              <p:nvPr>
                <p:custDataLst>
                  <p:tags r:id="rId12"/>
                </p:custDataLst>
              </p:nvPr>
            </p:nvSpPr>
            <p:spPr>
              <a:xfrm>
                <a:off x="514341" y="3280601"/>
                <a:ext cx="11163038" cy="984885"/>
              </a:xfrm>
              <a:prstGeom prst="rect">
                <a:avLst/>
              </a:prstGeom>
              <a:blipFill>
                <a:blip r:embed="rId13"/>
                <a:stretch>
                  <a:fillRect l="-164" b="-3049"/>
                </a:stretch>
              </a:blipFill>
              <a:ln w="9525" cmpd="sng">
                <a:solidFill>
                  <a:schemeClr val="accent1">
                    <a:lumMod val="100000"/>
                  </a:schemeClr>
                </a:solidFill>
                <a:prstDash val="soli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ee4pContent1">
                <a:extLst>
                  <a:ext uri="{FF2B5EF4-FFF2-40B4-BE49-F238E27FC236}">
                    <a16:creationId xmlns:a16="http://schemas.microsoft.com/office/drawing/2014/main" id="{F57C1B13-77A1-2B83-7C50-1CA752854784}"/>
                  </a:ext>
                </a:extLst>
              </p:cNvPr>
              <p:cNvSpPr txBox="1">
                <a:spLocks/>
              </p:cNvSpPr>
              <p:nvPr>
                <p:custDataLst>
                  <p:tags r:id="rId5"/>
                </p:custDataLst>
              </p:nvPr>
            </p:nvSpPr>
            <p:spPr>
              <a:xfrm>
                <a:off x="514341" y="4282161"/>
                <a:ext cx="11163038" cy="98488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startAt="4"/>
                </a:pPr>
                <a:r>
                  <a:rPr lang="en-US" altLang="zh-CN" dirty="0">
                    <a:solidFill>
                      <a:schemeClr val="accent1"/>
                    </a:solidFill>
                  </a:rPr>
                  <a:t>Training with Online Vocabulary</a:t>
                </a:r>
              </a:p>
              <a:p>
                <a:pPr lvl="2"/>
                <a:r>
                  <a:rPr lang="zh-CN" altLang="en-US" dirty="0">
                    <a:latin typeface="+mn-lt"/>
                  </a:rPr>
                  <a:t>在训练过程中，为每个包含 </a:t>
                </a:r>
                <a:r>
                  <a:rPr lang="en-US" altLang="zh-CN" dirty="0">
                    <a:latin typeface="+mn-lt"/>
                  </a:rPr>
                  <a:t>4 </a:t>
                </a:r>
                <a:r>
                  <a:rPr lang="zh-CN" altLang="en-US" dirty="0">
                    <a:latin typeface="+mn-lt"/>
                  </a:rPr>
                  <a:t>个图像的马赛克样本构建一个在线词汇表</a:t>
                </a:r>
                <a14:m>
                  <m:oMath xmlns:m="http://schemas.openxmlformats.org/officeDocument/2006/math">
                    <m:r>
                      <a:rPr lang="en-US" altLang="zh-CN" b="0" i="1" smtClean="0">
                        <a:latin typeface="Cambria Math" panose="02040503050406030204" pitchFamily="18" charset="0"/>
                      </a:rPr>
                      <m:t>𝑇</m:t>
                    </m:r>
                  </m:oMath>
                </a14:m>
                <a:r>
                  <a:rPr lang="zh-CN" altLang="en-US" dirty="0">
                    <a:latin typeface="+mn-lt"/>
                  </a:rPr>
                  <a:t>。具体来说，对马赛克图像中涉及的所有正名词进行采样，并从相应的数据集中随机采样一些负名词。 每个马赛克样本的词汇表最多包含</a:t>
                </a:r>
                <a14:m>
                  <m:oMath xmlns:m="http://schemas.openxmlformats.org/officeDocument/2006/math">
                    <m:r>
                      <a:rPr lang="en-US" altLang="zh-CN" b="0" i="1" smtClean="0">
                        <a:latin typeface="Cambria Math" panose="02040503050406030204" pitchFamily="18" charset="0"/>
                      </a:rPr>
                      <m:t>𝑀</m:t>
                    </m:r>
                  </m:oMath>
                </a14:m>
                <a:r>
                  <a:rPr lang="zh-CN" altLang="en-US" dirty="0">
                    <a:latin typeface="+mn-lt"/>
                  </a:rPr>
                  <a:t>个名词，</a:t>
                </a:r>
                <a14:m>
                  <m:oMath xmlns:m="http://schemas.openxmlformats.org/officeDocument/2006/math">
                    <m:r>
                      <a:rPr lang="en-US" altLang="zh-CN" i="1">
                        <a:latin typeface="Cambria Math" panose="02040503050406030204" pitchFamily="18" charset="0"/>
                      </a:rPr>
                      <m:t>𝑀</m:t>
                    </m:r>
                  </m:oMath>
                </a14:m>
                <a:r>
                  <a:rPr lang="zh-CN" altLang="en-US" dirty="0">
                    <a:latin typeface="+mn-lt"/>
                  </a:rPr>
                  <a:t>设置为</a:t>
                </a:r>
                <a:r>
                  <a:rPr lang="en-US" altLang="zh-CN" dirty="0">
                    <a:latin typeface="+mn-lt"/>
                  </a:rPr>
                  <a:t>80</a:t>
                </a:r>
                <a:endParaRPr lang="zh-CN" altLang="en-US" dirty="0">
                  <a:latin typeface="+mn-lt"/>
                </a:endParaRPr>
              </a:p>
            </p:txBody>
          </p:sp>
        </mc:Choice>
        <mc:Fallback xmlns="">
          <p:sp>
            <p:nvSpPr>
              <p:cNvPr id="8" name="ee4pContent1">
                <a:extLst>
                  <a:ext uri="{FF2B5EF4-FFF2-40B4-BE49-F238E27FC236}">
                    <a16:creationId xmlns:a16="http://schemas.microsoft.com/office/drawing/2014/main" id="{F57C1B13-77A1-2B83-7C50-1CA752854784}"/>
                  </a:ext>
                </a:extLst>
              </p:cNvPr>
              <p:cNvSpPr txBox="1">
                <a:spLocks noRot="1" noChangeAspect="1" noMove="1" noResize="1" noEditPoints="1" noAdjustHandles="1" noChangeArrowheads="1" noChangeShapeType="1" noTextEdit="1"/>
              </p:cNvSpPr>
              <p:nvPr>
                <p:custDataLst>
                  <p:tags r:id="rId14"/>
                </p:custDataLst>
              </p:nvPr>
            </p:nvSpPr>
            <p:spPr>
              <a:xfrm>
                <a:off x="514341" y="4282161"/>
                <a:ext cx="11163038" cy="984885"/>
              </a:xfrm>
              <a:prstGeom prst="rect">
                <a:avLst/>
              </a:prstGeom>
              <a:blipFill>
                <a:blip r:embed="rId15"/>
                <a:stretch>
                  <a:fillRect l="-164" b="-3049"/>
                </a:stretch>
              </a:blipFill>
              <a:ln w="9525" cmpd="sng">
                <a:solidFill>
                  <a:schemeClr val="accent1">
                    <a:lumMod val="100000"/>
                  </a:schemeClr>
                </a:solidFill>
                <a:prstDash val="solid"/>
              </a:ln>
            </p:spPr>
            <p:txBody>
              <a:bodyPr/>
              <a:lstStyle/>
              <a:p>
                <a:r>
                  <a:rPr lang="en-US">
                    <a:noFill/>
                  </a:rPr>
                  <a:t> </a:t>
                </a:r>
              </a:p>
            </p:txBody>
          </p:sp>
        </mc:Fallback>
      </mc:AlternateContent>
      <p:sp>
        <p:nvSpPr>
          <p:cNvPr id="9" name="ee4pContent1">
            <a:extLst>
              <a:ext uri="{FF2B5EF4-FFF2-40B4-BE49-F238E27FC236}">
                <a16:creationId xmlns:a16="http://schemas.microsoft.com/office/drawing/2014/main" id="{BFF7C442-385B-C699-947C-E80326FC9D7E}"/>
              </a:ext>
            </a:extLst>
          </p:cNvPr>
          <p:cNvSpPr txBox="1">
            <a:spLocks/>
          </p:cNvSpPr>
          <p:nvPr>
            <p:custDataLst>
              <p:tags r:id="rId6"/>
            </p:custDataLst>
          </p:nvPr>
        </p:nvSpPr>
        <p:spPr>
          <a:xfrm>
            <a:off x="512228" y="5283722"/>
            <a:ext cx="11163038" cy="98488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startAt="5"/>
            </a:pPr>
            <a:r>
              <a:rPr lang="en-US" altLang="zh-CN" dirty="0">
                <a:solidFill>
                  <a:schemeClr val="accent1"/>
                </a:solidFill>
              </a:rPr>
              <a:t>Inference with Offline Vocabulary</a:t>
            </a:r>
          </a:p>
          <a:p>
            <a:pPr lvl="2"/>
            <a:r>
              <a:rPr lang="zh-CN" altLang="en-US" dirty="0">
                <a:latin typeface="+mn-lt"/>
              </a:rPr>
              <a:t>在推理阶段，提出了一种带有离线词汇表的</a:t>
            </a:r>
            <a:r>
              <a:rPr lang="en-US" altLang="zh-CN" dirty="0">
                <a:latin typeface="+mn-lt"/>
              </a:rPr>
              <a:t>prompt-then-detect</a:t>
            </a:r>
            <a:r>
              <a:rPr lang="zh-CN" altLang="en-US" dirty="0">
                <a:latin typeface="+mn-lt"/>
              </a:rPr>
              <a:t>策略以提高效率。用户可以自定义一系列提示，利用文本编码器对这些提示进行编码并获得离线词汇嵌入。离线词汇可以避免对每个输入进行计算，并根据需要灵活调整词汇</a:t>
            </a:r>
            <a:endParaRPr lang="en-US" dirty="0">
              <a:latin typeface="+mn-lt"/>
            </a:endParaRPr>
          </a:p>
        </p:txBody>
      </p:sp>
    </p:spTree>
    <p:extLst>
      <p:ext uri="{BB962C8B-B14F-4D97-AF65-F5344CB8AC3E}">
        <p14:creationId xmlns:p14="http://schemas.microsoft.com/office/powerpoint/2010/main" val="191340357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EDBAA35-938D-B784-BD17-9357495F02E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325" imgH="323" progId="TCLayout.ActiveDocument.1">
                  <p:embed/>
                </p:oleObj>
              </mc:Choice>
              <mc:Fallback>
                <p:oleObj name="think-cell 幻灯片" r:id="rId5" imgW="325" imgH="323" progId="TCLayout.ActiveDocument.1">
                  <p:embed/>
                  <p:pic>
                    <p:nvPicPr>
                      <p:cNvPr id="4" name="think-cell data - do not delete" hidden="1">
                        <a:extLst>
                          <a:ext uri="{FF2B5EF4-FFF2-40B4-BE49-F238E27FC236}">
                            <a16:creationId xmlns:a16="http://schemas.microsoft.com/office/drawing/2014/main" id="{3EDBAA35-938D-B784-BD17-9357495F02E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179599"/>
            <a:ext cx="11160917" cy="984885"/>
          </a:xfrm>
        </p:spPr>
        <p:txBody>
          <a:bodyPr vert="horz"/>
          <a:lstStyle/>
          <a:p>
            <a:r>
              <a:rPr lang="en-US" dirty="0"/>
              <a:t>YOLO-World: 2024 ArXiv					[Architectures]</a:t>
            </a:r>
            <a:br>
              <a:rPr lang="en-US" dirty="0"/>
            </a:br>
            <a:r>
              <a:rPr lang="en-US" dirty="0"/>
              <a:t>Tencent Achieve Open-Vocabulary Object Detection</a:t>
            </a:r>
          </a:p>
        </p:txBody>
      </p:sp>
      <p:pic>
        <p:nvPicPr>
          <p:cNvPr id="6" name="图片 5" descr="图示&#10;&#10;描述已自动生成">
            <a:extLst>
              <a:ext uri="{FF2B5EF4-FFF2-40B4-BE49-F238E27FC236}">
                <a16:creationId xmlns:a16="http://schemas.microsoft.com/office/drawing/2014/main" id="{F61D29C1-BFC8-1061-ADFC-E48A47F91026}"/>
              </a:ext>
            </a:extLst>
          </p:cNvPr>
          <p:cNvPicPr>
            <a:picLocks noChangeAspect="1"/>
          </p:cNvPicPr>
          <p:nvPr/>
        </p:nvPicPr>
        <p:blipFill>
          <a:blip r:embed="rId7"/>
          <a:stretch>
            <a:fillRect/>
          </a:stretch>
        </p:blipFill>
        <p:spPr>
          <a:xfrm>
            <a:off x="5543347" y="1247874"/>
            <a:ext cx="6131919" cy="5053469"/>
          </a:xfrm>
          <a:prstGeom prst="rect">
            <a:avLst/>
          </a:prstGeom>
        </p:spPr>
      </p:pic>
      <mc:AlternateContent xmlns:mc="http://schemas.openxmlformats.org/markup-compatibility/2006" xmlns:a14="http://schemas.microsoft.com/office/drawing/2010/main">
        <mc:Choice Requires="a14">
          <p:sp>
            <p:nvSpPr>
              <p:cNvPr id="7" name="ee4pContent1">
                <a:extLst>
                  <a:ext uri="{FF2B5EF4-FFF2-40B4-BE49-F238E27FC236}">
                    <a16:creationId xmlns:a16="http://schemas.microsoft.com/office/drawing/2014/main" id="{2C421265-0195-77B3-ACEA-86FF03E29001}"/>
                  </a:ext>
                </a:extLst>
              </p:cNvPr>
              <p:cNvSpPr txBox="1">
                <a:spLocks/>
              </p:cNvSpPr>
              <p:nvPr>
                <p:custDataLst>
                  <p:tags r:id="rId2"/>
                </p:custDataLst>
              </p:nvPr>
            </p:nvSpPr>
            <p:spPr>
              <a:xfrm>
                <a:off x="514349" y="1792064"/>
                <a:ext cx="4921251" cy="439918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RepVL-PAN</a:t>
                </a:r>
                <a:r>
                  <a:rPr lang="zh-CN" altLang="en-US" dirty="0">
                    <a:latin typeface="+mn-lt"/>
                  </a:rPr>
                  <a:t>的结构遵循自上而下和自下而上的路径来建立特征金字塔</a:t>
                </a:r>
                <a14:m>
                  <m:oMath xmlns:m="http://schemas.openxmlformats.org/officeDocument/2006/math">
                    <m:d>
                      <m:dPr>
                        <m:begChr m:val="{"/>
                        <m:endChr m:val="}"/>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b="0" i="1" smtClean="0">
                                <a:latin typeface="Cambria Math" panose="02040503050406030204" pitchFamily="18" charset="0"/>
                              </a:rPr>
                              <m:t>4</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b="0" i="1" smtClean="0">
                                <a:latin typeface="Cambria Math" panose="02040503050406030204" pitchFamily="18" charset="0"/>
                              </a:rPr>
                              <m:t>5</m:t>
                            </m:r>
                          </m:sub>
                        </m:sSub>
                      </m:e>
                    </m:d>
                  </m:oMath>
                </a14:m>
                <a:r>
                  <a:rPr lang="zh-CN" altLang="en-US" dirty="0">
                    <a:latin typeface="+mn-lt"/>
                  </a:rPr>
                  <a:t>与多尺度图像特征</a:t>
                </a:r>
                <a14:m>
                  <m:oMath xmlns:m="http://schemas.openxmlformats.org/officeDocument/2006/math">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i="1">
                                <a:latin typeface="Cambria Math" panose="02040503050406030204" pitchFamily="18" charset="0"/>
                              </a:rPr>
                              <m:t>4</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i="1">
                                <a:latin typeface="Cambria Math" panose="02040503050406030204" pitchFamily="18" charset="0"/>
                              </a:rPr>
                              <m:t>5</m:t>
                            </m:r>
                          </m:sub>
                        </m:sSub>
                      </m:e>
                    </m:d>
                    <m:r>
                      <a:rPr lang="en-US" altLang="zh-CN" i="1">
                        <a:latin typeface="Cambria Math" panose="02040503050406030204" pitchFamily="18" charset="0"/>
                      </a:rPr>
                      <m:t> </m:t>
                    </m:r>
                  </m:oMath>
                </a14:m>
                <a:endParaRPr lang="en-US" altLang="zh-CN" dirty="0">
                  <a:latin typeface="+mn-lt"/>
                </a:endParaRPr>
              </a:p>
              <a:p>
                <a:pPr lvl="1"/>
                <a:endParaRPr lang="en-US" altLang="zh-CN" dirty="0">
                  <a:latin typeface="+mn-lt"/>
                </a:endParaRPr>
              </a:p>
              <a:p>
                <a:pPr lvl="1"/>
                <a:r>
                  <a:rPr lang="zh-CN" altLang="en-US" dirty="0">
                    <a:latin typeface="+mn-lt"/>
                  </a:rPr>
                  <a:t>此外，提出了</a:t>
                </a:r>
                <a:endParaRPr lang="en-US" altLang="zh-CN" dirty="0">
                  <a:latin typeface="+mn-lt"/>
                </a:endParaRPr>
              </a:p>
              <a:p>
                <a:pPr marL="546100" lvl="2" indent="-342900">
                  <a:buFont typeface="+mj-lt"/>
                  <a:buAutoNum type="arabicPeriod"/>
                </a:pPr>
                <a:r>
                  <a:rPr lang="zh-CN" altLang="en-US" dirty="0">
                    <a:latin typeface="+mn-lt"/>
                  </a:rPr>
                  <a:t>文本引导</a:t>
                </a:r>
                <a:r>
                  <a:rPr lang="en-US" altLang="zh-CN" dirty="0" err="1">
                    <a:latin typeface="+mn-lt"/>
                  </a:rPr>
                  <a:t>CSPLayer</a:t>
                </a:r>
                <a:r>
                  <a:rPr lang="en-US" altLang="zh-CN" dirty="0">
                    <a:latin typeface="+mn-lt"/>
                  </a:rPr>
                  <a:t>(T-</a:t>
                </a:r>
                <a:r>
                  <a:rPr lang="en-US" altLang="zh-CN" dirty="0" err="1">
                    <a:latin typeface="+mn-lt"/>
                  </a:rPr>
                  <a:t>CSPLayer</a:t>
                </a:r>
                <a:r>
                  <a:rPr lang="en-US" altLang="zh-CN" dirty="0">
                    <a:latin typeface="+mn-lt"/>
                  </a:rPr>
                  <a:t>)</a:t>
                </a:r>
              </a:p>
              <a:p>
                <a:pPr marL="546100" lvl="2" indent="-342900">
                  <a:buFont typeface="+mj-lt"/>
                  <a:buAutoNum type="arabicPeriod"/>
                </a:pPr>
                <a:r>
                  <a:rPr lang="zh-CN" altLang="en-US" dirty="0">
                    <a:latin typeface="+mn-lt"/>
                  </a:rPr>
                  <a:t>图像池注意</a:t>
                </a:r>
                <a:r>
                  <a:rPr lang="en-US" altLang="zh-CN" dirty="0">
                    <a:latin typeface="+mn-lt"/>
                  </a:rPr>
                  <a:t>(I-Pooling Attention)</a:t>
                </a:r>
                <a:r>
                  <a:rPr lang="zh-CN" altLang="en-US" dirty="0">
                    <a:latin typeface="+mn-lt"/>
                  </a:rPr>
                  <a:t> </a:t>
                </a:r>
                <a:endParaRPr lang="en-US" altLang="zh-CN" dirty="0">
                  <a:latin typeface="+mn-lt"/>
                </a:endParaRPr>
              </a:p>
              <a:p>
                <a:pPr lvl="2"/>
                <a:endParaRPr lang="en-US" altLang="zh-CN" dirty="0">
                  <a:latin typeface="+mn-lt"/>
                </a:endParaRPr>
              </a:p>
              <a:p>
                <a:pPr lvl="1"/>
                <a:r>
                  <a:rPr lang="zh-CN" altLang="en-US" dirty="0">
                    <a:latin typeface="+mn-lt"/>
                  </a:rPr>
                  <a:t>进一步增强图像特征和文本特征之间的交互，从而提高开放词汇能力的视觉语义表示</a:t>
                </a:r>
                <a:endParaRPr lang="en-US" altLang="zh-CN" dirty="0">
                  <a:latin typeface="+mn-lt"/>
                </a:endParaRPr>
              </a:p>
              <a:p>
                <a:pPr lvl="1"/>
                <a:endParaRPr lang="en-US" altLang="zh-CN" dirty="0">
                  <a:latin typeface="+mn-lt"/>
                </a:endParaRPr>
              </a:p>
              <a:p>
                <a:pPr lvl="1"/>
                <a:r>
                  <a:rPr lang="zh-CN" altLang="en-US" dirty="0">
                    <a:latin typeface="+mn-lt"/>
                  </a:rPr>
                  <a:t> 在推理过程中，离线词汇嵌入可以重新参数化为卷积层或线性层的权重以进行部署</a:t>
                </a:r>
                <a:endParaRPr lang="en-US" dirty="0">
                  <a:latin typeface="+mn-lt"/>
                </a:endParaRPr>
              </a:p>
            </p:txBody>
          </p:sp>
        </mc:Choice>
        <mc:Fallback xmlns="">
          <p:sp>
            <p:nvSpPr>
              <p:cNvPr id="7" name="ee4pContent1">
                <a:extLst>
                  <a:ext uri="{FF2B5EF4-FFF2-40B4-BE49-F238E27FC236}">
                    <a16:creationId xmlns:a16="http://schemas.microsoft.com/office/drawing/2014/main" id="{2C421265-0195-77B3-ACEA-86FF03E29001}"/>
                  </a:ext>
                </a:extLst>
              </p:cNvPr>
              <p:cNvSpPr txBox="1">
                <a:spLocks noRot="1" noChangeAspect="1" noMove="1" noResize="1" noEditPoints="1" noAdjustHandles="1" noChangeArrowheads="1" noChangeShapeType="1" noTextEdit="1"/>
              </p:cNvSpPr>
              <p:nvPr>
                <p:custDataLst>
                  <p:tags r:id="rId8"/>
                </p:custDataLst>
              </p:nvPr>
            </p:nvSpPr>
            <p:spPr>
              <a:xfrm>
                <a:off x="514349" y="1792064"/>
                <a:ext cx="4921251" cy="4399186"/>
              </a:xfrm>
              <a:prstGeom prst="rect">
                <a:avLst/>
              </a:prstGeom>
              <a:blipFill>
                <a:blip r:embed="rId9"/>
                <a:stretch>
                  <a:fillRect l="-370"/>
                </a:stretch>
              </a:blipFill>
              <a:ln w="9525" cmpd="sng">
                <a:solidFill>
                  <a:schemeClr val="accent1">
                    <a:lumMod val="100000"/>
                  </a:schemeClr>
                </a:solidFill>
                <a:prstDash val="solid"/>
              </a:ln>
            </p:spPr>
            <p:txBody>
              <a:bodyPr/>
              <a:lstStyle/>
              <a:p>
                <a:r>
                  <a:rPr lang="en-US">
                    <a:noFill/>
                  </a:rPr>
                  <a:t> </a:t>
                </a:r>
              </a:p>
            </p:txBody>
          </p:sp>
        </mc:Fallback>
      </mc:AlternateContent>
      <p:sp>
        <p:nvSpPr>
          <p:cNvPr id="8" name="ee4pHeader1">
            <a:extLst>
              <a:ext uri="{FF2B5EF4-FFF2-40B4-BE49-F238E27FC236}">
                <a16:creationId xmlns:a16="http://schemas.microsoft.com/office/drawing/2014/main" id="{C4E258E0-C765-A062-5B92-72E3C27BCDB9}"/>
              </a:ext>
            </a:extLst>
          </p:cNvPr>
          <p:cNvSpPr/>
          <p:nvPr>
            <p:custDataLst>
              <p:tags r:id="rId3"/>
            </p:custDataLst>
          </p:nvPr>
        </p:nvSpPr>
        <p:spPr bwMode="auto">
          <a:xfrm>
            <a:off x="514349" y="1330326"/>
            <a:ext cx="4921251"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marL="342900" indent="-342900" algn="ctr" eaLnBrk="0" hangingPunct="0">
              <a:spcAft>
                <a:spcPct val="0"/>
              </a:spcAft>
              <a:buFont typeface="+mj-lt"/>
              <a:buAutoNum type="arabicPeriod" startAt="6"/>
            </a:pPr>
            <a:r>
              <a:rPr lang="en-US" sz="1600" dirty="0">
                <a:solidFill>
                  <a:schemeClr val="bg1"/>
                </a:solidFill>
              </a:rPr>
              <a:t>Re-parameterizable Vision-Language PAN</a:t>
            </a:r>
          </a:p>
        </p:txBody>
      </p:sp>
    </p:spTree>
    <p:extLst>
      <p:ext uri="{BB962C8B-B14F-4D97-AF65-F5344CB8AC3E}">
        <p14:creationId xmlns:p14="http://schemas.microsoft.com/office/powerpoint/2010/main" val="1742865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 name="think-cell data - do not delete" hidden="1">
            <a:extLst>
              <a:ext uri="{FF2B5EF4-FFF2-40B4-BE49-F238E27FC236}">
                <a16:creationId xmlns:a16="http://schemas.microsoft.com/office/drawing/2014/main" id="{575CE1AA-9F22-9024-8A5F-7B87EA5A0C4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4" imgW="347" imgH="348" progId="TCLayout.ActiveDocument.1">
                  <p:embed/>
                </p:oleObj>
              </mc:Choice>
              <mc:Fallback>
                <p:oleObj name="think-cell 幻灯片" r:id="rId54" imgW="347" imgH="348" progId="TCLayout.ActiveDocument.1">
                  <p:embed/>
                  <p:pic>
                    <p:nvPicPr>
                      <p:cNvPr id="54" name="think-cell data - do not delete" hidden="1">
                        <a:extLst>
                          <a:ext uri="{FF2B5EF4-FFF2-40B4-BE49-F238E27FC236}">
                            <a16:creationId xmlns:a16="http://schemas.microsoft.com/office/drawing/2014/main" id="{575CE1AA-9F22-9024-8A5F-7B87EA5A0C4D}"/>
                          </a:ext>
                        </a:extLst>
                      </p:cNvPr>
                      <p:cNvPicPr/>
                      <p:nvPr/>
                    </p:nvPicPr>
                    <p:blipFill>
                      <a:blip r:embed="rId55"/>
                      <a:stretch>
                        <a:fillRect/>
                      </a:stretch>
                    </p:blipFill>
                    <p:spPr>
                      <a:xfrm>
                        <a:off x="1588" y="1588"/>
                        <a:ext cx="1588" cy="1588"/>
                      </a:xfrm>
                      <a:prstGeom prst="rect">
                        <a:avLst/>
                      </a:prstGeom>
                    </p:spPr>
                  </p:pic>
                </p:oleObj>
              </mc:Fallback>
            </mc:AlternateContent>
          </a:graphicData>
        </a:graphic>
      </p:graphicFrame>
      <p:sp>
        <p:nvSpPr>
          <p:cNvPr id="53" name="矩形 52">
            <a:extLst>
              <a:ext uri="{FF2B5EF4-FFF2-40B4-BE49-F238E27FC236}">
                <a16:creationId xmlns:a16="http://schemas.microsoft.com/office/drawing/2014/main" id="{C4EE46FE-A4F9-154C-B2A6-01C4174C838F}"/>
              </a:ext>
            </a:extLst>
          </p:cNvPr>
          <p:cNvSpPr/>
          <p:nvPr>
            <p:custDataLst>
              <p:tags r:id="rId3"/>
            </p:custDataLst>
          </p:nvPr>
        </p:nvSpPr>
        <p:spPr>
          <a:xfrm>
            <a:off x="794760" y="5923848"/>
            <a:ext cx="10880506" cy="242004"/>
          </a:xfrm>
          <a:prstGeom prst="rect">
            <a:avLst/>
          </a:prstGeom>
          <a:solidFill>
            <a:srgbClr val="D9D9D9"/>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ctr">
              <a:spcBef>
                <a:spcPct val="0"/>
              </a:spcBef>
              <a:spcAft>
                <a:spcPct val="0"/>
              </a:spcAft>
            </a:pPr>
            <a:endParaRPr lang="en-US" sz="968">
              <a:solidFill>
                <a:schemeClr val="tx1"/>
              </a:solidFill>
              <a:cs typeface="Segoe UI" panose="020B0502040204020203" pitchFamily="34" charset="0"/>
            </a:endParaRPr>
          </a:p>
        </p:txBody>
      </p:sp>
      <p:sp>
        <p:nvSpPr>
          <p:cNvPr id="52" name="矩形 51">
            <a:hlinkClick r:id="rId56" action="ppaction://hlinksldjump"/>
            <a:extLst>
              <a:ext uri="{FF2B5EF4-FFF2-40B4-BE49-F238E27FC236}">
                <a16:creationId xmlns:a16="http://schemas.microsoft.com/office/drawing/2014/main" id="{EC7018C5-47E2-62EE-EDDF-2847BBA2E06E}"/>
              </a:ext>
            </a:extLst>
          </p:cNvPr>
          <p:cNvSpPr/>
          <p:nvPr>
            <p:custDataLst>
              <p:tags r:id="rId4"/>
            </p:custDataLst>
          </p:nvPr>
        </p:nvSpPr>
        <p:spPr>
          <a:xfrm>
            <a:off x="11562277" y="5923848"/>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132</a:t>
            </a:r>
          </a:p>
        </p:txBody>
      </p:sp>
      <p:sp>
        <p:nvSpPr>
          <p:cNvPr id="51" name="矩形 50">
            <a:hlinkClick r:id="rId56" action="ppaction://hlinksldjump"/>
            <a:extLst>
              <a:ext uri="{FF2B5EF4-FFF2-40B4-BE49-F238E27FC236}">
                <a16:creationId xmlns:a16="http://schemas.microsoft.com/office/drawing/2014/main" id="{415D5B0A-280F-781D-BD0D-95A70BB5B7E8}"/>
              </a:ext>
            </a:extLst>
          </p:cNvPr>
          <p:cNvSpPr/>
          <p:nvPr>
            <p:custDataLst>
              <p:tags r:id="rId5"/>
            </p:custDataLst>
          </p:nvPr>
        </p:nvSpPr>
        <p:spPr>
          <a:xfrm>
            <a:off x="794760" y="5923848"/>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YOLOv9</a:t>
            </a:r>
          </a:p>
        </p:txBody>
      </p:sp>
      <p:sp>
        <p:nvSpPr>
          <p:cNvPr id="50" name="矩形 49">
            <a:hlinkClick r:id="rId56" action="ppaction://hlinksldjump"/>
            <a:extLst>
              <a:ext uri="{FF2B5EF4-FFF2-40B4-BE49-F238E27FC236}">
                <a16:creationId xmlns:a16="http://schemas.microsoft.com/office/drawing/2014/main" id="{54DE732A-9E9D-536B-AB97-48A873533CCD}"/>
              </a:ext>
            </a:extLst>
          </p:cNvPr>
          <p:cNvSpPr/>
          <p:nvPr>
            <p:custDataLst>
              <p:tags r:id="rId6"/>
            </p:custDataLst>
          </p:nvPr>
        </p:nvSpPr>
        <p:spPr>
          <a:xfrm>
            <a:off x="514349" y="5923848"/>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16</a:t>
            </a:r>
          </a:p>
        </p:txBody>
      </p:sp>
      <p:sp>
        <p:nvSpPr>
          <p:cNvPr id="49" name="矩形 48">
            <a:hlinkClick r:id="rId57" action="ppaction://hlinksldjump"/>
            <a:extLst>
              <a:ext uri="{FF2B5EF4-FFF2-40B4-BE49-F238E27FC236}">
                <a16:creationId xmlns:a16="http://schemas.microsoft.com/office/drawing/2014/main" id="{9A544723-2AD9-1322-33EE-BE7EA6D6D726}"/>
              </a:ext>
            </a:extLst>
          </p:cNvPr>
          <p:cNvSpPr/>
          <p:nvPr>
            <p:custDataLst>
              <p:tags r:id="rId7"/>
            </p:custDataLst>
          </p:nvPr>
        </p:nvSpPr>
        <p:spPr>
          <a:xfrm>
            <a:off x="11562277" y="5643436"/>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124</a:t>
            </a:r>
          </a:p>
        </p:txBody>
      </p:sp>
      <p:sp>
        <p:nvSpPr>
          <p:cNvPr id="48" name="矩形 47">
            <a:hlinkClick r:id="rId57" action="ppaction://hlinksldjump"/>
            <a:extLst>
              <a:ext uri="{FF2B5EF4-FFF2-40B4-BE49-F238E27FC236}">
                <a16:creationId xmlns:a16="http://schemas.microsoft.com/office/drawing/2014/main" id="{28987712-8E9D-10A8-42FD-690C6B2DFFF6}"/>
              </a:ext>
            </a:extLst>
          </p:cNvPr>
          <p:cNvSpPr/>
          <p:nvPr>
            <p:custDataLst>
              <p:tags r:id="rId8"/>
            </p:custDataLst>
          </p:nvPr>
        </p:nvSpPr>
        <p:spPr>
          <a:xfrm>
            <a:off x="794760" y="5643436"/>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YOLO-World</a:t>
            </a:r>
          </a:p>
        </p:txBody>
      </p:sp>
      <p:sp>
        <p:nvSpPr>
          <p:cNvPr id="47" name="矩形 46">
            <a:hlinkClick r:id="rId57" action="ppaction://hlinksldjump"/>
            <a:extLst>
              <a:ext uri="{FF2B5EF4-FFF2-40B4-BE49-F238E27FC236}">
                <a16:creationId xmlns:a16="http://schemas.microsoft.com/office/drawing/2014/main" id="{EF0B4D25-5B1C-8BBF-30F2-B0B4C3657E06}"/>
              </a:ext>
            </a:extLst>
          </p:cNvPr>
          <p:cNvSpPr/>
          <p:nvPr>
            <p:custDataLst>
              <p:tags r:id="rId9"/>
            </p:custDataLst>
          </p:nvPr>
        </p:nvSpPr>
        <p:spPr>
          <a:xfrm>
            <a:off x="514349" y="5643436"/>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15</a:t>
            </a:r>
          </a:p>
        </p:txBody>
      </p:sp>
      <p:sp>
        <p:nvSpPr>
          <p:cNvPr id="46" name="矩形 45">
            <a:hlinkClick r:id="rId58" action="ppaction://hlinksldjump"/>
            <a:extLst>
              <a:ext uri="{FF2B5EF4-FFF2-40B4-BE49-F238E27FC236}">
                <a16:creationId xmlns:a16="http://schemas.microsoft.com/office/drawing/2014/main" id="{B17E764E-BE5D-CAFD-30B9-89FAB16644BF}"/>
              </a:ext>
            </a:extLst>
          </p:cNvPr>
          <p:cNvSpPr/>
          <p:nvPr>
            <p:custDataLst>
              <p:tags r:id="rId10"/>
            </p:custDataLst>
          </p:nvPr>
        </p:nvSpPr>
        <p:spPr>
          <a:xfrm>
            <a:off x="11562277" y="5363025"/>
            <a:ext cx="66901" cy="2420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120</a:t>
            </a:r>
          </a:p>
        </p:txBody>
      </p:sp>
      <p:sp>
        <p:nvSpPr>
          <p:cNvPr id="45" name="矩形 44">
            <a:hlinkClick r:id="rId58" action="ppaction://hlinksldjump"/>
            <a:extLst>
              <a:ext uri="{FF2B5EF4-FFF2-40B4-BE49-F238E27FC236}">
                <a16:creationId xmlns:a16="http://schemas.microsoft.com/office/drawing/2014/main" id="{A0922ABA-4B63-E64D-1650-768FBE2495FA}"/>
              </a:ext>
            </a:extLst>
          </p:cNvPr>
          <p:cNvSpPr/>
          <p:nvPr>
            <p:custDataLst>
              <p:tags r:id="rId11"/>
            </p:custDataLst>
          </p:nvPr>
        </p:nvSpPr>
        <p:spPr>
          <a:xfrm>
            <a:off x="794760" y="5363025"/>
            <a:ext cx="1958329" cy="2420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YOLO-NAS</a:t>
            </a:r>
          </a:p>
        </p:txBody>
      </p:sp>
      <p:sp>
        <p:nvSpPr>
          <p:cNvPr id="44" name="矩形 43">
            <a:hlinkClick r:id="rId58" action="ppaction://hlinksldjump"/>
            <a:extLst>
              <a:ext uri="{FF2B5EF4-FFF2-40B4-BE49-F238E27FC236}">
                <a16:creationId xmlns:a16="http://schemas.microsoft.com/office/drawing/2014/main" id="{7C163EAE-54A5-083A-8CC8-F585DDC343B9}"/>
              </a:ext>
            </a:extLst>
          </p:cNvPr>
          <p:cNvSpPr/>
          <p:nvPr>
            <p:custDataLst>
              <p:tags r:id="rId12"/>
            </p:custDataLst>
          </p:nvPr>
        </p:nvSpPr>
        <p:spPr>
          <a:xfrm>
            <a:off x="514349" y="5363025"/>
            <a:ext cx="242004" cy="242003"/>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14</a:t>
            </a:r>
          </a:p>
        </p:txBody>
      </p:sp>
      <p:sp>
        <p:nvSpPr>
          <p:cNvPr id="43" name="矩形 42">
            <a:hlinkClick r:id="rId59" action="ppaction://hlinksldjump"/>
            <a:extLst>
              <a:ext uri="{FF2B5EF4-FFF2-40B4-BE49-F238E27FC236}">
                <a16:creationId xmlns:a16="http://schemas.microsoft.com/office/drawing/2014/main" id="{35C0A4FB-53FC-551F-118E-CB168DC58259}"/>
              </a:ext>
            </a:extLst>
          </p:cNvPr>
          <p:cNvSpPr/>
          <p:nvPr>
            <p:custDataLst>
              <p:tags r:id="rId13"/>
            </p:custDataLst>
          </p:nvPr>
        </p:nvSpPr>
        <p:spPr>
          <a:xfrm>
            <a:off x="11562277" y="5082613"/>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111</a:t>
            </a:r>
          </a:p>
        </p:txBody>
      </p:sp>
      <p:sp>
        <p:nvSpPr>
          <p:cNvPr id="42" name="矩形 41">
            <a:hlinkClick r:id="rId59" action="ppaction://hlinksldjump"/>
            <a:extLst>
              <a:ext uri="{FF2B5EF4-FFF2-40B4-BE49-F238E27FC236}">
                <a16:creationId xmlns:a16="http://schemas.microsoft.com/office/drawing/2014/main" id="{22FFB68A-A566-9C4E-F61C-28C6313E5ADF}"/>
              </a:ext>
            </a:extLst>
          </p:cNvPr>
          <p:cNvSpPr/>
          <p:nvPr>
            <p:custDataLst>
              <p:tags r:id="rId14"/>
            </p:custDataLst>
          </p:nvPr>
        </p:nvSpPr>
        <p:spPr>
          <a:xfrm>
            <a:off x="794760" y="5082613"/>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PP-YOLO PP-YOLOv2 PP-YOLOvE</a:t>
            </a:r>
          </a:p>
        </p:txBody>
      </p:sp>
      <p:sp>
        <p:nvSpPr>
          <p:cNvPr id="41" name="矩形 40">
            <a:hlinkClick r:id="rId59" action="ppaction://hlinksldjump"/>
            <a:extLst>
              <a:ext uri="{FF2B5EF4-FFF2-40B4-BE49-F238E27FC236}">
                <a16:creationId xmlns:a16="http://schemas.microsoft.com/office/drawing/2014/main" id="{3DE41B47-745C-D14B-404B-784337933467}"/>
              </a:ext>
            </a:extLst>
          </p:cNvPr>
          <p:cNvSpPr/>
          <p:nvPr>
            <p:custDataLst>
              <p:tags r:id="rId15"/>
            </p:custDataLst>
          </p:nvPr>
        </p:nvSpPr>
        <p:spPr>
          <a:xfrm>
            <a:off x="514349" y="5082613"/>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13</a:t>
            </a:r>
          </a:p>
        </p:txBody>
      </p:sp>
      <p:sp>
        <p:nvSpPr>
          <p:cNvPr id="40" name="矩形 39">
            <a:hlinkClick r:id="rId60" action="ppaction://hlinksldjump"/>
            <a:extLst>
              <a:ext uri="{FF2B5EF4-FFF2-40B4-BE49-F238E27FC236}">
                <a16:creationId xmlns:a16="http://schemas.microsoft.com/office/drawing/2014/main" id="{2426A1DF-B1CB-05FF-54B7-89247A90BC7A}"/>
              </a:ext>
            </a:extLst>
          </p:cNvPr>
          <p:cNvSpPr/>
          <p:nvPr>
            <p:custDataLst>
              <p:tags r:id="rId16"/>
            </p:custDataLst>
          </p:nvPr>
        </p:nvSpPr>
        <p:spPr>
          <a:xfrm>
            <a:off x="11562277" y="4802201"/>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106</a:t>
            </a:r>
          </a:p>
        </p:txBody>
      </p:sp>
      <p:sp>
        <p:nvSpPr>
          <p:cNvPr id="39" name="矩形 38">
            <a:hlinkClick r:id="rId60" action="ppaction://hlinksldjump"/>
            <a:extLst>
              <a:ext uri="{FF2B5EF4-FFF2-40B4-BE49-F238E27FC236}">
                <a16:creationId xmlns:a16="http://schemas.microsoft.com/office/drawing/2014/main" id="{99F4E7F4-0B9B-A8D4-81A7-2EB22A55BD6D}"/>
              </a:ext>
            </a:extLst>
          </p:cNvPr>
          <p:cNvSpPr/>
          <p:nvPr>
            <p:custDataLst>
              <p:tags r:id="rId17"/>
            </p:custDataLst>
          </p:nvPr>
        </p:nvSpPr>
        <p:spPr>
          <a:xfrm>
            <a:off x="794760" y="4802201"/>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YOLOv8</a:t>
            </a:r>
          </a:p>
        </p:txBody>
      </p:sp>
      <p:sp>
        <p:nvSpPr>
          <p:cNvPr id="38" name="矩形 37">
            <a:hlinkClick r:id="rId60" action="ppaction://hlinksldjump"/>
            <a:extLst>
              <a:ext uri="{FF2B5EF4-FFF2-40B4-BE49-F238E27FC236}">
                <a16:creationId xmlns:a16="http://schemas.microsoft.com/office/drawing/2014/main" id="{B0EE21BB-7B58-063D-D2DC-042F8B80AE1E}"/>
              </a:ext>
            </a:extLst>
          </p:cNvPr>
          <p:cNvSpPr/>
          <p:nvPr>
            <p:custDataLst>
              <p:tags r:id="rId18"/>
            </p:custDataLst>
          </p:nvPr>
        </p:nvSpPr>
        <p:spPr>
          <a:xfrm>
            <a:off x="514349" y="4802201"/>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12</a:t>
            </a:r>
          </a:p>
        </p:txBody>
      </p:sp>
      <p:sp>
        <p:nvSpPr>
          <p:cNvPr id="37" name="矩形 36">
            <a:hlinkClick r:id="rId61" action="ppaction://hlinksldjump"/>
            <a:extLst>
              <a:ext uri="{FF2B5EF4-FFF2-40B4-BE49-F238E27FC236}">
                <a16:creationId xmlns:a16="http://schemas.microsoft.com/office/drawing/2014/main" id="{3BC6F200-A551-1D0A-CDC1-A82090E0CC27}"/>
              </a:ext>
            </a:extLst>
          </p:cNvPr>
          <p:cNvSpPr/>
          <p:nvPr>
            <p:custDataLst>
              <p:tags r:id="rId19"/>
            </p:custDataLst>
          </p:nvPr>
        </p:nvSpPr>
        <p:spPr>
          <a:xfrm>
            <a:off x="11562277" y="4521790"/>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102</a:t>
            </a:r>
          </a:p>
        </p:txBody>
      </p:sp>
      <p:sp>
        <p:nvSpPr>
          <p:cNvPr id="36" name="矩形 35">
            <a:hlinkClick r:id="rId61" action="ppaction://hlinksldjump"/>
            <a:extLst>
              <a:ext uri="{FF2B5EF4-FFF2-40B4-BE49-F238E27FC236}">
                <a16:creationId xmlns:a16="http://schemas.microsoft.com/office/drawing/2014/main" id="{95AB706D-A60C-F48C-8E65-F4A4E6542284}"/>
              </a:ext>
            </a:extLst>
          </p:cNvPr>
          <p:cNvSpPr/>
          <p:nvPr>
            <p:custDataLst>
              <p:tags r:id="rId20"/>
            </p:custDataLst>
          </p:nvPr>
        </p:nvSpPr>
        <p:spPr>
          <a:xfrm>
            <a:off x="794760" y="4521790"/>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DAMO-YOLO</a:t>
            </a:r>
          </a:p>
        </p:txBody>
      </p:sp>
      <p:sp>
        <p:nvSpPr>
          <p:cNvPr id="35" name="矩形 34">
            <a:hlinkClick r:id="rId61" action="ppaction://hlinksldjump"/>
            <a:extLst>
              <a:ext uri="{FF2B5EF4-FFF2-40B4-BE49-F238E27FC236}">
                <a16:creationId xmlns:a16="http://schemas.microsoft.com/office/drawing/2014/main" id="{5C2EFFBE-98DB-48FC-359D-70B440F5EF5D}"/>
              </a:ext>
            </a:extLst>
          </p:cNvPr>
          <p:cNvSpPr/>
          <p:nvPr>
            <p:custDataLst>
              <p:tags r:id="rId21"/>
            </p:custDataLst>
          </p:nvPr>
        </p:nvSpPr>
        <p:spPr>
          <a:xfrm>
            <a:off x="514349" y="4521790"/>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11</a:t>
            </a:r>
          </a:p>
        </p:txBody>
      </p:sp>
      <p:sp>
        <p:nvSpPr>
          <p:cNvPr id="34" name="矩形 33">
            <a:hlinkClick r:id="rId62" action="ppaction://hlinksldjump"/>
            <a:extLst>
              <a:ext uri="{FF2B5EF4-FFF2-40B4-BE49-F238E27FC236}">
                <a16:creationId xmlns:a16="http://schemas.microsoft.com/office/drawing/2014/main" id="{C574B0BF-9156-067B-CF09-456B8E731D06}"/>
              </a:ext>
            </a:extLst>
          </p:cNvPr>
          <p:cNvSpPr/>
          <p:nvPr>
            <p:custDataLst>
              <p:tags r:id="rId22"/>
            </p:custDataLst>
          </p:nvPr>
        </p:nvSpPr>
        <p:spPr>
          <a:xfrm>
            <a:off x="11562277" y="4241378"/>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97</a:t>
            </a:r>
          </a:p>
        </p:txBody>
      </p:sp>
      <p:sp>
        <p:nvSpPr>
          <p:cNvPr id="33" name="矩形 32">
            <a:hlinkClick r:id="rId62" action="ppaction://hlinksldjump"/>
            <a:extLst>
              <a:ext uri="{FF2B5EF4-FFF2-40B4-BE49-F238E27FC236}">
                <a16:creationId xmlns:a16="http://schemas.microsoft.com/office/drawing/2014/main" id="{497CA089-B8A9-384E-9105-83EAEC773335}"/>
              </a:ext>
            </a:extLst>
          </p:cNvPr>
          <p:cNvSpPr/>
          <p:nvPr>
            <p:custDataLst>
              <p:tags r:id="rId23"/>
            </p:custDataLst>
          </p:nvPr>
        </p:nvSpPr>
        <p:spPr>
          <a:xfrm>
            <a:off x="794760" y="4241378"/>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YOLOv7</a:t>
            </a:r>
          </a:p>
        </p:txBody>
      </p:sp>
      <p:sp>
        <p:nvSpPr>
          <p:cNvPr id="32" name="矩形 31">
            <a:hlinkClick r:id="rId62" action="ppaction://hlinksldjump"/>
            <a:extLst>
              <a:ext uri="{FF2B5EF4-FFF2-40B4-BE49-F238E27FC236}">
                <a16:creationId xmlns:a16="http://schemas.microsoft.com/office/drawing/2014/main" id="{4941DF9F-52B9-0D5B-A81B-1C6100DE9AFD}"/>
              </a:ext>
            </a:extLst>
          </p:cNvPr>
          <p:cNvSpPr/>
          <p:nvPr>
            <p:custDataLst>
              <p:tags r:id="rId24"/>
            </p:custDataLst>
          </p:nvPr>
        </p:nvSpPr>
        <p:spPr>
          <a:xfrm>
            <a:off x="514349" y="4241378"/>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10</a:t>
            </a:r>
          </a:p>
        </p:txBody>
      </p:sp>
      <p:sp>
        <p:nvSpPr>
          <p:cNvPr id="31" name="矩形 30">
            <a:hlinkClick r:id="rId63" action="ppaction://hlinksldjump"/>
            <a:extLst>
              <a:ext uri="{FF2B5EF4-FFF2-40B4-BE49-F238E27FC236}">
                <a16:creationId xmlns:a16="http://schemas.microsoft.com/office/drawing/2014/main" id="{63FB7C6F-D41C-8570-8AA9-C2026FE7F7D7}"/>
              </a:ext>
            </a:extLst>
          </p:cNvPr>
          <p:cNvSpPr/>
          <p:nvPr>
            <p:custDataLst>
              <p:tags r:id="rId25"/>
            </p:custDataLst>
          </p:nvPr>
        </p:nvSpPr>
        <p:spPr>
          <a:xfrm>
            <a:off x="11562277" y="3960967"/>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94</a:t>
            </a:r>
          </a:p>
        </p:txBody>
      </p:sp>
      <p:sp>
        <p:nvSpPr>
          <p:cNvPr id="30" name="矩形 29">
            <a:hlinkClick r:id="rId63" action="ppaction://hlinksldjump"/>
            <a:extLst>
              <a:ext uri="{FF2B5EF4-FFF2-40B4-BE49-F238E27FC236}">
                <a16:creationId xmlns:a16="http://schemas.microsoft.com/office/drawing/2014/main" id="{FE964DEC-294D-D298-C635-225756ECD2F6}"/>
              </a:ext>
            </a:extLst>
          </p:cNvPr>
          <p:cNvSpPr/>
          <p:nvPr>
            <p:custDataLst>
              <p:tags r:id="rId26"/>
            </p:custDataLst>
          </p:nvPr>
        </p:nvSpPr>
        <p:spPr>
          <a:xfrm>
            <a:off x="794760" y="3960967"/>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YOLOv6</a:t>
            </a:r>
          </a:p>
        </p:txBody>
      </p:sp>
      <p:sp>
        <p:nvSpPr>
          <p:cNvPr id="29" name="矩形 28">
            <a:hlinkClick r:id="rId63" action="ppaction://hlinksldjump"/>
            <a:extLst>
              <a:ext uri="{FF2B5EF4-FFF2-40B4-BE49-F238E27FC236}">
                <a16:creationId xmlns:a16="http://schemas.microsoft.com/office/drawing/2014/main" id="{28808E47-2155-A318-8E6D-960A60BFE5D7}"/>
              </a:ext>
            </a:extLst>
          </p:cNvPr>
          <p:cNvSpPr/>
          <p:nvPr>
            <p:custDataLst>
              <p:tags r:id="rId27"/>
            </p:custDataLst>
          </p:nvPr>
        </p:nvSpPr>
        <p:spPr>
          <a:xfrm>
            <a:off x="514349" y="3960967"/>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9</a:t>
            </a:r>
          </a:p>
        </p:txBody>
      </p:sp>
      <p:sp>
        <p:nvSpPr>
          <p:cNvPr id="28" name="矩形 27">
            <a:hlinkClick r:id="rId64" action="ppaction://hlinksldjump"/>
            <a:extLst>
              <a:ext uri="{FF2B5EF4-FFF2-40B4-BE49-F238E27FC236}">
                <a16:creationId xmlns:a16="http://schemas.microsoft.com/office/drawing/2014/main" id="{AE4EEA9B-78F5-5FBC-6BD1-AF42D2134B7D}"/>
              </a:ext>
            </a:extLst>
          </p:cNvPr>
          <p:cNvSpPr/>
          <p:nvPr>
            <p:custDataLst>
              <p:tags r:id="rId28"/>
            </p:custDataLst>
          </p:nvPr>
        </p:nvSpPr>
        <p:spPr>
          <a:xfrm>
            <a:off x="11562277" y="3680555"/>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91</a:t>
            </a:r>
          </a:p>
        </p:txBody>
      </p:sp>
      <p:sp>
        <p:nvSpPr>
          <p:cNvPr id="27" name="矩形 26">
            <a:hlinkClick r:id="rId64" action="ppaction://hlinksldjump"/>
            <a:extLst>
              <a:ext uri="{FF2B5EF4-FFF2-40B4-BE49-F238E27FC236}">
                <a16:creationId xmlns:a16="http://schemas.microsoft.com/office/drawing/2014/main" id="{65AC839B-B736-343D-8876-45FE19736784}"/>
              </a:ext>
            </a:extLst>
          </p:cNvPr>
          <p:cNvSpPr/>
          <p:nvPr>
            <p:custDataLst>
              <p:tags r:id="rId29"/>
            </p:custDataLst>
          </p:nvPr>
        </p:nvSpPr>
        <p:spPr>
          <a:xfrm>
            <a:off x="794760" y="3680555"/>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YOLOX</a:t>
            </a:r>
          </a:p>
        </p:txBody>
      </p:sp>
      <p:sp>
        <p:nvSpPr>
          <p:cNvPr id="26" name="矩形 25">
            <a:hlinkClick r:id="rId64" action="ppaction://hlinksldjump"/>
            <a:extLst>
              <a:ext uri="{FF2B5EF4-FFF2-40B4-BE49-F238E27FC236}">
                <a16:creationId xmlns:a16="http://schemas.microsoft.com/office/drawing/2014/main" id="{AA6591A1-5093-D4B2-6742-2390000AA1D5}"/>
              </a:ext>
            </a:extLst>
          </p:cNvPr>
          <p:cNvSpPr/>
          <p:nvPr>
            <p:custDataLst>
              <p:tags r:id="rId30"/>
            </p:custDataLst>
          </p:nvPr>
        </p:nvSpPr>
        <p:spPr>
          <a:xfrm>
            <a:off x="514349" y="3680555"/>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8</a:t>
            </a:r>
          </a:p>
        </p:txBody>
      </p:sp>
      <p:sp>
        <p:nvSpPr>
          <p:cNvPr id="25" name="矩形 24">
            <a:hlinkClick r:id="rId65" action="ppaction://hlinksldjump"/>
            <a:extLst>
              <a:ext uri="{FF2B5EF4-FFF2-40B4-BE49-F238E27FC236}">
                <a16:creationId xmlns:a16="http://schemas.microsoft.com/office/drawing/2014/main" id="{C215347D-FDA9-9FC8-A3CA-EBF2360C5D7F}"/>
              </a:ext>
            </a:extLst>
          </p:cNvPr>
          <p:cNvSpPr/>
          <p:nvPr>
            <p:custDataLst>
              <p:tags r:id="rId31"/>
            </p:custDataLst>
          </p:nvPr>
        </p:nvSpPr>
        <p:spPr>
          <a:xfrm>
            <a:off x="11562277" y="3400144"/>
            <a:ext cx="66901" cy="2420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88</a:t>
            </a:r>
          </a:p>
        </p:txBody>
      </p:sp>
      <p:sp>
        <p:nvSpPr>
          <p:cNvPr id="24" name="矩形 23">
            <a:hlinkClick r:id="rId65" action="ppaction://hlinksldjump"/>
            <a:extLst>
              <a:ext uri="{FF2B5EF4-FFF2-40B4-BE49-F238E27FC236}">
                <a16:creationId xmlns:a16="http://schemas.microsoft.com/office/drawing/2014/main" id="{584C73BD-5EEB-356D-5E4A-21E4F0B24F9F}"/>
              </a:ext>
            </a:extLst>
          </p:cNvPr>
          <p:cNvSpPr/>
          <p:nvPr>
            <p:custDataLst>
              <p:tags r:id="rId32"/>
            </p:custDataLst>
          </p:nvPr>
        </p:nvSpPr>
        <p:spPr>
          <a:xfrm>
            <a:off x="794760" y="3400144"/>
            <a:ext cx="1958329" cy="2420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YOLOR</a:t>
            </a:r>
          </a:p>
        </p:txBody>
      </p:sp>
      <p:sp>
        <p:nvSpPr>
          <p:cNvPr id="23" name="矩形 22">
            <a:hlinkClick r:id="rId65" action="ppaction://hlinksldjump"/>
            <a:extLst>
              <a:ext uri="{FF2B5EF4-FFF2-40B4-BE49-F238E27FC236}">
                <a16:creationId xmlns:a16="http://schemas.microsoft.com/office/drawing/2014/main" id="{B6015578-F633-A5C2-F5F2-88395BBFADF5}"/>
              </a:ext>
            </a:extLst>
          </p:cNvPr>
          <p:cNvSpPr/>
          <p:nvPr>
            <p:custDataLst>
              <p:tags r:id="rId33"/>
            </p:custDataLst>
          </p:nvPr>
        </p:nvSpPr>
        <p:spPr>
          <a:xfrm>
            <a:off x="514349" y="3400144"/>
            <a:ext cx="242004" cy="242003"/>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7</a:t>
            </a:r>
          </a:p>
        </p:txBody>
      </p:sp>
      <p:sp>
        <p:nvSpPr>
          <p:cNvPr id="22" name="矩形 21">
            <a:hlinkClick r:id="rId66" action="ppaction://hlinksldjump"/>
            <a:extLst>
              <a:ext uri="{FF2B5EF4-FFF2-40B4-BE49-F238E27FC236}">
                <a16:creationId xmlns:a16="http://schemas.microsoft.com/office/drawing/2014/main" id="{968249A8-371A-CC61-71C6-83E6C5C24BBB}"/>
              </a:ext>
            </a:extLst>
          </p:cNvPr>
          <p:cNvSpPr/>
          <p:nvPr>
            <p:custDataLst>
              <p:tags r:id="rId34"/>
            </p:custDataLst>
          </p:nvPr>
        </p:nvSpPr>
        <p:spPr>
          <a:xfrm>
            <a:off x="11562277" y="3119732"/>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85</a:t>
            </a:r>
          </a:p>
        </p:txBody>
      </p:sp>
      <p:sp>
        <p:nvSpPr>
          <p:cNvPr id="21" name="矩形 20">
            <a:hlinkClick r:id="rId66" action="ppaction://hlinksldjump"/>
            <a:extLst>
              <a:ext uri="{FF2B5EF4-FFF2-40B4-BE49-F238E27FC236}">
                <a16:creationId xmlns:a16="http://schemas.microsoft.com/office/drawing/2014/main" id="{74FEC9A1-3EA5-58A2-BA0B-9D92AA22F17E}"/>
              </a:ext>
            </a:extLst>
          </p:cNvPr>
          <p:cNvSpPr/>
          <p:nvPr>
            <p:custDataLst>
              <p:tags r:id="rId35"/>
            </p:custDataLst>
          </p:nvPr>
        </p:nvSpPr>
        <p:spPr>
          <a:xfrm>
            <a:off x="794760" y="3119732"/>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Scaled-YOLOv4</a:t>
            </a:r>
          </a:p>
        </p:txBody>
      </p:sp>
      <p:sp>
        <p:nvSpPr>
          <p:cNvPr id="20" name="矩形 19">
            <a:hlinkClick r:id="rId66" action="ppaction://hlinksldjump"/>
            <a:extLst>
              <a:ext uri="{FF2B5EF4-FFF2-40B4-BE49-F238E27FC236}">
                <a16:creationId xmlns:a16="http://schemas.microsoft.com/office/drawing/2014/main" id="{008D36FC-7891-8365-269D-1F275467D7E0}"/>
              </a:ext>
            </a:extLst>
          </p:cNvPr>
          <p:cNvSpPr/>
          <p:nvPr>
            <p:custDataLst>
              <p:tags r:id="rId36"/>
            </p:custDataLst>
          </p:nvPr>
        </p:nvSpPr>
        <p:spPr>
          <a:xfrm>
            <a:off x="514349" y="3119732"/>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6</a:t>
            </a:r>
          </a:p>
        </p:txBody>
      </p:sp>
      <p:sp>
        <p:nvSpPr>
          <p:cNvPr id="19" name="矩形 18">
            <a:hlinkClick r:id="rId67" action="ppaction://hlinksldjump"/>
            <a:extLst>
              <a:ext uri="{FF2B5EF4-FFF2-40B4-BE49-F238E27FC236}">
                <a16:creationId xmlns:a16="http://schemas.microsoft.com/office/drawing/2014/main" id="{D8FB4529-8DC9-D08F-382B-3F170C79B4DB}"/>
              </a:ext>
            </a:extLst>
          </p:cNvPr>
          <p:cNvSpPr/>
          <p:nvPr>
            <p:custDataLst>
              <p:tags r:id="rId37"/>
            </p:custDataLst>
          </p:nvPr>
        </p:nvSpPr>
        <p:spPr>
          <a:xfrm>
            <a:off x="11562277" y="2839320"/>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81</a:t>
            </a:r>
          </a:p>
        </p:txBody>
      </p:sp>
      <p:sp>
        <p:nvSpPr>
          <p:cNvPr id="18" name="矩形 17">
            <a:hlinkClick r:id="rId67" action="ppaction://hlinksldjump"/>
            <a:extLst>
              <a:ext uri="{FF2B5EF4-FFF2-40B4-BE49-F238E27FC236}">
                <a16:creationId xmlns:a16="http://schemas.microsoft.com/office/drawing/2014/main" id="{BF545ED7-2CB0-2277-BAF3-BC8013961CAC}"/>
              </a:ext>
            </a:extLst>
          </p:cNvPr>
          <p:cNvSpPr/>
          <p:nvPr>
            <p:custDataLst>
              <p:tags r:id="rId38"/>
            </p:custDataLst>
          </p:nvPr>
        </p:nvSpPr>
        <p:spPr>
          <a:xfrm>
            <a:off x="794760" y="2839320"/>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YOLOv5</a:t>
            </a:r>
          </a:p>
        </p:txBody>
      </p:sp>
      <p:sp>
        <p:nvSpPr>
          <p:cNvPr id="17" name="矩形 16">
            <a:hlinkClick r:id="rId67" action="ppaction://hlinksldjump"/>
            <a:extLst>
              <a:ext uri="{FF2B5EF4-FFF2-40B4-BE49-F238E27FC236}">
                <a16:creationId xmlns:a16="http://schemas.microsoft.com/office/drawing/2014/main" id="{FEB52B6E-A755-9D2B-8035-F84464B0F7A3}"/>
              </a:ext>
            </a:extLst>
          </p:cNvPr>
          <p:cNvSpPr/>
          <p:nvPr>
            <p:custDataLst>
              <p:tags r:id="rId39"/>
            </p:custDataLst>
          </p:nvPr>
        </p:nvSpPr>
        <p:spPr>
          <a:xfrm>
            <a:off x="514349" y="2839320"/>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5</a:t>
            </a:r>
          </a:p>
        </p:txBody>
      </p:sp>
      <p:sp>
        <p:nvSpPr>
          <p:cNvPr id="16" name="矩形 15">
            <a:hlinkClick r:id="rId68" action="ppaction://hlinksldjump"/>
            <a:extLst>
              <a:ext uri="{FF2B5EF4-FFF2-40B4-BE49-F238E27FC236}">
                <a16:creationId xmlns:a16="http://schemas.microsoft.com/office/drawing/2014/main" id="{FCA947F7-1BF2-A6DF-587D-D726CD126FE7}"/>
              </a:ext>
            </a:extLst>
          </p:cNvPr>
          <p:cNvSpPr/>
          <p:nvPr>
            <p:custDataLst>
              <p:tags r:id="rId40"/>
            </p:custDataLst>
          </p:nvPr>
        </p:nvSpPr>
        <p:spPr>
          <a:xfrm>
            <a:off x="11562277" y="2558909"/>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76</a:t>
            </a:r>
          </a:p>
        </p:txBody>
      </p:sp>
      <p:sp>
        <p:nvSpPr>
          <p:cNvPr id="15" name="矩形 14">
            <a:hlinkClick r:id="rId68" action="ppaction://hlinksldjump"/>
            <a:extLst>
              <a:ext uri="{FF2B5EF4-FFF2-40B4-BE49-F238E27FC236}">
                <a16:creationId xmlns:a16="http://schemas.microsoft.com/office/drawing/2014/main" id="{0BA0F110-2B7C-2F59-14DC-0760A9BF86A6}"/>
              </a:ext>
            </a:extLst>
          </p:cNvPr>
          <p:cNvSpPr/>
          <p:nvPr>
            <p:custDataLst>
              <p:tags r:id="rId41"/>
            </p:custDataLst>
          </p:nvPr>
        </p:nvSpPr>
        <p:spPr>
          <a:xfrm>
            <a:off x="794760" y="2558909"/>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YOLOv4</a:t>
            </a:r>
          </a:p>
        </p:txBody>
      </p:sp>
      <p:sp>
        <p:nvSpPr>
          <p:cNvPr id="14" name="矩形 13">
            <a:hlinkClick r:id="rId68" action="ppaction://hlinksldjump"/>
            <a:extLst>
              <a:ext uri="{FF2B5EF4-FFF2-40B4-BE49-F238E27FC236}">
                <a16:creationId xmlns:a16="http://schemas.microsoft.com/office/drawing/2014/main" id="{86B1315C-4ED8-393A-BD85-ABBD9873F574}"/>
              </a:ext>
            </a:extLst>
          </p:cNvPr>
          <p:cNvSpPr/>
          <p:nvPr>
            <p:custDataLst>
              <p:tags r:id="rId42"/>
            </p:custDataLst>
          </p:nvPr>
        </p:nvSpPr>
        <p:spPr>
          <a:xfrm>
            <a:off x="514349" y="2558909"/>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4</a:t>
            </a:r>
          </a:p>
        </p:txBody>
      </p:sp>
      <p:sp>
        <p:nvSpPr>
          <p:cNvPr id="13" name="矩形 12">
            <a:hlinkClick r:id="rId69" action="ppaction://hlinksldjump"/>
            <a:extLst>
              <a:ext uri="{FF2B5EF4-FFF2-40B4-BE49-F238E27FC236}">
                <a16:creationId xmlns:a16="http://schemas.microsoft.com/office/drawing/2014/main" id="{028AC019-8B09-94B4-43CC-4E29C5F614D0}"/>
              </a:ext>
            </a:extLst>
          </p:cNvPr>
          <p:cNvSpPr/>
          <p:nvPr>
            <p:custDataLst>
              <p:tags r:id="rId43"/>
            </p:custDataLst>
          </p:nvPr>
        </p:nvSpPr>
        <p:spPr>
          <a:xfrm>
            <a:off x="11562277" y="2278498"/>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69</a:t>
            </a:r>
          </a:p>
        </p:txBody>
      </p:sp>
      <p:sp>
        <p:nvSpPr>
          <p:cNvPr id="12" name="矩形 11">
            <a:hlinkClick r:id="rId69" action="ppaction://hlinksldjump"/>
            <a:extLst>
              <a:ext uri="{FF2B5EF4-FFF2-40B4-BE49-F238E27FC236}">
                <a16:creationId xmlns:a16="http://schemas.microsoft.com/office/drawing/2014/main" id="{C874791F-2592-8447-B02B-62DB6178CA50}"/>
              </a:ext>
            </a:extLst>
          </p:cNvPr>
          <p:cNvSpPr/>
          <p:nvPr>
            <p:custDataLst>
              <p:tags r:id="rId44"/>
            </p:custDataLst>
          </p:nvPr>
        </p:nvSpPr>
        <p:spPr>
          <a:xfrm>
            <a:off x="794760" y="2278498"/>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YOLOv3</a:t>
            </a:r>
          </a:p>
        </p:txBody>
      </p:sp>
      <p:sp>
        <p:nvSpPr>
          <p:cNvPr id="11" name="矩形 10">
            <a:hlinkClick r:id="rId69" action="ppaction://hlinksldjump"/>
            <a:extLst>
              <a:ext uri="{FF2B5EF4-FFF2-40B4-BE49-F238E27FC236}">
                <a16:creationId xmlns:a16="http://schemas.microsoft.com/office/drawing/2014/main" id="{F63633B3-6AE5-E2EE-598C-5D712C61E285}"/>
              </a:ext>
            </a:extLst>
          </p:cNvPr>
          <p:cNvSpPr/>
          <p:nvPr>
            <p:custDataLst>
              <p:tags r:id="rId45"/>
            </p:custDataLst>
          </p:nvPr>
        </p:nvSpPr>
        <p:spPr>
          <a:xfrm>
            <a:off x="514349" y="2278498"/>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3</a:t>
            </a:r>
          </a:p>
        </p:txBody>
      </p:sp>
      <p:sp>
        <p:nvSpPr>
          <p:cNvPr id="10" name="矩形 9">
            <a:hlinkClick r:id="rId70" action="ppaction://hlinksldjump"/>
            <a:extLst>
              <a:ext uri="{FF2B5EF4-FFF2-40B4-BE49-F238E27FC236}">
                <a16:creationId xmlns:a16="http://schemas.microsoft.com/office/drawing/2014/main" id="{2A3A11ED-145E-F3BB-EE7A-C2D63F3778D5}"/>
              </a:ext>
            </a:extLst>
          </p:cNvPr>
          <p:cNvSpPr/>
          <p:nvPr>
            <p:custDataLst>
              <p:tags r:id="rId46"/>
            </p:custDataLst>
          </p:nvPr>
        </p:nvSpPr>
        <p:spPr>
          <a:xfrm>
            <a:off x="11562277" y="1998086"/>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63</a:t>
            </a:r>
          </a:p>
        </p:txBody>
      </p:sp>
      <p:sp>
        <p:nvSpPr>
          <p:cNvPr id="9" name="矩形 8">
            <a:hlinkClick r:id="rId70" action="ppaction://hlinksldjump"/>
            <a:extLst>
              <a:ext uri="{FF2B5EF4-FFF2-40B4-BE49-F238E27FC236}">
                <a16:creationId xmlns:a16="http://schemas.microsoft.com/office/drawing/2014/main" id="{A47817E6-F051-ED53-B33D-167DAFB279F2}"/>
              </a:ext>
            </a:extLst>
          </p:cNvPr>
          <p:cNvSpPr/>
          <p:nvPr>
            <p:custDataLst>
              <p:tags r:id="rId47"/>
            </p:custDataLst>
          </p:nvPr>
        </p:nvSpPr>
        <p:spPr>
          <a:xfrm>
            <a:off x="794760" y="1998086"/>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YOLO9000</a:t>
            </a:r>
          </a:p>
        </p:txBody>
      </p:sp>
      <p:sp>
        <p:nvSpPr>
          <p:cNvPr id="8" name="矩形 7">
            <a:hlinkClick r:id="rId70" action="ppaction://hlinksldjump"/>
            <a:extLst>
              <a:ext uri="{FF2B5EF4-FFF2-40B4-BE49-F238E27FC236}">
                <a16:creationId xmlns:a16="http://schemas.microsoft.com/office/drawing/2014/main" id="{F0C1F825-93F5-12E4-A888-D599D23D3BF8}"/>
              </a:ext>
            </a:extLst>
          </p:cNvPr>
          <p:cNvSpPr/>
          <p:nvPr>
            <p:custDataLst>
              <p:tags r:id="rId48"/>
            </p:custDataLst>
          </p:nvPr>
        </p:nvSpPr>
        <p:spPr>
          <a:xfrm>
            <a:off x="514349" y="1998086"/>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2</a:t>
            </a:r>
          </a:p>
        </p:txBody>
      </p:sp>
      <p:sp>
        <p:nvSpPr>
          <p:cNvPr id="7" name="矩形 6">
            <a:hlinkClick r:id="rId71" action="ppaction://hlinksldjump"/>
            <a:extLst>
              <a:ext uri="{FF2B5EF4-FFF2-40B4-BE49-F238E27FC236}">
                <a16:creationId xmlns:a16="http://schemas.microsoft.com/office/drawing/2014/main" id="{1121CB1D-F576-B0BE-AB6E-143A8ED7DDB4}"/>
              </a:ext>
            </a:extLst>
          </p:cNvPr>
          <p:cNvSpPr/>
          <p:nvPr>
            <p:custDataLst>
              <p:tags r:id="rId49"/>
            </p:custDataLst>
          </p:nvPr>
        </p:nvSpPr>
        <p:spPr>
          <a:xfrm>
            <a:off x="11562277" y="1717675"/>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55</a:t>
            </a:r>
          </a:p>
        </p:txBody>
      </p:sp>
      <p:sp>
        <p:nvSpPr>
          <p:cNvPr id="6" name="矩形 5">
            <a:hlinkClick r:id="rId71" action="ppaction://hlinksldjump"/>
            <a:extLst>
              <a:ext uri="{FF2B5EF4-FFF2-40B4-BE49-F238E27FC236}">
                <a16:creationId xmlns:a16="http://schemas.microsoft.com/office/drawing/2014/main" id="{3101904A-6212-9D86-F52F-3DCD4EC9229E}"/>
              </a:ext>
            </a:extLst>
          </p:cNvPr>
          <p:cNvSpPr/>
          <p:nvPr>
            <p:custDataLst>
              <p:tags r:id="rId50"/>
            </p:custDataLst>
          </p:nvPr>
        </p:nvSpPr>
        <p:spPr>
          <a:xfrm>
            <a:off x="794760" y="1717675"/>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You Only Look Once</a:t>
            </a:r>
          </a:p>
        </p:txBody>
      </p:sp>
      <p:sp>
        <p:nvSpPr>
          <p:cNvPr id="5" name="矩形 4">
            <a:hlinkClick r:id="rId71" action="ppaction://hlinksldjump"/>
            <a:extLst>
              <a:ext uri="{FF2B5EF4-FFF2-40B4-BE49-F238E27FC236}">
                <a16:creationId xmlns:a16="http://schemas.microsoft.com/office/drawing/2014/main" id="{3B4A6EE3-AFC5-1B36-A325-71DADA653E06}"/>
              </a:ext>
            </a:extLst>
          </p:cNvPr>
          <p:cNvSpPr/>
          <p:nvPr>
            <p:custDataLst>
              <p:tags r:id="rId51"/>
            </p:custDataLst>
          </p:nvPr>
        </p:nvSpPr>
        <p:spPr>
          <a:xfrm>
            <a:off x="514349" y="1717675"/>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a:t>
            </a:r>
          </a:p>
        </p:txBody>
      </p:sp>
      <p:sp>
        <p:nvSpPr>
          <p:cNvPr id="4" name="标题 3">
            <a:extLst>
              <a:ext uri="{FF2B5EF4-FFF2-40B4-BE49-F238E27FC236}">
                <a16:creationId xmlns:a16="http://schemas.microsoft.com/office/drawing/2014/main" id="{EE38E55E-5B25-BF5A-9F8B-8B88816E540D}"/>
              </a:ext>
            </a:extLst>
          </p:cNvPr>
          <p:cNvSpPr>
            <a:spLocks noGrp="1"/>
          </p:cNvSpPr>
          <p:nvPr>
            <p:ph type="title"/>
            <p:custDataLst>
              <p:tags r:id="rId52"/>
            </p:custDataLst>
          </p:nvPr>
        </p:nvSpPr>
        <p:spPr/>
        <p:txBody>
          <a:bodyPr vert="horz"/>
          <a:lstStyle/>
          <a:p>
            <a:r>
              <a:rPr lang="en-US"/>
              <a:t>Models</a:t>
            </a:r>
          </a:p>
        </p:txBody>
      </p:sp>
    </p:spTree>
    <p:custDataLst>
      <p:tags r:id="rId1"/>
    </p:custDataLst>
    <p:extLst>
      <p:ext uri="{BB962C8B-B14F-4D97-AF65-F5344CB8AC3E}">
        <p14:creationId xmlns:p14="http://schemas.microsoft.com/office/powerpoint/2010/main" val="271465556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B093824-BDB0-E4CA-F00F-FA711C8C2E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AB093824-BDB0-E4CA-F00F-FA711C8C2E9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179600"/>
            <a:ext cx="11160917" cy="984885"/>
          </a:xfrm>
        </p:spPr>
        <p:txBody>
          <a:bodyPr vert="horz"/>
          <a:lstStyle/>
          <a:p>
            <a:r>
              <a:rPr lang="en-US" altLang="zh-CN" dirty="0"/>
              <a:t>YOLOv9: 2024 ArXiv						[Comparison]</a:t>
            </a:r>
            <a:br>
              <a:rPr lang="en-US" altLang="zh-CN" dirty="0"/>
            </a:br>
            <a:r>
              <a:rPr lang="en-US" altLang="zh-CN" dirty="0"/>
              <a:t>YOLOv4 Authors Achieve Programmable Gradient Information</a:t>
            </a:r>
            <a:endParaRPr lang="en-US" dirty="0"/>
          </a:p>
        </p:txBody>
      </p:sp>
      <p:pic>
        <p:nvPicPr>
          <p:cNvPr id="27" name="图片 26" descr="电脑萤幕画面&#10;&#10;中度可信度描述已自动生成">
            <a:extLst>
              <a:ext uri="{FF2B5EF4-FFF2-40B4-BE49-F238E27FC236}">
                <a16:creationId xmlns:a16="http://schemas.microsoft.com/office/drawing/2014/main" id="{49D9A27D-305E-7FFE-F284-E18AA5B1042D}"/>
              </a:ext>
            </a:extLst>
          </p:cNvPr>
          <p:cNvPicPr>
            <a:picLocks noChangeAspect="1"/>
          </p:cNvPicPr>
          <p:nvPr/>
        </p:nvPicPr>
        <p:blipFill>
          <a:blip r:embed="rId6"/>
          <a:stretch>
            <a:fillRect/>
          </a:stretch>
        </p:blipFill>
        <p:spPr>
          <a:xfrm>
            <a:off x="514348" y="1298243"/>
            <a:ext cx="11160918" cy="1854761"/>
          </a:xfrm>
          <a:prstGeom prst="rect">
            <a:avLst/>
          </a:prstGeom>
        </p:spPr>
      </p:pic>
      <p:sp>
        <p:nvSpPr>
          <p:cNvPr id="28" name="ee4pContent1">
            <a:extLst>
              <a:ext uri="{FF2B5EF4-FFF2-40B4-BE49-F238E27FC236}">
                <a16:creationId xmlns:a16="http://schemas.microsoft.com/office/drawing/2014/main" id="{5B2A7B54-F4E9-D0C7-29D1-D16373CCAA96}"/>
              </a:ext>
            </a:extLst>
          </p:cNvPr>
          <p:cNvSpPr txBox="1">
            <a:spLocks/>
          </p:cNvSpPr>
          <p:nvPr>
            <p:custDataLst>
              <p:tags r:id="rId2"/>
            </p:custDataLst>
          </p:nvPr>
        </p:nvSpPr>
        <p:spPr>
          <a:xfrm>
            <a:off x="514349" y="3232150"/>
            <a:ext cx="11160917" cy="295275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solidFill>
                  <a:schemeClr val="accent1"/>
                </a:solidFill>
                <a:latin typeface="+mn-lt"/>
              </a:rPr>
              <a:t>在深度网络中，输入数据在前馈过程中丢失信息的现象俗称信息瓶颈</a:t>
            </a:r>
            <a:endParaRPr lang="en-US" altLang="zh-CN" dirty="0">
              <a:solidFill>
                <a:schemeClr val="accent1"/>
              </a:solidFill>
              <a:latin typeface="+mn-lt"/>
            </a:endParaRPr>
          </a:p>
          <a:p>
            <a:pPr lvl="1"/>
            <a:r>
              <a:rPr lang="zh-CN" altLang="en-US" dirty="0">
                <a:latin typeface="+mn-lt"/>
              </a:rPr>
              <a:t>不同网络架构的随机初始权重输出特征图的可视化结果：</a:t>
            </a:r>
            <a:endParaRPr lang="en-US" altLang="zh-CN" dirty="0">
              <a:latin typeface="+mn-lt"/>
            </a:endParaRPr>
          </a:p>
          <a:p>
            <a:pPr marL="546100" lvl="2" indent="-342900">
              <a:buFont typeface="+mj-lt"/>
              <a:buAutoNum type="arabicPeriod"/>
            </a:pPr>
            <a:r>
              <a:rPr lang="zh-CN" altLang="en-US" dirty="0">
                <a:latin typeface="+mn-lt"/>
              </a:rPr>
              <a:t>输入图像</a:t>
            </a:r>
            <a:endParaRPr lang="en-US" altLang="zh-CN" dirty="0">
              <a:latin typeface="+mn-lt"/>
            </a:endParaRPr>
          </a:p>
          <a:p>
            <a:pPr marL="546100" lvl="2" indent="-342900">
              <a:buFont typeface="+mj-lt"/>
              <a:buAutoNum type="arabicPeriod"/>
            </a:pPr>
            <a:r>
              <a:rPr lang="en-US" altLang="zh-CN" dirty="0" err="1">
                <a:latin typeface="+mn-lt"/>
              </a:rPr>
              <a:t>PlainNet</a:t>
            </a:r>
            <a:endParaRPr lang="en-US" altLang="zh-CN" dirty="0">
              <a:latin typeface="+mn-lt"/>
            </a:endParaRPr>
          </a:p>
          <a:p>
            <a:pPr marL="546100" lvl="2" indent="-342900">
              <a:buFont typeface="+mj-lt"/>
              <a:buAutoNum type="arabicPeriod"/>
            </a:pPr>
            <a:r>
              <a:rPr lang="en-US" altLang="zh-CN" dirty="0" err="1">
                <a:latin typeface="+mn-lt"/>
              </a:rPr>
              <a:t>ResNet</a:t>
            </a:r>
            <a:endParaRPr lang="en-US" altLang="zh-CN" dirty="0">
              <a:latin typeface="+mn-lt"/>
            </a:endParaRPr>
          </a:p>
          <a:p>
            <a:pPr marL="546100" lvl="2" indent="-342900">
              <a:buFont typeface="+mj-lt"/>
              <a:buAutoNum type="arabicPeriod"/>
            </a:pPr>
            <a:r>
              <a:rPr lang="en-US" altLang="zh-CN" dirty="0" err="1">
                <a:latin typeface="+mn-lt"/>
              </a:rPr>
              <a:t>CSPNet</a:t>
            </a:r>
            <a:r>
              <a:rPr lang="en-US" altLang="zh-CN" dirty="0">
                <a:latin typeface="+mn-lt"/>
              </a:rPr>
              <a:t> </a:t>
            </a:r>
          </a:p>
          <a:p>
            <a:pPr marL="546100" lvl="2" indent="-342900">
              <a:buFont typeface="+mj-lt"/>
              <a:buAutoNum type="arabicPeriod"/>
            </a:pPr>
            <a:r>
              <a:rPr lang="zh-CN" altLang="en-US" dirty="0">
                <a:latin typeface="+mn-lt"/>
              </a:rPr>
              <a:t>提出的 </a:t>
            </a:r>
            <a:r>
              <a:rPr lang="en-US" altLang="zh-CN" dirty="0">
                <a:latin typeface="+mn-lt"/>
              </a:rPr>
              <a:t>GELAN</a:t>
            </a:r>
          </a:p>
          <a:p>
            <a:pPr lvl="1"/>
            <a:r>
              <a:rPr lang="zh-CN" altLang="en-US" dirty="0">
                <a:latin typeface="+mn-lt"/>
              </a:rPr>
              <a:t>从图中可以看到，在不同的架构中，提供给目标函数计算损失的信息都有不同程度的丢失</a:t>
            </a:r>
            <a:endParaRPr lang="en-US" altLang="zh-CN" dirty="0">
              <a:latin typeface="+mn-lt"/>
            </a:endParaRPr>
          </a:p>
          <a:p>
            <a:pPr lvl="1"/>
            <a:r>
              <a:rPr lang="zh-CN" altLang="en-US" dirty="0">
                <a:latin typeface="+mn-lt"/>
              </a:rPr>
              <a:t>而</a:t>
            </a:r>
            <a:r>
              <a:rPr lang="en-US" altLang="zh-CN" dirty="0">
                <a:latin typeface="+mn-lt"/>
              </a:rPr>
              <a:t>GELAN</a:t>
            </a:r>
            <a:r>
              <a:rPr lang="zh-CN" altLang="en-US" dirty="0">
                <a:latin typeface="+mn-lt"/>
              </a:rPr>
              <a:t>的架构能够保留最完整的信息，为计算目标函数提供最可靠的梯度信息</a:t>
            </a:r>
            <a:endParaRPr lang="en-US" dirty="0">
              <a:latin typeface="+mn-lt"/>
            </a:endParaRPr>
          </a:p>
        </p:txBody>
      </p:sp>
    </p:spTree>
    <p:extLst>
      <p:ext uri="{BB962C8B-B14F-4D97-AF65-F5344CB8AC3E}">
        <p14:creationId xmlns:p14="http://schemas.microsoft.com/office/powerpoint/2010/main" val="195736607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D536069-E0F3-E454-DF6C-4922B6FA1B3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5" name="think-cell data - do not delete" hidden="1">
                        <a:extLst>
                          <a:ext uri="{FF2B5EF4-FFF2-40B4-BE49-F238E27FC236}">
                            <a16:creationId xmlns:a16="http://schemas.microsoft.com/office/drawing/2014/main" id="{2D536069-E0F3-E454-DF6C-4922B6FA1B3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179599"/>
            <a:ext cx="11160917" cy="984885"/>
          </a:xfrm>
        </p:spPr>
        <p:txBody>
          <a:bodyPr vert="horz"/>
          <a:lstStyle/>
          <a:p>
            <a:r>
              <a:rPr lang="en-US" altLang="zh-CN" dirty="0"/>
              <a:t>YOLOv9: 2024 ArXiv							[Reason]</a:t>
            </a:r>
            <a:br>
              <a:rPr lang="en-US" altLang="zh-CN" dirty="0"/>
            </a:br>
            <a:r>
              <a:rPr lang="en-US" altLang="zh-CN" dirty="0"/>
              <a:t>YOLOv4 Authors Achieve Programmable Gradient Information</a:t>
            </a:r>
            <a:endParaRPr lang="en-US" dirty="0"/>
          </a:p>
        </p:txBody>
      </p:sp>
      <mc:AlternateContent xmlns:mc="http://schemas.openxmlformats.org/markup-compatibility/2006" xmlns:a14="http://schemas.microsoft.com/office/drawing/2010/main">
        <mc:Choice Requires="a14">
          <p:sp>
            <p:nvSpPr>
              <p:cNvPr id="9" name="ee4pContent1">
                <a:extLst>
                  <a:ext uri="{FF2B5EF4-FFF2-40B4-BE49-F238E27FC236}">
                    <a16:creationId xmlns:a16="http://schemas.microsoft.com/office/drawing/2014/main" id="{7B09206F-F591-2B60-D06B-E2A926A78922}"/>
                  </a:ext>
                </a:extLst>
              </p:cNvPr>
              <p:cNvSpPr txBox="1">
                <a:spLocks/>
              </p:cNvSpPr>
              <p:nvPr>
                <p:custDataLst>
                  <p:tags r:id="rId2"/>
                </p:custDataLst>
              </p:nvPr>
            </p:nvSpPr>
            <p:spPr>
              <a:xfrm>
                <a:off x="514349" y="1352550"/>
                <a:ext cx="11160917" cy="483870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a:pPr>
                <a:r>
                  <a:rPr lang="zh-CN" altLang="en-US" dirty="0">
                    <a:solidFill>
                      <a:schemeClr val="accent1"/>
                    </a:solidFill>
                    <a:latin typeface="+mn-lt"/>
                  </a:rPr>
                  <a:t>信息瓶颈原理</a:t>
                </a:r>
                <a:endParaRPr lang="en-US" altLang="zh-CN" dirty="0">
                  <a:solidFill>
                    <a:schemeClr val="accent1"/>
                  </a:solidFill>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𝐼</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𝐼</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𝑋</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𝑓</m:t>
                              </m:r>
                            </m:e>
                            <m:sub>
                              <m:r>
                                <a:rPr lang="zh-CN" altLang="en-US" b="0" i="1" smtClean="0">
                                  <a:latin typeface="Cambria Math" panose="02040503050406030204" pitchFamily="18" charset="0"/>
                                  <a:ea typeface="Cambria Math" panose="02040503050406030204" pitchFamily="18" charset="0"/>
                                </a:rPr>
                                <m:t>𝜃</m:t>
                              </m:r>
                            </m:sub>
                          </m:sSub>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𝑋</m:t>
                              </m:r>
                            </m:e>
                          </m:d>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𝐼</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𝑋</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𝑔</m:t>
                              </m:r>
                            </m:e>
                            <m:sub>
                              <m:r>
                                <a:rPr lang="zh-CN" altLang="en-US" b="0" i="1" smtClean="0">
                                  <a:latin typeface="Cambria Math" panose="02040503050406030204" pitchFamily="18" charset="0"/>
                                  <a:ea typeface="Cambria Math" panose="02040503050406030204" pitchFamily="18" charset="0"/>
                                </a:rPr>
                                <m:t>𝜙</m:t>
                              </m:r>
                            </m:sub>
                          </m:sSub>
                          <m:d>
                            <m:dPr>
                              <m:ctrlPr>
                                <a:rPr lang="en-US" altLang="zh-CN" b="0" i="1" smtClean="0">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𝑓</m:t>
                                  </m:r>
                                </m:e>
                                <m:sub>
                                  <m:r>
                                    <a:rPr lang="zh-CN" altLang="en-US" i="1">
                                      <a:latin typeface="Cambria Math" panose="02040503050406030204" pitchFamily="18" charset="0"/>
                                      <a:ea typeface="Cambria Math" panose="02040503050406030204" pitchFamily="18" charset="0"/>
                                    </a:rPr>
                                    <m:t>𝜃</m:t>
                                  </m:r>
                                </m:sub>
                              </m:sSub>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𝑋</m:t>
                                  </m:r>
                                </m:e>
                              </m:d>
                            </m:e>
                          </m:d>
                        </m:e>
                      </m:d>
                    </m:oMath>
                  </m:oMathPara>
                </a14:m>
                <a:endParaRPr lang="en-US" altLang="zh-CN" dirty="0">
                  <a:latin typeface="+mn-lt"/>
                </a:endParaRPr>
              </a:p>
              <a:p>
                <a:pPr lvl="2"/>
                <a:r>
                  <a:rPr lang="zh-CN" altLang="en-US" dirty="0">
                    <a:latin typeface="+mn-lt"/>
                  </a:rPr>
                  <a:t>其中，</a:t>
                </a:r>
                <a14:m>
                  <m:oMath xmlns:m="http://schemas.openxmlformats.org/officeDocument/2006/math">
                    <m:r>
                      <a:rPr lang="en-US" altLang="zh-CN" b="0" i="1" smtClean="0">
                        <a:latin typeface="Cambria Math" panose="02040503050406030204" pitchFamily="18" charset="0"/>
                      </a:rPr>
                      <m:t>𝐼</m:t>
                    </m:r>
                  </m:oMath>
                </a14:m>
                <a:r>
                  <a:rPr lang="zh-CN" altLang="en-US" dirty="0">
                    <a:latin typeface="+mn-lt"/>
                  </a:rPr>
                  <a:t>表示互信息，</a:t>
                </a:r>
                <a14:m>
                  <m:oMath xmlns:m="http://schemas.openxmlformats.org/officeDocument/2006/math">
                    <m:r>
                      <a:rPr lang="en-US" altLang="zh-CN" i="1" smtClean="0">
                        <a:latin typeface="Cambria Math" panose="02040503050406030204" pitchFamily="18" charset="0"/>
                        <a:ea typeface="Cambria Math" panose="02040503050406030204" pitchFamily="18" charset="0"/>
                      </a:rPr>
                      <m:t>𝑓</m:t>
                    </m:r>
                  </m:oMath>
                </a14:m>
                <a:r>
                  <a:rPr lang="zh-CN" altLang="en-US" dirty="0">
                    <a:latin typeface="+mn-lt"/>
                  </a:rPr>
                  <a:t>和</a:t>
                </a:r>
                <a14:m>
                  <m:oMath xmlns:m="http://schemas.openxmlformats.org/officeDocument/2006/math">
                    <m:r>
                      <a:rPr lang="en-US" altLang="zh-CN" i="1">
                        <a:latin typeface="Cambria Math" panose="02040503050406030204" pitchFamily="18" charset="0"/>
                        <a:ea typeface="Cambria Math" panose="02040503050406030204" pitchFamily="18" charset="0"/>
                      </a:rPr>
                      <m:t>𝑔</m:t>
                    </m:r>
                  </m:oMath>
                </a14:m>
                <a:r>
                  <a:rPr lang="zh-CN" altLang="en-US" dirty="0">
                    <a:latin typeface="+mn-lt"/>
                  </a:rPr>
                  <a:t>是变换函数，</a:t>
                </a:r>
                <a14:m>
                  <m:oMath xmlns:m="http://schemas.openxmlformats.org/officeDocument/2006/math">
                    <m:r>
                      <a:rPr lang="zh-CN" altLang="en-US" i="1" smtClean="0">
                        <a:latin typeface="Cambria Math" panose="02040503050406030204" pitchFamily="18" charset="0"/>
                      </a:rPr>
                      <m:t>𝜃</m:t>
                    </m:r>
                    <m:r>
                      <a:rPr lang="zh-CN" altLang="en-US" i="1">
                        <a:latin typeface="Cambria Math" panose="02040503050406030204" pitchFamily="18" charset="0"/>
                      </a:rPr>
                      <m:t>和</m:t>
                    </m:r>
                    <m:r>
                      <a:rPr lang="zh-CN" altLang="en-US" i="1" smtClean="0">
                        <a:latin typeface="Cambria Math" panose="02040503050406030204" pitchFamily="18" charset="0"/>
                      </a:rPr>
                      <m:t>𝜙</m:t>
                    </m:r>
                    <m:r>
                      <a:rPr lang="zh-CN" altLang="en-US" i="1">
                        <a:latin typeface="Cambria Math" panose="02040503050406030204" pitchFamily="18" charset="0"/>
                      </a:rPr>
                      <m:t>分别</m:t>
                    </m:r>
                  </m:oMath>
                </a14:m>
                <a:r>
                  <a:rPr lang="zh-CN" altLang="en-US" dirty="0">
                    <a:latin typeface="+mn-lt"/>
                  </a:rPr>
                  <a:t>是</a:t>
                </a:r>
                <a14:m>
                  <m:oMath xmlns:m="http://schemas.openxmlformats.org/officeDocument/2006/math">
                    <m:r>
                      <a:rPr lang="en-US" altLang="zh-CN" i="1">
                        <a:latin typeface="Cambria Math" panose="02040503050406030204" pitchFamily="18" charset="0"/>
                        <a:ea typeface="Cambria Math" panose="02040503050406030204" pitchFamily="18" charset="0"/>
                      </a:rPr>
                      <m:t>𝑓</m:t>
                    </m:r>
                  </m:oMath>
                </a14:m>
                <a:r>
                  <a:rPr lang="zh-CN" altLang="en-US" sz="1400" dirty="0"/>
                  <a:t>和</a:t>
                </a:r>
                <a14:m>
                  <m:oMath xmlns:m="http://schemas.openxmlformats.org/officeDocument/2006/math">
                    <m:r>
                      <a:rPr lang="en-US" altLang="zh-CN" i="1">
                        <a:latin typeface="Cambria Math" panose="02040503050406030204" pitchFamily="18" charset="0"/>
                        <a:ea typeface="Cambria Math" panose="02040503050406030204" pitchFamily="18" charset="0"/>
                      </a:rPr>
                      <m:t>𝑔</m:t>
                    </m:r>
                  </m:oMath>
                </a14:m>
                <a:r>
                  <a:rPr lang="zh-CN" altLang="en-US" dirty="0">
                    <a:latin typeface="+mn-lt"/>
                  </a:rPr>
                  <a:t>的参数</a:t>
                </a:r>
                <a:endParaRPr lang="en-US" altLang="zh-CN" dirty="0">
                  <a:latin typeface="+mn-lt"/>
                </a:endParaRPr>
              </a:p>
              <a:p>
                <a:pPr marL="342900" lvl="1" indent="-342900">
                  <a:buFont typeface="+mj-lt"/>
                  <a:buAutoNum type="arabicPeriod" startAt="2"/>
                </a:pPr>
                <a:r>
                  <a:rPr lang="zh-CN" altLang="en-US" dirty="0">
                    <a:solidFill>
                      <a:schemeClr val="accent1"/>
                    </a:solidFill>
                    <a:latin typeface="+mn-lt"/>
                  </a:rPr>
                  <a:t>可逆函数</a:t>
                </a:r>
                <a:endParaRPr lang="en-US" altLang="zh-CN" dirty="0">
                  <a:solidFill>
                    <a:schemeClr val="accent1"/>
                  </a:solidFill>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𝑋</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𝜈</m:t>
                          </m:r>
                        </m:e>
                        <m:sub>
                          <m:r>
                            <a:rPr lang="zh-CN" altLang="en-US" b="0" i="1" smtClean="0">
                              <a:latin typeface="Cambria Math" panose="02040503050406030204" pitchFamily="18" charset="0"/>
                            </a:rPr>
                            <m:t>𝜁</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l-GR" altLang="zh-CN" i="1">
                                  <a:latin typeface="Cambria Math" panose="02040503050406030204" pitchFamily="18" charset="0"/>
                                  <a:ea typeface="Cambria Math" panose="02040503050406030204" pitchFamily="18" charset="0"/>
                                </a:rPr>
                                <m:t>𝜓</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e>
                      </m:d>
                    </m:oMath>
                  </m:oMathPara>
                </a14:m>
                <a:endParaRPr lang="en-US" altLang="zh-CN" dirty="0">
                  <a:latin typeface="+mn-lt"/>
                </a:endParaRPr>
              </a:p>
              <a:p>
                <a:pPr lvl="2"/>
                <a:r>
                  <a:rPr lang="zh-CN" altLang="en-US" dirty="0">
                    <a:latin typeface="+mn-lt"/>
                  </a:rPr>
                  <a:t>其中</a:t>
                </a:r>
                <a14:m>
                  <m:oMath xmlns:m="http://schemas.openxmlformats.org/officeDocument/2006/math">
                    <m:r>
                      <a:rPr lang="el-GR" altLang="zh-CN" i="1" smtClean="0">
                        <a:latin typeface="Cambria Math" panose="02040503050406030204" pitchFamily="18" charset="0"/>
                        <a:ea typeface="Cambria Math" panose="02040503050406030204" pitchFamily="18" charset="0"/>
                      </a:rPr>
                      <m:t>𝜓</m:t>
                    </m:r>
                  </m:oMath>
                </a14:m>
                <a:r>
                  <a:rPr lang="zh-CN" altLang="en-US" dirty="0">
                    <a:latin typeface="+mn-lt"/>
                  </a:rPr>
                  <a:t>和</a:t>
                </a:r>
                <a14:m>
                  <m:oMath xmlns:m="http://schemas.openxmlformats.org/officeDocument/2006/math">
                    <m:r>
                      <a:rPr lang="zh-CN" altLang="en-US" i="1">
                        <a:latin typeface="Cambria Math" panose="02040503050406030204" pitchFamily="18" charset="0"/>
                      </a:rPr>
                      <m:t>𝜁</m:t>
                    </m:r>
                  </m:oMath>
                </a14:m>
                <a:r>
                  <a:rPr lang="zh-CN" altLang="en-US" dirty="0">
                    <a:latin typeface="+mn-lt"/>
                  </a:rPr>
                  <a:t>分别是</a:t>
                </a:r>
                <a14:m>
                  <m:oMath xmlns:m="http://schemas.openxmlformats.org/officeDocument/2006/math">
                    <m:r>
                      <a:rPr lang="en-US" altLang="zh-CN" i="1">
                        <a:latin typeface="Cambria Math" panose="02040503050406030204" pitchFamily="18" charset="0"/>
                      </a:rPr>
                      <m:t>𝑟</m:t>
                    </m:r>
                  </m:oMath>
                </a14:m>
                <a:r>
                  <a:rPr lang="zh-CN" altLang="en-US" dirty="0">
                    <a:latin typeface="+mn-lt"/>
                  </a:rPr>
                  <a:t>和</a:t>
                </a:r>
                <a14:m>
                  <m:oMath xmlns:m="http://schemas.openxmlformats.org/officeDocument/2006/math">
                    <m:r>
                      <a:rPr lang="zh-CN" altLang="en-US" i="1">
                        <a:latin typeface="Cambria Math" panose="02040503050406030204" pitchFamily="18" charset="0"/>
                      </a:rPr>
                      <m:t>𝜈</m:t>
                    </m:r>
                  </m:oMath>
                </a14:m>
                <a:r>
                  <a:rPr lang="zh-CN" altLang="en-US" dirty="0">
                    <a:latin typeface="+mn-lt"/>
                  </a:rPr>
                  <a:t>的参数</a:t>
                </a:r>
                <a:endParaRPr lang="en-US" altLang="zh-CN" dirty="0">
                  <a:latin typeface="+mn-lt"/>
                </a:endParaRPr>
              </a:p>
              <a:p>
                <a:pPr lvl="2"/>
                <a:r>
                  <a:rPr lang="zh-CN" altLang="en-US" dirty="0">
                    <a:latin typeface="+mn-lt"/>
                  </a:rPr>
                  <a:t>数据</a:t>
                </a:r>
                <a14:m>
                  <m:oMath xmlns:m="http://schemas.openxmlformats.org/officeDocument/2006/math">
                    <m:r>
                      <a:rPr lang="en-US" altLang="zh-CN" b="0" i="1" smtClean="0">
                        <a:latin typeface="Cambria Math" panose="02040503050406030204" pitchFamily="18" charset="0"/>
                      </a:rPr>
                      <m:t>𝑋</m:t>
                    </m:r>
                  </m:oMath>
                </a14:m>
                <a:r>
                  <a:rPr lang="zh-CN" altLang="en-US" dirty="0">
                    <a:latin typeface="+mn-lt"/>
                  </a:rPr>
                  <a:t>通过可逆函数转换而不丢失信息</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𝐼</m:t>
                      </m:r>
                      <m:d>
                        <m:dPr>
                          <m:ctrlPr>
                            <a:rPr lang="en-US" altLang="zh-CN" i="1">
                              <a:latin typeface="Cambria Math" panose="02040503050406030204" pitchFamily="18" charset="0"/>
                            </a:rPr>
                          </m:ctrlPr>
                        </m:dPr>
                        <m:e>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𝑋</m:t>
                          </m:r>
                        </m:e>
                      </m:d>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𝐼</m:t>
                      </m:r>
                      <m:d>
                        <m:dPr>
                          <m:ctrlPr>
                            <a:rPr lang="en-US" altLang="zh-CN" i="1">
                              <a:latin typeface="Cambria Math" panose="02040503050406030204" pitchFamily="18" charset="0"/>
                            </a:rPr>
                          </m:ctrlPr>
                        </m:dPr>
                        <m:e>
                          <m:r>
                            <a:rPr lang="en-US" altLang="zh-CN" i="1">
                              <a:latin typeface="Cambria Math" panose="02040503050406030204" pitchFamily="18" charset="0"/>
                            </a:rPr>
                            <m:t>𝑋</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e>
                            <m:sub>
                              <m:r>
                                <a:rPr lang="el-GR" altLang="zh-CN" i="1">
                                  <a:latin typeface="Cambria Math" panose="02040503050406030204" pitchFamily="18" charset="0"/>
                                  <a:ea typeface="Cambria Math" panose="02040503050406030204" pitchFamily="18" charset="0"/>
                                </a:rPr>
                                <m:t>𝜓</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𝑋</m:t>
                              </m:r>
                            </m:e>
                          </m:d>
                        </m:e>
                      </m:d>
                      <m:r>
                        <a:rPr lang="en-US" altLang="zh-CN" b="0" i="1" smtClean="0">
                          <a:latin typeface="Cambria Math" panose="02040503050406030204" pitchFamily="18" charset="0"/>
                        </a:rPr>
                        <m:t>=</m:t>
                      </m:r>
                      <m:r>
                        <a:rPr lang="en-US" altLang="zh-CN" i="1">
                          <a:latin typeface="Cambria Math" panose="02040503050406030204" pitchFamily="18" charset="0"/>
                        </a:rPr>
                        <m:t>𝐼</m:t>
                      </m:r>
                      <m:d>
                        <m:dPr>
                          <m:ctrlPr>
                            <a:rPr lang="en-US" altLang="zh-CN" i="1">
                              <a:latin typeface="Cambria Math" panose="02040503050406030204" pitchFamily="18" charset="0"/>
                            </a:rPr>
                          </m:ctrlPr>
                        </m:dPr>
                        <m:e>
                          <m:r>
                            <a:rPr lang="en-US" altLang="zh-CN" i="1">
                              <a:latin typeface="Cambria Math" panose="02040503050406030204" pitchFamily="18" charset="0"/>
                            </a:rPr>
                            <m:t>𝑋</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𝜈</m:t>
                              </m:r>
                            </m:e>
                            <m:sub>
                              <m:r>
                                <a:rPr lang="zh-CN" altLang="en-US" i="1">
                                  <a:latin typeface="Cambria Math" panose="02040503050406030204" pitchFamily="18" charset="0"/>
                                </a:rPr>
                                <m:t>𝜁</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e>
                                <m:sub>
                                  <m:r>
                                    <a:rPr lang="el-GR" altLang="zh-CN" i="1">
                                      <a:latin typeface="Cambria Math" panose="02040503050406030204" pitchFamily="18" charset="0"/>
                                      <a:ea typeface="Cambria Math" panose="02040503050406030204" pitchFamily="18" charset="0"/>
                                    </a:rPr>
                                    <m:t>𝜓</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𝑋</m:t>
                                  </m:r>
                                </m:e>
                              </m:d>
                            </m:e>
                          </m:d>
                        </m:e>
                      </m:d>
                    </m:oMath>
                  </m:oMathPara>
                </a14:m>
                <a:endParaRPr lang="en-US" altLang="zh-CN" dirty="0">
                  <a:latin typeface="+mn-lt"/>
                </a:endParaRPr>
              </a:p>
              <a:p>
                <a:pPr marL="342900" lvl="1" indent="-342900">
                  <a:buFont typeface="+mj-lt"/>
                  <a:buAutoNum type="arabicPeriod" startAt="3"/>
                </a:pPr>
                <a:r>
                  <a:rPr lang="zh-CN" altLang="en-US" dirty="0">
                    <a:solidFill>
                      <a:schemeClr val="accent1"/>
                    </a:solidFill>
                    <a:latin typeface="+mn-lt"/>
                  </a:rPr>
                  <a:t>深度学习前向传播</a:t>
                </a:r>
                <a:endParaRPr lang="en-US" altLang="zh-CN" dirty="0">
                  <a:solidFill>
                    <a:schemeClr val="accent1"/>
                  </a:solidFill>
                  <a:latin typeface="+mn-lt"/>
                </a:endParaRPr>
              </a:p>
              <a:p>
                <a:pPr marL="0" lvl="1" indent="0">
                  <a:buNone/>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𝑋</m:t>
                          </m:r>
                        </m:e>
                        <m:sup>
                          <m:r>
                            <a:rPr lang="en-US" altLang="zh-CN" b="0" i="1" smtClean="0">
                              <a:latin typeface="Cambria Math" panose="02040503050406030204" pitchFamily="18" charset="0"/>
                            </a:rPr>
                            <m:t>𝑙</m:t>
                          </m:r>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𝑋</m:t>
                          </m:r>
                        </m:e>
                        <m:sup>
                          <m:r>
                            <a:rPr lang="en-US" altLang="zh-CN" i="1">
                              <a:latin typeface="Cambria Math" panose="02040503050406030204" pitchFamily="18" charset="0"/>
                            </a:rPr>
                            <m:t>𝑙</m:t>
                          </m:r>
                        </m:sup>
                      </m:s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𝑓</m:t>
                          </m:r>
                        </m:e>
                        <m:sub>
                          <m:r>
                            <a:rPr lang="zh-CN" altLang="en-US" b="0" i="1" smtClean="0">
                              <a:latin typeface="Cambria Math" panose="02040503050406030204" pitchFamily="18" charset="0"/>
                            </a:rPr>
                            <m:t>𝜃</m:t>
                          </m:r>
                        </m:sub>
                        <m:sup>
                          <m:r>
                            <a:rPr lang="en-US" altLang="zh-CN" b="0" i="1" smtClean="0">
                              <a:latin typeface="Cambria Math" panose="02040503050406030204" pitchFamily="18" charset="0"/>
                            </a:rPr>
                            <m:t>𝑙</m:t>
                          </m:r>
                          <m:r>
                            <a:rPr lang="en-US" altLang="zh-CN" b="0" i="1" smtClean="0">
                              <a:latin typeface="Cambria Math" panose="02040503050406030204" pitchFamily="18" charset="0"/>
                            </a:rPr>
                            <m:t>+1</m:t>
                          </m:r>
                        </m:sup>
                      </m:sSubSup>
                      <m:d>
                        <m:dPr>
                          <m:ctrlPr>
                            <a:rPr lang="en-US" altLang="zh-CN" b="0" i="1" smtClean="0">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𝑋</m:t>
                              </m:r>
                            </m:e>
                            <m:sup>
                              <m:r>
                                <a:rPr lang="en-US" altLang="zh-CN" i="1">
                                  <a:latin typeface="Cambria Math" panose="02040503050406030204" pitchFamily="18" charset="0"/>
                                </a:rPr>
                                <m:t>𝑙</m:t>
                              </m:r>
                            </m:sup>
                          </m:sSup>
                        </m:e>
                      </m:d>
                    </m:oMath>
                  </m:oMathPara>
                </a14:m>
                <a:endParaRPr lang="en-US" altLang="zh-CN" dirty="0">
                  <a:latin typeface="+mn-lt"/>
                </a:endParaRPr>
              </a:p>
              <a:p>
                <a:pPr lvl="2"/>
                <a:r>
                  <a:rPr lang="zh-CN" altLang="en-US" dirty="0">
                    <a:latin typeface="+mn-lt"/>
                  </a:rPr>
                  <a:t>其中</a:t>
                </a:r>
                <a14:m>
                  <m:oMath xmlns:m="http://schemas.openxmlformats.org/officeDocument/2006/math">
                    <m:r>
                      <a:rPr lang="en-US" altLang="zh-CN" b="0" i="1" smtClean="0">
                        <a:latin typeface="Cambria Math" panose="02040503050406030204" pitchFamily="18" charset="0"/>
                      </a:rPr>
                      <m:t>𝑙</m:t>
                    </m:r>
                  </m:oMath>
                </a14:m>
                <a:r>
                  <a:rPr lang="zh-CN" altLang="en-US" dirty="0">
                    <a:latin typeface="+mn-lt"/>
                  </a:rPr>
                  <a:t>表示模型的第</a:t>
                </a:r>
                <a14:m>
                  <m:oMath xmlns:m="http://schemas.openxmlformats.org/officeDocument/2006/math">
                    <m:r>
                      <a:rPr lang="en-US" altLang="zh-CN" i="1">
                        <a:latin typeface="Cambria Math" panose="02040503050406030204" pitchFamily="18" charset="0"/>
                      </a:rPr>
                      <m:t>𝑙</m:t>
                    </m:r>
                  </m:oMath>
                </a14:m>
                <a:r>
                  <a:rPr lang="zh-CN" altLang="en-US" dirty="0">
                    <a:latin typeface="+mn-lt"/>
                  </a:rPr>
                  <a:t>层，</a:t>
                </a:r>
                <a14:m>
                  <m:oMath xmlns:m="http://schemas.openxmlformats.org/officeDocument/2006/math">
                    <m:r>
                      <a:rPr lang="en-US" altLang="zh-CN" i="1">
                        <a:latin typeface="Cambria Math" panose="02040503050406030204" pitchFamily="18" charset="0"/>
                      </a:rPr>
                      <m:t>𝑓</m:t>
                    </m:r>
                  </m:oMath>
                </a14:m>
                <a:r>
                  <a:rPr lang="zh-CN" altLang="en-US" dirty="0">
                    <a:latin typeface="+mn-lt"/>
                  </a:rPr>
                  <a:t>是第</a:t>
                </a:r>
                <a14:m>
                  <m:oMath xmlns:m="http://schemas.openxmlformats.org/officeDocument/2006/math">
                    <m:r>
                      <a:rPr lang="en-US" altLang="zh-CN" i="1">
                        <a:latin typeface="Cambria Math" panose="02040503050406030204" pitchFamily="18" charset="0"/>
                      </a:rPr>
                      <m:t>𝑙</m:t>
                    </m:r>
                    <m:r>
                      <a:rPr lang="zh-CN" altLang="en-US" i="1" smtClean="0">
                        <a:latin typeface="Cambria Math" panose="02040503050406030204" pitchFamily="18" charset="0"/>
                      </a:rPr>
                      <m:t>层</m:t>
                    </m:r>
                  </m:oMath>
                </a14:m>
                <a:r>
                  <a:rPr lang="zh-CN" altLang="en-US" dirty="0">
                    <a:latin typeface="+mn-lt"/>
                  </a:rPr>
                  <a:t>的变换函数</a:t>
                </a:r>
                <a:endParaRPr lang="en-US" altLang="zh-CN" dirty="0">
                  <a:latin typeface="+mn-lt"/>
                </a:endParaRPr>
              </a:p>
              <a:p>
                <a:pPr lvl="2"/>
                <a:r>
                  <a:rPr lang="zh-CN" altLang="en-US" dirty="0">
                    <a:latin typeface="+mn-lt"/>
                  </a:rPr>
                  <a:t>深度学习的重要原则就是：无法轻易的找到映射函数，那么在可逆函数的过程中加入掩模：</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𝑋</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𝜈</m:t>
                          </m:r>
                        </m:e>
                        <m:sub>
                          <m:r>
                            <a:rPr lang="zh-CN" altLang="en-US" b="0" i="1" smtClean="0">
                              <a:latin typeface="Cambria Math" panose="02040503050406030204" pitchFamily="18" charset="0"/>
                            </a:rPr>
                            <m:t>𝜁</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l-GR" altLang="zh-CN" i="1">
                                  <a:latin typeface="Cambria Math" panose="02040503050406030204" pitchFamily="18" charset="0"/>
                                  <a:ea typeface="Cambria Math" panose="02040503050406030204" pitchFamily="18" charset="0"/>
                                </a:rPr>
                                <m:t>𝜓</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𝑀</m:t>
                          </m:r>
                        </m:e>
                      </m:d>
                    </m:oMath>
                  </m:oMathPara>
                </a14:m>
                <a:endParaRPr lang="en-US" altLang="zh-CN" dirty="0">
                  <a:latin typeface="+mn-lt"/>
                </a:endParaRPr>
              </a:p>
              <a:p>
                <a:pPr lvl="2"/>
                <a:r>
                  <a:rPr lang="zh-CN" altLang="en-US" dirty="0">
                    <a:latin typeface="+mn-lt"/>
                  </a:rPr>
                  <a:t>其中</a:t>
                </a:r>
                <a14:m>
                  <m:oMath xmlns:m="http://schemas.openxmlformats.org/officeDocument/2006/math">
                    <m:r>
                      <a:rPr lang="en-US" altLang="zh-CN" b="0" i="1" smtClean="0">
                        <a:latin typeface="Cambria Math" panose="02040503050406030204" pitchFamily="18" charset="0"/>
                      </a:rPr>
                      <m:t>𝑀</m:t>
                    </m:r>
                    <m:r>
                      <a:rPr lang="zh-CN" altLang="en-US" i="1">
                        <a:latin typeface="Cambria Math" panose="02040503050406030204" pitchFamily="18" charset="0"/>
                      </a:rPr>
                      <m:t>是</m:t>
                    </m:r>
                  </m:oMath>
                </a14:m>
                <a:r>
                  <a:rPr lang="zh-CN" altLang="en-US" dirty="0">
                    <a:latin typeface="+mn-lt"/>
                  </a:rPr>
                  <a:t>动态二进制掩码</a:t>
                </a:r>
                <a:endParaRPr lang="en-US" altLang="zh-CN" dirty="0">
                  <a:latin typeface="+mn-lt"/>
                </a:endParaRPr>
              </a:p>
            </p:txBody>
          </p:sp>
        </mc:Choice>
        <mc:Fallback xmlns="">
          <p:sp>
            <p:nvSpPr>
              <p:cNvPr id="9" name="ee4pContent1">
                <a:extLst>
                  <a:ext uri="{FF2B5EF4-FFF2-40B4-BE49-F238E27FC236}">
                    <a16:creationId xmlns:a16="http://schemas.microsoft.com/office/drawing/2014/main" id="{7B09206F-F591-2B60-D06B-E2A926A78922}"/>
                  </a:ext>
                </a:extLst>
              </p:cNvPr>
              <p:cNvSpPr txBox="1">
                <a:spLocks noRot="1" noChangeAspect="1" noMove="1" noResize="1" noEditPoints="1" noAdjustHandles="1" noChangeArrowheads="1" noChangeShapeType="1" noTextEdit="1"/>
              </p:cNvSpPr>
              <p:nvPr>
                <p:custDataLst>
                  <p:tags r:id="rId6"/>
                </p:custDataLst>
              </p:nvPr>
            </p:nvSpPr>
            <p:spPr>
              <a:xfrm>
                <a:off x="514349" y="1352550"/>
                <a:ext cx="11160917" cy="4838703"/>
              </a:xfrm>
              <a:prstGeom prst="rect">
                <a:avLst/>
              </a:prstGeom>
              <a:blipFill>
                <a:blip r:embed="rId7"/>
                <a:stretch>
                  <a:fillRect l="-327"/>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2920104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D536069-E0F3-E454-DF6C-4922B6FA1B3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5" name="think-cell data - do not delete" hidden="1">
                        <a:extLst>
                          <a:ext uri="{FF2B5EF4-FFF2-40B4-BE49-F238E27FC236}">
                            <a16:creationId xmlns:a16="http://schemas.microsoft.com/office/drawing/2014/main" id="{2D536069-E0F3-E454-DF6C-4922B6FA1B3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179599"/>
            <a:ext cx="11160917" cy="984885"/>
          </a:xfrm>
        </p:spPr>
        <p:txBody>
          <a:bodyPr vert="horz"/>
          <a:lstStyle/>
          <a:p>
            <a:r>
              <a:rPr lang="en-US" altLang="zh-CN" dirty="0"/>
              <a:t>YOLOv9: 2024 ArXiv							[Reason]</a:t>
            </a:r>
            <a:br>
              <a:rPr lang="en-US" altLang="zh-CN" dirty="0"/>
            </a:br>
            <a:r>
              <a:rPr lang="en-US" altLang="zh-CN" dirty="0"/>
              <a:t>YOLOv4 Authors Achieve Programmable Gradient Information</a:t>
            </a:r>
            <a:endParaRPr lang="en-US" dirty="0"/>
          </a:p>
        </p:txBody>
      </p:sp>
      <mc:AlternateContent xmlns:mc="http://schemas.openxmlformats.org/markup-compatibility/2006" xmlns:a14="http://schemas.microsoft.com/office/drawing/2010/main">
        <mc:Choice Requires="a14">
          <p:sp>
            <p:nvSpPr>
              <p:cNvPr id="2" name="ee4pContent1">
                <a:extLst>
                  <a:ext uri="{FF2B5EF4-FFF2-40B4-BE49-F238E27FC236}">
                    <a16:creationId xmlns:a16="http://schemas.microsoft.com/office/drawing/2014/main" id="{854265AF-5295-7011-6C79-044650D7DD38}"/>
                  </a:ext>
                </a:extLst>
              </p:cNvPr>
              <p:cNvSpPr txBox="1">
                <a:spLocks/>
              </p:cNvSpPr>
              <p:nvPr>
                <p:custDataLst>
                  <p:tags r:id="rId2"/>
                </p:custDataLst>
              </p:nvPr>
            </p:nvSpPr>
            <p:spPr>
              <a:xfrm>
                <a:off x="514349" y="1352551"/>
                <a:ext cx="11160917" cy="481330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综合上述内容，得到将数据</a:t>
                </a:r>
                <a14:m>
                  <m:oMath xmlns:m="http://schemas.openxmlformats.org/officeDocument/2006/math">
                    <m:r>
                      <a:rPr lang="en-US" altLang="zh-CN" b="0" i="1" smtClean="0">
                        <a:latin typeface="Cambria Math" panose="02040503050406030204" pitchFamily="18" charset="0"/>
                      </a:rPr>
                      <m:t>𝑋</m:t>
                    </m:r>
                  </m:oMath>
                </a14:m>
                <a:r>
                  <a:rPr lang="zh-CN" altLang="en-US" dirty="0">
                    <a:latin typeface="+mn-lt"/>
                  </a:rPr>
                  <a:t>映射到目标</a:t>
                </a:r>
                <a14:m>
                  <m:oMath xmlns:m="http://schemas.openxmlformats.org/officeDocument/2006/math">
                    <m:r>
                      <a:rPr lang="en-US" altLang="zh-CN" b="0" i="1" smtClean="0">
                        <a:latin typeface="Cambria Math" panose="02040503050406030204" pitchFamily="18" charset="0"/>
                      </a:rPr>
                      <m:t>𝑌</m:t>
                    </m:r>
                  </m:oMath>
                </a14:m>
                <a:r>
                  <a:rPr lang="zh-CN" altLang="en-US" dirty="0">
                    <a:latin typeface="+mn-lt"/>
                  </a:rPr>
                  <a:t>的重要信息</a:t>
                </a:r>
                <a14:m>
                  <m:oMath xmlns:m="http://schemas.openxmlformats.org/officeDocument/2006/math">
                    <m:r>
                      <a:rPr lang="en-US" altLang="zh-CN" i="1">
                        <a:latin typeface="Cambria Math" panose="02040503050406030204" pitchFamily="18" charset="0"/>
                      </a:rPr>
                      <m:t>𝐼</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𝑌</m:t>
                        </m:r>
                        <m:r>
                          <a:rPr lang="en-US" altLang="zh-CN" i="1">
                            <a:latin typeface="Cambria Math" panose="02040503050406030204" pitchFamily="18" charset="0"/>
                          </a:rPr>
                          <m:t>,</m:t>
                        </m:r>
                        <m:r>
                          <a:rPr lang="en-US" altLang="zh-CN" i="1">
                            <a:latin typeface="Cambria Math" panose="02040503050406030204" pitchFamily="18" charset="0"/>
                          </a:rPr>
                          <m:t>𝑋</m:t>
                        </m:r>
                      </m:e>
                    </m:d>
                  </m:oMath>
                </a14:m>
                <a:r>
                  <a:rPr lang="zh-CN" altLang="en-US" dirty="0">
                    <a:latin typeface="+mn-lt"/>
                  </a:rPr>
                  <a:t>的信息瓶颈计算公式：</a:t>
                </a:r>
                <a:endParaRPr lang="en-US" altLang="zh-CN" dirty="0">
                  <a:latin typeface="+mn-lt"/>
                </a:endParaRPr>
              </a:p>
              <a:p>
                <a:pPr lvl="1"/>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𝐼</m:t>
                      </m:r>
                      <m:d>
                        <m:dPr>
                          <m:ctrlPr>
                            <a:rPr lang="en-US" altLang="zh-CN" i="1">
                              <a:latin typeface="Cambria Math" panose="02040503050406030204" pitchFamily="18" charset="0"/>
                            </a:rPr>
                          </m:ctrlPr>
                        </m:dPr>
                        <m:e>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𝑋</m:t>
                          </m:r>
                        </m:e>
                      </m:d>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𝐼</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𝑌</m:t>
                          </m:r>
                          <m:r>
                            <a:rPr lang="en-US" altLang="zh-CN" i="1">
                              <a:latin typeface="Cambria Math" panose="02040503050406030204" pitchFamily="18" charset="0"/>
                            </a:rPr>
                            <m:t>,</m:t>
                          </m:r>
                          <m:r>
                            <a:rPr lang="en-US" altLang="zh-CN" i="1">
                              <a:latin typeface="Cambria Math" panose="02040503050406030204" pitchFamily="18" charset="0"/>
                            </a:rPr>
                            <m:t>𝑋</m:t>
                          </m:r>
                        </m:e>
                      </m:d>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𝐼</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𝑌</m:t>
                          </m:r>
                          <m:r>
                            <a:rPr lang="en-US" altLang="zh-CN" i="1">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zh-CN" altLang="en-US" i="1" smtClean="0">
                                  <a:latin typeface="Cambria Math" panose="02040503050406030204" pitchFamily="18" charset="0"/>
                                </a:rPr>
                                <m:t>𝜃</m:t>
                              </m:r>
                            </m:sub>
                          </m:sSub>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𝑋</m:t>
                              </m:r>
                            </m:e>
                          </m:d>
                        </m:e>
                      </m:d>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𝐼</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𝑌</m:t>
                          </m:r>
                          <m:r>
                            <a:rPr lang="en-US" altLang="zh-CN" i="1">
                              <a:latin typeface="Cambria Math" panose="02040503050406030204" pitchFamily="18" charset="0"/>
                            </a:rPr>
                            <m:t>,</m:t>
                          </m:r>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𝑌</m:t>
                              </m:r>
                            </m:e>
                          </m:acc>
                        </m:e>
                      </m:d>
                    </m:oMath>
                  </m:oMathPara>
                </a14:m>
                <a:endParaRPr lang="en-US" dirty="0">
                  <a:latin typeface="+mn-lt"/>
                </a:endParaRPr>
              </a:p>
              <a:p>
                <a:pPr marL="0" lvl="1" indent="0">
                  <a:buNone/>
                </a:pPr>
                <a:endParaRPr lang="en-US" dirty="0">
                  <a:latin typeface="+mn-lt"/>
                </a:endParaRPr>
              </a:p>
              <a:p>
                <a:pPr lvl="1"/>
                <a:r>
                  <a:rPr lang="zh-CN" altLang="en-US" dirty="0">
                    <a:latin typeface="+mn-lt"/>
                  </a:rPr>
                  <a:t>一般来说，</a:t>
                </a:r>
                <a14:m>
                  <m:oMath xmlns:m="http://schemas.openxmlformats.org/officeDocument/2006/math">
                    <m:r>
                      <a:rPr lang="en-US" altLang="zh-CN" i="1">
                        <a:latin typeface="Cambria Math" panose="02040503050406030204" pitchFamily="18" charset="0"/>
                      </a:rPr>
                      <m:t>𝐼</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𝑌</m:t>
                        </m:r>
                        <m:r>
                          <a:rPr lang="en-US" altLang="zh-CN" i="1">
                            <a:latin typeface="Cambria Math" panose="02040503050406030204" pitchFamily="18" charset="0"/>
                          </a:rPr>
                          <m:t>,</m:t>
                        </m:r>
                        <m:r>
                          <a:rPr lang="en-US" altLang="zh-CN" i="1">
                            <a:latin typeface="Cambria Math" panose="02040503050406030204" pitchFamily="18" charset="0"/>
                          </a:rPr>
                          <m:t>𝑋</m:t>
                        </m:r>
                      </m:e>
                    </m:d>
                    <m:r>
                      <a:rPr lang="zh-CN" altLang="en-US" i="1">
                        <a:latin typeface="Cambria Math" panose="02040503050406030204" pitchFamily="18" charset="0"/>
                      </a:rPr>
                      <m:t>只会</m:t>
                    </m:r>
                  </m:oMath>
                </a14:m>
                <a:r>
                  <a:rPr lang="zh-CN" altLang="en-US" dirty="0">
                    <a:latin typeface="+mn-lt"/>
                  </a:rPr>
                  <a:t>占据</a:t>
                </a:r>
                <a14:m>
                  <m:oMath xmlns:m="http://schemas.openxmlformats.org/officeDocument/2006/math">
                    <m:r>
                      <a:rPr lang="en-US" altLang="zh-CN" i="1">
                        <a:latin typeface="Cambria Math" panose="02040503050406030204" pitchFamily="18" charset="0"/>
                      </a:rPr>
                      <m:t>𝐼</m:t>
                    </m:r>
                    <m:d>
                      <m:dPr>
                        <m:ctrlPr>
                          <a:rPr lang="en-US" altLang="zh-CN" i="1">
                            <a:latin typeface="Cambria Math" panose="02040503050406030204" pitchFamily="18" charset="0"/>
                          </a:rPr>
                        </m:ctrlPr>
                      </m:dPr>
                      <m:e>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𝑋</m:t>
                        </m:r>
                      </m:e>
                    </m:d>
                  </m:oMath>
                </a14:m>
                <a:r>
                  <a:rPr lang="zh-CN" altLang="en-US" dirty="0">
                    <a:latin typeface="+mn-lt"/>
                  </a:rPr>
                  <a:t>。然而，这对于目标任务至关重要。 因此，即使前馈阶段丢失的信息量并不大，只要</a:t>
                </a:r>
                <a14:m>
                  <m:oMath xmlns:m="http://schemas.openxmlformats.org/officeDocument/2006/math">
                    <m:r>
                      <a:rPr lang="en-US" altLang="zh-CN" i="1">
                        <a:latin typeface="Cambria Math" panose="02040503050406030204" pitchFamily="18" charset="0"/>
                      </a:rPr>
                      <m:t>𝐼</m:t>
                    </m:r>
                    <m:d>
                      <m:dPr>
                        <m:ctrlPr>
                          <a:rPr lang="en-US" altLang="zh-CN" i="1">
                            <a:latin typeface="Cambria Math" panose="02040503050406030204" pitchFamily="18" charset="0"/>
                          </a:rPr>
                        </m:ctrlPr>
                      </m:dPr>
                      <m:e>
                        <m:r>
                          <a:rPr lang="en-US" altLang="zh-CN" i="1">
                            <a:latin typeface="Cambria Math" panose="02040503050406030204" pitchFamily="18" charset="0"/>
                          </a:rPr>
                          <m:t>𝑌</m:t>
                        </m:r>
                        <m:r>
                          <a:rPr lang="en-US" altLang="zh-CN" i="1">
                            <a:latin typeface="Cambria Math" panose="02040503050406030204" pitchFamily="18" charset="0"/>
                          </a:rPr>
                          <m:t>,</m:t>
                        </m:r>
                        <m:r>
                          <a:rPr lang="en-US" altLang="zh-CN" i="1">
                            <a:latin typeface="Cambria Math" panose="02040503050406030204" pitchFamily="18" charset="0"/>
                          </a:rPr>
                          <m:t>𝑋</m:t>
                        </m:r>
                      </m:e>
                    </m:d>
                  </m:oMath>
                </a14:m>
                <a:r>
                  <a:rPr lang="zh-CN" altLang="en-US" dirty="0">
                    <a:latin typeface="+mn-lt"/>
                  </a:rPr>
                  <a:t>覆盖，训练效果会受到很大影响。 轻量级模型本身处于欠参数化状态，因此在前馈阶段很容易丢失很多重要信息。 因此，轻量级模型的目标是如何准确过滤</a:t>
                </a:r>
                <a14:m>
                  <m:oMath xmlns:m="http://schemas.openxmlformats.org/officeDocument/2006/math">
                    <m:r>
                      <a:rPr lang="en-US" altLang="zh-CN" i="1">
                        <a:latin typeface="Cambria Math" panose="02040503050406030204" pitchFamily="18" charset="0"/>
                      </a:rPr>
                      <m:t>𝐼</m:t>
                    </m:r>
                    <m:d>
                      <m:dPr>
                        <m:ctrlPr>
                          <a:rPr lang="en-US" altLang="zh-CN" i="1">
                            <a:latin typeface="Cambria Math" panose="02040503050406030204" pitchFamily="18" charset="0"/>
                          </a:rPr>
                        </m:ctrlPr>
                      </m:dPr>
                      <m:e>
                        <m:r>
                          <a:rPr lang="en-US" altLang="zh-CN" i="1">
                            <a:latin typeface="Cambria Math" panose="02040503050406030204" pitchFamily="18" charset="0"/>
                          </a:rPr>
                          <m:t>𝑌</m:t>
                        </m:r>
                        <m:r>
                          <a:rPr lang="en-US" altLang="zh-CN" i="1">
                            <a:latin typeface="Cambria Math" panose="02040503050406030204" pitchFamily="18" charset="0"/>
                          </a:rPr>
                          <m:t>,</m:t>
                        </m:r>
                        <m:r>
                          <a:rPr lang="en-US" altLang="zh-CN" i="1">
                            <a:latin typeface="Cambria Math" panose="02040503050406030204" pitchFamily="18" charset="0"/>
                          </a:rPr>
                          <m:t>𝑋</m:t>
                        </m:r>
                      </m:e>
                    </m:d>
                  </m:oMath>
                </a14:m>
                <a:r>
                  <a:rPr lang="zh-CN" altLang="en-US" dirty="0">
                    <a:latin typeface="+mn-lt"/>
                  </a:rPr>
                  <a:t>来自</a:t>
                </a:r>
                <a14:m>
                  <m:oMath xmlns:m="http://schemas.openxmlformats.org/officeDocument/2006/math">
                    <m:r>
                      <a:rPr lang="en-US" altLang="zh-CN" i="1">
                        <a:latin typeface="Cambria Math" panose="02040503050406030204" pitchFamily="18" charset="0"/>
                      </a:rPr>
                      <m:t>𝐼</m:t>
                    </m:r>
                    <m:d>
                      <m:dPr>
                        <m:ctrlPr>
                          <a:rPr lang="en-US" altLang="zh-CN" i="1">
                            <a:latin typeface="Cambria Math" panose="02040503050406030204" pitchFamily="18" charset="0"/>
                          </a:rPr>
                        </m:ctrlPr>
                      </m:dPr>
                      <m:e>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𝑋</m:t>
                        </m:r>
                      </m:e>
                    </m:d>
                  </m:oMath>
                </a14:m>
                <a:r>
                  <a:rPr lang="zh-CN" altLang="en-US" dirty="0"/>
                  <a:t> 至于完全保留</a:t>
                </a:r>
                <a14:m>
                  <m:oMath xmlns:m="http://schemas.openxmlformats.org/officeDocument/2006/math">
                    <m:r>
                      <a:rPr lang="en-US" altLang="zh-CN" b="0" i="1" smtClean="0">
                        <a:latin typeface="Cambria Math" panose="02040503050406030204" pitchFamily="18" charset="0"/>
                      </a:rPr>
                      <m:t>𝑋</m:t>
                    </m:r>
                  </m:oMath>
                </a14:m>
                <a:r>
                  <a:rPr lang="zh-CN" altLang="en-US" dirty="0"/>
                  <a:t>的信息，这是很难实现的。 基于上述分析，希望提出一种新的深度神经网络训练方法，不仅可以生成可靠的梯度来更新模型，而且适用于浅层和轻量级神经网络</a:t>
                </a:r>
                <a:endParaRPr lang="en-US" altLang="zh-CN" dirty="0"/>
              </a:p>
              <a:p>
                <a:pPr lvl="1"/>
                <a:endParaRPr lang="en-US" dirty="0">
                  <a:latin typeface="+mn-lt"/>
                </a:endParaRPr>
              </a:p>
              <a:p>
                <a:pPr lvl="1"/>
                <a:r>
                  <a:rPr lang="zh-CN" altLang="en-US" dirty="0">
                    <a:latin typeface="+mn-lt"/>
                  </a:rPr>
                  <a:t>在深度神经网络中，</a:t>
                </a:r>
                <a:r>
                  <a:rPr lang="en-US" altLang="zh-CN" b="0" dirty="0">
                    <a:ea typeface="Cambria Math" panose="02040503050406030204" pitchFamily="18" charset="0"/>
                  </a:rPr>
                  <a:t> </a:t>
                </a:r>
                <a14:m>
                  <m:oMath xmlns:m="http://schemas.openxmlformats.org/officeDocument/2006/math">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𝑓</m:t>
                        </m:r>
                      </m:e>
                      <m:sub>
                        <m:r>
                          <a:rPr lang="zh-CN" altLang="en-US" b="0" i="1" smtClean="0">
                            <a:latin typeface="Cambria Math" panose="02040503050406030204" pitchFamily="18" charset="0"/>
                            <a:ea typeface="Cambria Math" panose="02040503050406030204" pitchFamily="18" charset="0"/>
                          </a:rPr>
                          <m:t>𝜃</m:t>
                        </m:r>
                      </m:sub>
                    </m:sSub>
                    <m:d>
                      <m:dPr>
                        <m:ctrlPr>
                          <a:rPr lang="en-US" altLang="zh-CN" b="0" i="1" smtClean="0">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m:t>
                        </m:r>
                      </m:e>
                    </m:d>
                    <m:r>
                      <a:rPr lang="en-US" altLang="zh-CN" b="0" i="1" smtClean="0">
                        <a:latin typeface="Cambria Math" panose="02040503050406030204" pitchFamily="18" charset="0"/>
                        <a:ea typeface="Cambria Math" panose="02040503050406030204" pitchFamily="18" charset="0"/>
                      </a:rPr>
                      <m:t> </m:t>
                    </m:r>
                  </m:oMath>
                </a14:m>
                <a:r>
                  <a:rPr lang="zh-CN" altLang="en-US" dirty="0">
                    <a:latin typeface="+mn-lt"/>
                  </a:rPr>
                  <a:t>和</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𝑔</m:t>
                        </m:r>
                      </m:e>
                      <m:sub>
                        <m:r>
                          <a:rPr lang="zh-CN" altLang="en-US" i="1">
                            <a:latin typeface="Cambria Math" panose="02040503050406030204" pitchFamily="18" charset="0"/>
                            <a:ea typeface="Cambria Math" panose="02040503050406030204" pitchFamily="18" charset="0"/>
                          </a:rPr>
                          <m:t>𝜙</m:t>
                        </m:r>
                      </m:sub>
                    </m:sSub>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m:t>
                        </m:r>
                      </m:e>
                    </m:d>
                    <m:r>
                      <a:rPr lang="en-US" altLang="zh-CN" i="1">
                        <a:latin typeface="Cambria Math" panose="02040503050406030204" pitchFamily="18" charset="0"/>
                        <a:ea typeface="Cambria Math" panose="02040503050406030204" pitchFamily="18" charset="0"/>
                      </a:rPr>
                      <m:t> </m:t>
                    </m:r>
                  </m:oMath>
                </a14:m>
                <a:r>
                  <a:rPr lang="zh-CN" altLang="en-US" dirty="0">
                    <a:latin typeface="+mn-lt"/>
                  </a:rPr>
                  <a:t>，可以预测，随着网络层数越深，原始数据就越容易丢失。然而深度神经网络的参数是基于网络的输出以及给定的目标，然后通过计算损失函数生成新的梯度后更新网络。可以想象，更深的神经网络的输出不太能够保留有关预测目标的完整信息。这将使得网络训练时可能使用不完整的信息，导致梯度不可靠和收敛性差。解决上述问题的一种方法是直接增加模型的尺寸。当使用大量的参数来构建模型时，它更有能力对数据进行更完整的转换。上述方法使得即使在数据前馈过程中信息丢失，仍然有机会保留足够的信息来执行到目标的映射。上述现象解释了为什么在大多数现代模型中宽度比深度更重要。然而，上述结论并不能从根本上解决非常深的神经网络中梯度不可靠的问题</a:t>
                </a:r>
                <a:endParaRPr lang="en-US" dirty="0">
                  <a:latin typeface="+mn-lt"/>
                </a:endParaRPr>
              </a:p>
            </p:txBody>
          </p:sp>
        </mc:Choice>
        <mc:Fallback xmlns="">
          <p:sp>
            <p:nvSpPr>
              <p:cNvPr id="2" name="ee4pContent1">
                <a:extLst>
                  <a:ext uri="{FF2B5EF4-FFF2-40B4-BE49-F238E27FC236}">
                    <a16:creationId xmlns:a16="http://schemas.microsoft.com/office/drawing/2014/main" id="{854265AF-5295-7011-6C79-044650D7DD38}"/>
                  </a:ext>
                </a:extLst>
              </p:cNvPr>
              <p:cNvSpPr txBox="1">
                <a:spLocks noRot="1" noChangeAspect="1" noMove="1" noResize="1" noEditPoints="1" noAdjustHandles="1" noChangeArrowheads="1" noChangeShapeType="1" noTextEdit="1"/>
              </p:cNvSpPr>
              <p:nvPr>
                <p:custDataLst>
                  <p:tags r:id="rId6"/>
                </p:custDataLst>
              </p:nvPr>
            </p:nvSpPr>
            <p:spPr>
              <a:xfrm>
                <a:off x="514349" y="1352551"/>
                <a:ext cx="11160917" cy="4813302"/>
              </a:xfrm>
              <a:prstGeom prst="rect">
                <a:avLst/>
              </a:prstGeom>
              <a:blipFill>
                <a:blip r:embed="rId7"/>
                <a:stretch>
                  <a:fillRect l="-164"/>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137274509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D536069-E0F3-E454-DF6C-4922B6FA1B3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2D536069-E0F3-E454-DF6C-4922B6FA1B3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179599"/>
            <a:ext cx="11160917" cy="984885"/>
          </a:xfrm>
        </p:spPr>
        <p:txBody>
          <a:bodyPr vert="horz"/>
          <a:lstStyle/>
          <a:p>
            <a:r>
              <a:rPr lang="en-US" altLang="zh-CN" dirty="0"/>
              <a:t>YOLOv9: 2024 ArXiv						[Architectures]</a:t>
            </a:r>
            <a:br>
              <a:rPr lang="en-US" altLang="zh-CN" dirty="0"/>
            </a:br>
            <a:r>
              <a:rPr lang="en-US" altLang="zh-CN" dirty="0"/>
              <a:t>YOLOv4 Authors Achieve Programmable Gradient Information</a:t>
            </a:r>
            <a:endParaRPr lang="en-US" dirty="0"/>
          </a:p>
        </p:txBody>
      </p:sp>
      <p:pic>
        <p:nvPicPr>
          <p:cNvPr id="9" name="图片 8" descr="图示&#10;&#10;描述已自动生成">
            <a:extLst>
              <a:ext uri="{FF2B5EF4-FFF2-40B4-BE49-F238E27FC236}">
                <a16:creationId xmlns:a16="http://schemas.microsoft.com/office/drawing/2014/main" id="{A1952331-BCCA-DEC3-D18B-05C4556F9743}"/>
              </a:ext>
            </a:extLst>
          </p:cNvPr>
          <p:cNvPicPr>
            <a:picLocks noChangeAspect="1"/>
          </p:cNvPicPr>
          <p:nvPr/>
        </p:nvPicPr>
        <p:blipFill>
          <a:blip r:embed="rId5"/>
          <a:stretch>
            <a:fillRect/>
          </a:stretch>
        </p:blipFill>
        <p:spPr>
          <a:xfrm>
            <a:off x="514349" y="1447770"/>
            <a:ext cx="11160414" cy="4645887"/>
          </a:xfrm>
          <a:prstGeom prst="rect">
            <a:avLst/>
          </a:prstGeom>
        </p:spPr>
      </p:pic>
    </p:spTree>
    <p:extLst>
      <p:ext uri="{BB962C8B-B14F-4D97-AF65-F5344CB8AC3E}">
        <p14:creationId xmlns:p14="http://schemas.microsoft.com/office/powerpoint/2010/main" val="7913982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D536069-E0F3-E454-DF6C-4922B6FA1B3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5" name="think-cell data - do not delete" hidden="1">
                        <a:extLst>
                          <a:ext uri="{FF2B5EF4-FFF2-40B4-BE49-F238E27FC236}">
                            <a16:creationId xmlns:a16="http://schemas.microsoft.com/office/drawing/2014/main" id="{2D536069-E0F3-E454-DF6C-4922B6FA1B3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179599"/>
            <a:ext cx="11160917" cy="984885"/>
          </a:xfrm>
        </p:spPr>
        <p:txBody>
          <a:bodyPr vert="horz"/>
          <a:lstStyle/>
          <a:p>
            <a:r>
              <a:rPr lang="en-US" altLang="zh-CN" dirty="0"/>
              <a:t>YOLOv9: 2024 ArXiv						[Architectures]</a:t>
            </a:r>
            <a:br>
              <a:rPr lang="en-US" altLang="zh-CN" dirty="0"/>
            </a:br>
            <a:r>
              <a:rPr lang="en-US" altLang="zh-CN" dirty="0"/>
              <a:t>YOLOv4 Authors Achieve Programmable Gradient Information</a:t>
            </a:r>
            <a:endParaRPr lang="en-US" dirty="0"/>
          </a:p>
        </p:txBody>
      </p:sp>
      <p:sp>
        <p:nvSpPr>
          <p:cNvPr id="8" name="ee4pContent1">
            <a:extLst>
              <a:ext uri="{FF2B5EF4-FFF2-40B4-BE49-F238E27FC236}">
                <a16:creationId xmlns:a16="http://schemas.microsoft.com/office/drawing/2014/main" id="{4D3DD6D8-EBA2-95E2-4BD5-94F060700B73}"/>
              </a:ext>
            </a:extLst>
          </p:cNvPr>
          <p:cNvSpPr txBox="1">
            <a:spLocks/>
          </p:cNvSpPr>
          <p:nvPr>
            <p:custDataLst>
              <p:tags r:id="rId2"/>
            </p:custDataLst>
          </p:nvPr>
        </p:nvSpPr>
        <p:spPr>
          <a:xfrm>
            <a:off x="515541" y="1644651"/>
            <a:ext cx="11160917" cy="42481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为了解决上述问题，提出了一种新的辅助监督框架，称为可编程梯度信息</a:t>
            </a:r>
            <a:r>
              <a:rPr lang="en-US" altLang="zh-CN" dirty="0">
                <a:latin typeface="+mn-lt"/>
              </a:rPr>
              <a:t>(Programmable Gradient Information, PGI)</a:t>
            </a:r>
          </a:p>
          <a:p>
            <a:pPr marL="0" lvl="1" indent="0">
              <a:buNone/>
            </a:pPr>
            <a:r>
              <a:rPr lang="zh-CN" altLang="en-US" dirty="0">
                <a:latin typeface="+mn-lt"/>
              </a:rPr>
              <a:t> </a:t>
            </a:r>
            <a:endParaRPr lang="en-US" altLang="zh-CN" dirty="0">
              <a:latin typeface="+mn-lt"/>
            </a:endParaRPr>
          </a:p>
          <a:p>
            <a:pPr lvl="1"/>
            <a:r>
              <a:rPr lang="zh-CN" altLang="en-US" dirty="0">
                <a:latin typeface="+mn-lt"/>
              </a:rPr>
              <a:t> </a:t>
            </a:r>
            <a:r>
              <a:rPr lang="en-US" altLang="zh-CN" dirty="0">
                <a:latin typeface="+mn-lt"/>
              </a:rPr>
              <a:t>PGI</a:t>
            </a:r>
            <a:r>
              <a:rPr lang="zh-CN" altLang="en-US" dirty="0">
                <a:latin typeface="+mn-lt"/>
              </a:rPr>
              <a:t>主要包括三个组成部分</a:t>
            </a:r>
            <a:endParaRPr lang="en-US" altLang="zh-CN" dirty="0">
              <a:latin typeface="+mn-lt"/>
            </a:endParaRPr>
          </a:p>
          <a:p>
            <a:pPr marL="546100" lvl="2" indent="-342900">
              <a:buFont typeface="+mj-lt"/>
              <a:buAutoNum type="arabicPeriod"/>
            </a:pPr>
            <a:r>
              <a:rPr lang="zh-CN" altLang="en-US" dirty="0">
                <a:latin typeface="+mn-lt"/>
              </a:rPr>
              <a:t>主分支</a:t>
            </a:r>
            <a:endParaRPr lang="en-US" altLang="zh-CN" dirty="0">
              <a:latin typeface="+mn-lt"/>
            </a:endParaRPr>
          </a:p>
          <a:p>
            <a:pPr marL="546100" lvl="2" indent="-342900">
              <a:buFont typeface="+mj-lt"/>
              <a:buAutoNum type="arabicPeriod"/>
            </a:pPr>
            <a:r>
              <a:rPr lang="zh-CN" altLang="en-US" dirty="0">
                <a:latin typeface="+mn-lt"/>
              </a:rPr>
              <a:t>辅助可逆分支</a:t>
            </a:r>
            <a:endParaRPr lang="en-US" altLang="zh-CN" dirty="0">
              <a:latin typeface="+mn-lt"/>
            </a:endParaRPr>
          </a:p>
          <a:p>
            <a:pPr marL="546100" lvl="2" indent="-342900">
              <a:buFont typeface="+mj-lt"/>
              <a:buAutoNum type="arabicPeriod"/>
            </a:pPr>
            <a:r>
              <a:rPr lang="zh-CN" altLang="en-US" dirty="0">
                <a:latin typeface="+mn-lt"/>
              </a:rPr>
              <a:t>多级辅助信息</a:t>
            </a:r>
            <a:endParaRPr lang="en-US" altLang="zh-CN" dirty="0">
              <a:latin typeface="+mn-lt"/>
            </a:endParaRPr>
          </a:p>
          <a:p>
            <a:pPr marL="203200" lvl="2" indent="0">
              <a:buNone/>
            </a:pPr>
            <a:endParaRPr lang="en-US" altLang="zh-CN" dirty="0">
              <a:latin typeface="+mn-lt"/>
            </a:endParaRPr>
          </a:p>
          <a:p>
            <a:pPr lvl="1"/>
            <a:r>
              <a:rPr lang="en-US" altLang="zh-CN" dirty="0">
                <a:latin typeface="+mn-lt"/>
              </a:rPr>
              <a:t>PGI</a:t>
            </a:r>
            <a:r>
              <a:rPr lang="zh-CN" altLang="en-US" dirty="0">
                <a:latin typeface="+mn-lt"/>
              </a:rPr>
              <a:t>的推理过程仅使用主分支，因此不需要任何额外的推理成本</a:t>
            </a:r>
            <a:endParaRPr lang="en-US" altLang="zh-CN" dirty="0">
              <a:latin typeface="+mn-lt"/>
            </a:endParaRPr>
          </a:p>
          <a:p>
            <a:pPr marL="0" lvl="1" indent="0">
              <a:buNone/>
            </a:pPr>
            <a:endParaRPr lang="en-US" altLang="zh-CN" dirty="0">
              <a:latin typeface="+mn-lt"/>
            </a:endParaRPr>
          </a:p>
          <a:p>
            <a:pPr lvl="1"/>
            <a:r>
              <a:rPr lang="zh-CN" altLang="en-US" dirty="0">
                <a:latin typeface="+mn-lt"/>
              </a:rPr>
              <a:t>至于其他两个组件，它们用于解决或减缓深度学习方法中的几个重要问题</a:t>
            </a:r>
            <a:endParaRPr lang="en-US" altLang="zh-CN" dirty="0">
              <a:latin typeface="+mn-lt"/>
            </a:endParaRPr>
          </a:p>
          <a:p>
            <a:pPr marL="546100" lvl="2" indent="-342900">
              <a:buFont typeface="+mj-lt"/>
              <a:buAutoNum type="arabicPeriod"/>
            </a:pPr>
            <a:r>
              <a:rPr lang="zh-CN" altLang="en-US" dirty="0">
                <a:latin typeface="+mn-lt"/>
              </a:rPr>
              <a:t>其中，辅助可逆分支是为了处理神经网络加深带来的问题而设计的</a:t>
            </a:r>
            <a:endParaRPr lang="en-US" altLang="zh-CN" dirty="0">
              <a:latin typeface="+mn-lt"/>
            </a:endParaRPr>
          </a:p>
          <a:p>
            <a:pPr lvl="3"/>
            <a:r>
              <a:rPr lang="zh-CN" altLang="en-US" dirty="0">
                <a:latin typeface="+mn-lt"/>
              </a:rPr>
              <a:t>网络加深会造成信息瓶颈，导致损失函数无法生成可靠的梯度</a:t>
            </a:r>
            <a:endParaRPr lang="en-US" altLang="zh-CN" dirty="0">
              <a:latin typeface="+mn-lt"/>
            </a:endParaRPr>
          </a:p>
          <a:p>
            <a:pPr marL="546100" lvl="2" indent="-342900">
              <a:buFont typeface="+mj-lt"/>
              <a:buAutoNum type="arabicPeriod"/>
            </a:pPr>
            <a:r>
              <a:rPr lang="zh-CN" altLang="en-US" dirty="0">
                <a:latin typeface="+mn-lt"/>
              </a:rPr>
              <a:t>对于多级辅助信息，旨在处理深度监督带来的误差累积问题，特别是针对多个预测分支的架构和轻量级模型</a:t>
            </a:r>
            <a:endParaRPr lang="en-US" dirty="0">
              <a:latin typeface="+mn-lt"/>
            </a:endParaRPr>
          </a:p>
        </p:txBody>
      </p:sp>
    </p:spTree>
    <p:extLst>
      <p:ext uri="{BB962C8B-B14F-4D97-AF65-F5344CB8AC3E}">
        <p14:creationId xmlns:p14="http://schemas.microsoft.com/office/powerpoint/2010/main" val="239621360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D536069-E0F3-E454-DF6C-4922B6FA1B3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5" name="think-cell data - do not delete" hidden="1">
                        <a:extLst>
                          <a:ext uri="{FF2B5EF4-FFF2-40B4-BE49-F238E27FC236}">
                            <a16:creationId xmlns:a16="http://schemas.microsoft.com/office/drawing/2014/main" id="{2D536069-E0F3-E454-DF6C-4922B6FA1B3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179599"/>
            <a:ext cx="11160917" cy="984885"/>
          </a:xfrm>
        </p:spPr>
        <p:txBody>
          <a:bodyPr vert="horz"/>
          <a:lstStyle/>
          <a:p>
            <a:r>
              <a:rPr lang="en-US" altLang="zh-CN" dirty="0"/>
              <a:t>YOLOv9: 2024 ArXiv						[Architectures]</a:t>
            </a:r>
            <a:br>
              <a:rPr lang="en-US" altLang="zh-CN" dirty="0"/>
            </a:br>
            <a:r>
              <a:rPr lang="en-US" altLang="zh-CN" dirty="0"/>
              <a:t>YOLOv4 Authors Achieve Programmable Gradient Information</a:t>
            </a:r>
            <a:endParaRPr lang="en-US" dirty="0"/>
          </a:p>
        </p:txBody>
      </p:sp>
      <p:sp>
        <p:nvSpPr>
          <p:cNvPr id="6" name="ee4pContent1">
            <a:extLst>
              <a:ext uri="{FF2B5EF4-FFF2-40B4-BE49-F238E27FC236}">
                <a16:creationId xmlns:a16="http://schemas.microsoft.com/office/drawing/2014/main" id="{C6917915-F435-6FEB-A3E3-271C966DE355}"/>
              </a:ext>
            </a:extLst>
          </p:cNvPr>
          <p:cNvSpPr txBox="1">
            <a:spLocks/>
          </p:cNvSpPr>
          <p:nvPr>
            <p:custDataLst>
              <p:tags r:id="rId2"/>
            </p:custDataLst>
          </p:nvPr>
        </p:nvSpPr>
        <p:spPr>
          <a:xfrm>
            <a:off x="515541" y="1314450"/>
            <a:ext cx="11160917" cy="494029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a:t>
            </a:r>
            <a:r>
              <a:rPr lang="en-US" altLang="zh-CN" dirty="0">
                <a:latin typeface="+mn-lt"/>
              </a:rPr>
              <a:t>PGI</a:t>
            </a:r>
            <a:r>
              <a:rPr lang="zh-CN" altLang="en-US" dirty="0">
                <a:latin typeface="+mn-lt"/>
              </a:rPr>
              <a:t>中，提出了辅助可逆分支来生成可靠的梯度并更新网络参数</a:t>
            </a:r>
            <a:endParaRPr lang="en-US" altLang="zh-CN" dirty="0">
              <a:latin typeface="+mn-lt"/>
            </a:endParaRPr>
          </a:p>
          <a:p>
            <a:pPr lvl="1"/>
            <a:r>
              <a:rPr lang="zh-CN" altLang="en-US" dirty="0">
                <a:latin typeface="+mn-lt"/>
              </a:rPr>
              <a:t>通过提供从数据映射到目标的信息，损失函数可以提供指导并避免从与目标不太相关的不完整前馈特征中发现错误相关性的可能性</a:t>
            </a:r>
            <a:endParaRPr lang="en-US" altLang="zh-CN" dirty="0">
              <a:latin typeface="+mn-lt"/>
            </a:endParaRPr>
          </a:p>
          <a:p>
            <a:pPr lvl="1"/>
            <a:r>
              <a:rPr lang="zh-CN" altLang="en-US" dirty="0">
                <a:latin typeface="+mn-lt"/>
              </a:rPr>
              <a:t>提出通过引入可逆架构来维护完整信息，但是在可逆架构中添加主分支会消耗大量的推理成本</a:t>
            </a:r>
            <a:endParaRPr lang="en-US" altLang="zh-CN" dirty="0">
              <a:latin typeface="+mn-lt"/>
            </a:endParaRPr>
          </a:p>
          <a:p>
            <a:pPr lvl="1"/>
            <a:r>
              <a:rPr lang="zh-CN" altLang="en-US" dirty="0">
                <a:latin typeface="+mn-lt"/>
              </a:rPr>
              <a:t>分析图</a:t>
            </a:r>
            <a:r>
              <a:rPr lang="en-US" altLang="zh-CN" dirty="0">
                <a:latin typeface="+mn-lt"/>
              </a:rPr>
              <a:t>(b)</a:t>
            </a:r>
            <a:r>
              <a:rPr lang="zh-CN" altLang="en-US" dirty="0">
                <a:latin typeface="+mn-lt"/>
              </a:rPr>
              <a:t>的架构，发现当添加从深层到浅层的额外连接时，推理时间将增加</a:t>
            </a:r>
            <a:r>
              <a:rPr lang="en-US" altLang="zh-CN" dirty="0">
                <a:latin typeface="+mn-lt"/>
              </a:rPr>
              <a:t>20%</a:t>
            </a:r>
          </a:p>
          <a:p>
            <a:pPr lvl="1"/>
            <a:r>
              <a:rPr lang="zh-CN" altLang="en-US" dirty="0">
                <a:latin typeface="+mn-lt"/>
              </a:rPr>
              <a:t>当反复将输入数据添加到网络的高分辨率计算层</a:t>
            </a:r>
            <a:r>
              <a:rPr lang="en-US" altLang="zh-CN" dirty="0">
                <a:latin typeface="+mn-lt"/>
              </a:rPr>
              <a:t>(</a:t>
            </a:r>
            <a:r>
              <a:rPr lang="zh-CN" altLang="en-US" dirty="0">
                <a:latin typeface="+mn-lt"/>
              </a:rPr>
              <a:t>黄色框</a:t>
            </a:r>
            <a:r>
              <a:rPr lang="en-US" altLang="zh-CN" dirty="0">
                <a:latin typeface="+mn-lt"/>
              </a:rPr>
              <a:t>)</a:t>
            </a:r>
            <a:r>
              <a:rPr lang="zh-CN" altLang="en-US" dirty="0">
                <a:latin typeface="+mn-lt"/>
              </a:rPr>
              <a:t>时，推理时间甚至超过了两倍</a:t>
            </a:r>
            <a:endParaRPr lang="en-US" altLang="zh-CN" dirty="0">
              <a:latin typeface="+mn-lt"/>
            </a:endParaRPr>
          </a:p>
          <a:p>
            <a:pPr lvl="1"/>
            <a:r>
              <a:rPr lang="zh-CN" altLang="en-US" dirty="0">
                <a:latin typeface="+mn-lt"/>
              </a:rPr>
              <a:t>由于目标是使用可逆架构来获得可靠的梯度，因此“可逆”并不是推理阶段的唯一必要条件</a:t>
            </a:r>
            <a:endParaRPr lang="en-US" altLang="zh-CN" dirty="0">
              <a:latin typeface="+mn-lt"/>
            </a:endParaRPr>
          </a:p>
          <a:p>
            <a:pPr lvl="1"/>
            <a:r>
              <a:rPr lang="zh-CN" altLang="en-US" dirty="0">
                <a:latin typeface="+mn-lt"/>
              </a:rPr>
              <a:t>鉴于此，将可逆分支视为深度监督分支的扩展，然后设计辅助可逆分支，如图</a:t>
            </a:r>
            <a:r>
              <a:rPr lang="en-US" altLang="zh-CN" dirty="0">
                <a:latin typeface="+mn-lt"/>
              </a:rPr>
              <a:t>(d)</a:t>
            </a:r>
            <a:r>
              <a:rPr lang="zh-CN" altLang="en-US" dirty="0">
                <a:latin typeface="+mn-lt"/>
              </a:rPr>
              <a:t>所示</a:t>
            </a:r>
            <a:endParaRPr lang="en-US" altLang="zh-CN" dirty="0">
              <a:latin typeface="+mn-lt"/>
            </a:endParaRPr>
          </a:p>
          <a:p>
            <a:pPr lvl="1"/>
            <a:r>
              <a:rPr lang="zh-CN" altLang="en-US" dirty="0">
                <a:latin typeface="+mn-lt"/>
              </a:rPr>
              <a:t>对于由于信息瓶颈而丢失重要信息的主分支深度特征，它们将能够从辅助可逆分支接收可靠的梯度信息</a:t>
            </a:r>
            <a:endParaRPr lang="en-US" altLang="zh-CN" dirty="0">
              <a:latin typeface="+mn-lt"/>
            </a:endParaRPr>
          </a:p>
          <a:p>
            <a:pPr lvl="1"/>
            <a:r>
              <a:rPr lang="zh-CN" altLang="en-US" dirty="0">
                <a:latin typeface="+mn-lt"/>
              </a:rPr>
              <a:t>这些梯度信息将驱动参数学习来协助提取正确且重要的信息，上述动作可以使主分支获得对目标任务更有效的特征</a:t>
            </a:r>
            <a:endParaRPr lang="en-US" altLang="zh-CN" dirty="0">
              <a:latin typeface="+mn-lt"/>
            </a:endParaRPr>
          </a:p>
          <a:p>
            <a:pPr lvl="1"/>
            <a:r>
              <a:rPr lang="zh-CN" altLang="en-US" dirty="0">
                <a:latin typeface="+mn-lt"/>
              </a:rPr>
              <a:t>此外，可逆架构在浅层网络上的表现比在一般网络上差，因为复杂的任务需要在更深的网络中进行转换</a:t>
            </a:r>
            <a:endParaRPr lang="en-US" altLang="zh-CN" dirty="0">
              <a:latin typeface="+mn-lt"/>
            </a:endParaRPr>
          </a:p>
          <a:p>
            <a:pPr lvl="1"/>
            <a:r>
              <a:rPr lang="zh-CN" altLang="en-US" dirty="0">
                <a:latin typeface="+mn-lt"/>
              </a:rPr>
              <a:t>提出的方法并不强迫主分支保留完整的原始信息，而是通过辅助监督机制生成有用的梯度来更新它</a:t>
            </a:r>
            <a:endParaRPr lang="en-US" altLang="zh-CN" dirty="0">
              <a:latin typeface="+mn-lt"/>
            </a:endParaRPr>
          </a:p>
          <a:p>
            <a:pPr lvl="1"/>
            <a:r>
              <a:rPr lang="zh-CN" altLang="en-US" dirty="0">
                <a:latin typeface="+mn-lt"/>
              </a:rPr>
              <a:t>这种设计的优点是让所提出的方法可以应用于较浅的网络</a:t>
            </a:r>
            <a:endParaRPr lang="en-US" altLang="zh-CN" dirty="0">
              <a:latin typeface="+mn-lt"/>
            </a:endParaRPr>
          </a:p>
          <a:p>
            <a:pPr lvl="1"/>
            <a:r>
              <a:rPr lang="zh-CN" altLang="en-US" dirty="0">
                <a:latin typeface="+mn-lt"/>
              </a:rPr>
              <a:t>最后，由于在推理阶段可以去除辅助可逆分支，因此可以保留原始网络的推理能力</a:t>
            </a:r>
            <a:endParaRPr lang="en-US" altLang="zh-CN" dirty="0">
              <a:latin typeface="+mn-lt"/>
            </a:endParaRPr>
          </a:p>
          <a:p>
            <a:pPr lvl="1"/>
            <a:r>
              <a:rPr lang="zh-CN" altLang="en-US" dirty="0">
                <a:latin typeface="+mn-lt"/>
              </a:rPr>
              <a:t>也可以选择</a:t>
            </a:r>
            <a:r>
              <a:rPr lang="en-US" altLang="zh-CN" dirty="0">
                <a:latin typeface="+mn-lt"/>
              </a:rPr>
              <a:t>PGI</a:t>
            </a:r>
            <a:r>
              <a:rPr lang="zh-CN" altLang="en-US" dirty="0">
                <a:latin typeface="+mn-lt"/>
              </a:rPr>
              <a:t>中的任意可逆架构来起到辅助可逆分支的作用</a:t>
            </a:r>
            <a:endParaRPr lang="en-US" dirty="0">
              <a:latin typeface="+mn-lt"/>
            </a:endParaRPr>
          </a:p>
        </p:txBody>
      </p:sp>
    </p:spTree>
    <p:extLst>
      <p:ext uri="{BB962C8B-B14F-4D97-AF65-F5344CB8AC3E}">
        <p14:creationId xmlns:p14="http://schemas.microsoft.com/office/powerpoint/2010/main" val="11059994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D536069-E0F3-E454-DF6C-4922B6FA1B3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5" name="think-cell data - do not delete" hidden="1">
                        <a:extLst>
                          <a:ext uri="{FF2B5EF4-FFF2-40B4-BE49-F238E27FC236}">
                            <a16:creationId xmlns:a16="http://schemas.microsoft.com/office/drawing/2014/main" id="{2D536069-E0F3-E454-DF6C-4922B6FA1B3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179599"/>
            <a:ext cx="11160917" cy="984885"/>
          </a:xfrm>
        </p:spPr>
        <p:txBody>
          <a:bodyPr vert="horz"/>
          <a:lstStyle/>
          <a:p>
            <a:r>
              <a:rPr lang="en-US" altLang="zh-CN" dirty="0"/>
              <a:t>YOLOv9: 2024 ArXiv						[Architectures]</a:t>
            </a:r>
            <a:br>
              <a:rPr lang="en-US" altLang="zh-CN" dirty="0"/>
            </a:br>
            <a:r>
              <a:rPr lang="en-US" altLang="zh-CN" dirty="0"/>
              <a:t>YOLOv4 Authors Achieve Programmable Gradient Information</a:t>
            </a:r>
            <a:endParaRPr lang="en-US" dirty="0"/>
          </a:p>
        </p:txBody>
      </p:sp>
      <p:sp>
        <p:nvSpPr>
          <p:cNvPr id="6" name="ee4pContent1">
            <a:extLst>
              <a:ext uri="{FF2B5EF4-FFF2-40B4-BE49-F238E27FC236}">
                <a16:creationId xmlns:a16="http://schemas.microsoft.com/office/drawing/2014/main" id="{39DC226F-A07A-EE30-F500-7E2E9A964530}"/>
              </a:ext>
            </a:extLst>
          </p:cNvPr>
          <p:cNvSpPr txBox="1">
            <a:spLocks/>
          </p:cNvSpPr>
          <p:nvPr>
            <p:custDataLst>
              <p:tags r:id="rId2"/>
            </p:custDataLst>
          </p:nvPr>
        </p:nvSpPr>
        <p:spPr>
          <a:xfrm>
            <a:off x="514349" y="1568451"/>
            <a:ext cx="11160917" cy="439419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多级辅助信息的工作原理</a:t>
            </a:r>
            <a:endParaRPr lang="en-US" altLang="zh-CN" dirty="0">
              <a:latin typeface="+mn-lt"/>
            </a:endParaRPr>
          </a:p>
          <a:p>
            <a:pPr lvl="1"/>
            <a:r>
              <a:rPr lang="zh-CN" altLang="en-US" dirty="0">
                <a:latin typeface="+mn-lt"/>
              </a:rPr>
              <a:t>包括多个预测分支的深度监督架构如图</a:t>
            </a:r>
            <a:r>
              <a:rPr lang="en-US" altLang="zh-CN" dirty="0">
                <a:latin typeface="+mn-lt"/>
              </a:rPr>
              <a:t>(c)</a:t>
            </a:r>
            <a:r>
              <a:rPr lang="zh-CN" altLang="en-US" dirty="0">
                <a:latin typeface="+mn-lt"/>
              </a:rPr>
              <a:t>所示</a:t>
            </a:r>
            <a:endParaRPr lang="en-US" altLang="zh-CN" dirty="0">
              <a:latin typeface="+mn-lt"/>
            </a:endParaRPr>
          </a:p>
          <a:p>
            <a:pPr lvl="1"/>
            <a:r>
              <a:rPr lang="zh-CN" altLang="en-US" dirty="0">
                <a:latin typeface="+mn-lt"/>
              </a:rPr>
              <a:t>对于目标检测，不同的特征金字塔可用于执行不同的任务，例如它们一起可以检测不同大小的目标</a:t>
            </a:r>
            <a:endParaRPr lang="en-US" altLang="zh-CN" dirty="0">
              <a:latin typeface="+mn-lt"/>
            </a:endParaRPr>
          </a:p>
          <a:p>
            <a:pPr lvl="1"/>
            <a:r>
              <a:rPr lang="zh-CN" altLang="en-US" dirty="0">
                <a:latin typeface="+mn-lt"/>
              </a:rPr>
              <a:t>因此，连接到深度监督分支后，会引导浅层特征学习小物体检测所需的特征，此时系统会将其他尺寸的物体位置视为背景</a:t>
            </a:r>
            <a:endParaRPr lang="en-US" altLang="zh-CN" dirty="0">
              <a:latin typeface="+mn-lt"/>
            </a:endParaRPr>
          </a:p>
          <a:p>
            <a:pPr lvl="1"/>
            <a:r>
              <a:rPr lang="zh-CN" altLang="en-US" dirty="0">
                <a:latin typeface="+mn-lt"/>
              </a:rPr>
              <a:t>然而，上述行为会导致深层特征金字塔丢失大量预测目标对象所需的信息</a:t>
            </a:r>
            <a:endParaRPr lang="en-US" altLang="zh-CN" dirty="0">
              <a:latin typeface="+mn-lt"/>
            </a:endParaRPr>
          </a:p>
          <a:p>
            <a:pPr lvl="1"/>
            <a:r>
              <a:rPr lang="zh-CN" altLang="en-US" dirty="0">
                <a:latin typeface="+mn-lt"/>
              </a:rPr>
              <a:t>关于这个问题，认为每个特征金字塔都需要接收所有目标对象的信息，以便后续的主分支可以保留完整的信息来学习对各种目标的预测</a:t>
            </a:r>
            <a:endParaRPr lang="en-US" altLang="zh-CN" dirty="0">
              <a:latin typeface="+mn-lt"/>
            </a:endParaRPr>
          </a:p>
          <a:p>
            <a:pPr lvl="1"/>
            <a:r>
              <a:rPr lang="zh-CN" altLang="en-US" dirty="0">
                <a:latin typeface="+mn-lt"/>
              </a:rPr>
              <a:t>多级辅助信息的概念是在辅助监督的特征金字塔层次层与主分支之间插入一个集成网络，然后用它来组合来自不同预测头的返回梯度，如图</a:t>
            </a:r>
            <a:r>
              <a:rPr lang="en-US" altLang="zh-CN" dirty="0">
                <a:latin typeface="+mn-lt"/>
              </a:rPr>
              <a:t>(d)</a:t>
            </a:r>
          </a:p>
          <a:p>
            <a:pPr lvl="1"/>
            <a:r>
              <a:rPr lang="zh-CN" altLang="en-US" dirty="0">
                <a:latin typeface="+mn-lt"/>
              </a:rPr>
              <a:t>多级辅助信息就是将包含所有目标物体的梯度信息聚合起来，传递给主分支，然后更新参数</a:t>
            </a:r>
            <a:endParaRPr lang="en-US" altLang="zh-CN" dirty="0">
              <a:latin typeface="+mn-lt"/>
            </a:endParaRPr>
          </a:p>
          <a:p>
            <a:pPr lvl="1"/>
            <a:r>
              <a:rPr lang="zh-CN" altLang="en-US" dirty="0">
                <a:latin typeface="+mn-lt"/>
              </a:rPr>
              <a:t>此时，主分支特征金字塔层次结构的特征将不再受某些特定对象信息的支配</a:t>
            </a:r>
            <a:endParaRPr lang="en-US" altLang="zh-CN" dirty="0">
              <a:latin typeface="+mn-lt"/>
            </a:endParaRPr>
          </a:p>
          <a:p>
            <a:pPr lvl="1"/>
            <a:r>
              <a:rPr lang="zh-CN" altLang="en-US" dirty="0">
                <a:latin typeface="+mn-lt"/>
              </a:rPr>
              <a:t>因此，提出的方法可以缓解深度监督中的信息损坏问题</a:t>
            </a:r>
            <a:endParaRPr lang="en-US" altLang="zh-CN" dirty="0">
              <a:latin typeface="+mn-lt"/>
            </a:endParaRPr>
          </a:p>
          <a:p>
            <a:pPr lvl="1"/>
            <a:r>
              <a:rPr lang="zh-CN" altLang="en-US" dirty="0">
                <a:latin typeface="+mn-lt"/>
              </a:rPr>
              <a:t>此外，任何综合网络都可以用于多级辅助信息</a:t>
            </a:r>
            <a:endParaRPr lang="en-US" altLang="zh-CN" dirty="0">
              <a:latin typeface="+mn-lt"/>
            </a:endParaRPr>
          </a:p>
          <a:p>
            <a:pPr lvl="1"/>
            <a:r>
              <a:rPr lang="zh-CN" altLang="en-US" dirty="0">
                <a:latin typeface="+mn-lt"/>
              </a:rPr>
              <a:t>因此，可以规划所需的语义级别来指导不同规模的网络架构的学习</a:t>
            </a:r>
            <a:endParaRPr lang="en-US" dirty="0">
              <a:latin typeface="+mn-lt"/>
            </a:endParaRPr>
          </a:p>
        </p:txBody>
      </p:sp>
    </p:spTree>
    <p:extLst>
      <p:ext uri="{BB962C8B-B14F-4D97-AF65-F5344CB8AC3E}">
        <p14:creationId xmlns:p14="http://schemas.microsoft.com/office/powerpoint/2010/main" val="2112454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4349" y="1468527"/>
            <a:ext cx="7991296" cy="276999"/>
          </a:xfrm>
        </p:spPr>
        <p:txBody>
          <a:bodyPr/>
          <a:lstStyle/>
          <a:p>
            <a:pPr marL="342900" indent="-342900">
              <a:buFont typeface="+mj-lt"/>
              <a:buAutoNum type="arabicPeriod"/>
            </a:pPr>
            <a:r>
              <a:rPr lang="zh-CN" altLang="en-US" dirty="0"/>
              <a:t>对于不需要预生成</a:t>
            </a:r>
            <a:r>
              <a:rPr lang="en-US" altLang="zh-CN" dirty="0"/>
              <a:t>Region Proposal</a:t>
            </a:r>
            <a:r>
              <a:rPr lang="zh-CN" altLang="en-US" dirty="0"/>
              <a:t>的</a:t>
            </a:r>
            <a:r>
              <a:rPr lang="en-US" dirty="0"/>
              <a:t>Detection</a:t>
            </a:r>
            <a:r>
              <a:rPr lang="zh-CN" altLang="en-US" dirty="0"/>
              <a:t>算法而言，算法只需要完成三个任务：</a:t>
            </a:r>
            <a:endParaRPr lang="en-US" dirty="0"/>
          </a:p>
        </p:txBody>
      </p:sp>
      <p:sp>
        <p:nvSpPr>
          <p:cNvPr id="3" name="Title 2"/>
          <p:cNvSpPr>
            <a:spLocks noGrp="1"/>
          </p:cNvSpPr>
          <p:nvPr>
            <p:ph type="title"/>
          </p:nvPr>
        </p:nvSpPr>
        <p:spPr>
          <a:xfrm>
            <a:off x="514349" y="672041"/>
            <a:ext cx="11160917" cy="492443"/>
          </a:xfrm>
        </p:spPr>
        <p:txBody>
          <a:bodyPr/>
          <a:lstStyle/>
          <a:p>
            <a:r>
              <a:rPr lang="en-US" dirty="0"/>
              <a:t>Detection </a:t>
            </a:r>
            <a:r>
              <a:rPr lang="en-US" altLang="zh-CN" dirty="0"/>
              <a:t>Algorithm T</a:t>
            </a:r>
            <a:r>
              <a:rPr lang="en-US" dirty="0"/>
              <a:t>asks</a:t>
            </a:r>
          </a:p>
        </p:txBody>
      </p:sp>
      <p:sp>
        <p:nvSpPr>
          <p:cNvPr id="6" name="文本框 5">
            <a:extLst>
              <a:ext uri="{FF2B5EF4-FFF2-40B4-BE49-F238E27FC236}">
                <a16:creationId xmlns:a16="http://schemas.microsoft.com/office/drawing/2014/main" id="{A5EF8DCE-9830-8A5D-D5A7-EFE92DAAFADA}"/>
              </a:ext>
            </a:extLst>
          </p:cNvPr>
          <p:cNvSpPr txBox="1"/>
          <p:nvPr/>
        </p:nvSpPr>
        <p:spPr>
          <a:xfrm>
            <a:off x="514349" y="6441106"/>
            <a:ext cx="4060885" cy="276999"/>
          </a:xfrm>
          <a:prstGeom prst="rect">
            <a:avLst/>
          </a:prstGeom>
          <a:noFill/>
        </p:spPr>
        <p:txBody>
          <a:bodyPr wrap="square">
            <a:spAutoFit/>
          </a:bodyPr>
          <a:lstStyle/>
          <a:p>
            <a:pPr algn="ctr"/>
            <a:r>
              <a:rPr lang="en-US" sz="1200" dirty="0"/>
              <a:t>https://blog.csdn.net/JNingWei/article/details/80039079</a:t>
            </a:r>
          </a:p>
        </p:txBody>
      </p:sp>
      <p:sp>
        <p:nvSpPr>
          <p:cNvPr id="16" name="ee4pHeader1">
            <a:extLst>
              <a:ext uri="{FF2B5EF4-FFF2-40B4-BE49-F238E27FC236}">
                <a16:creationId xmlns:a16="http://schemas.microsoft.com/office/drawing/2014/main" id="{1587FFC9-FF2A-74B4-79F3-F44F4216D2F5}"/>
              </a:ext>
            </a:extLst>
          </p:cNvPr>
          <p:cNvSpPr/>
          <p:nvPr>
            <p:custDataLst>
              <p:tags r:id="rId1"/>
            </p:custDataLst>
          </p:nvPr>
        </p:nvSpPr>
        <p:spPr bwMode="auto">
          <a:xfrm>
            <a:off x="518614" y="2049569"/>
            <a:ext cx="3786277" cy="792227"/>
          </a:xfrm>
          <a:prstGeom prst="homePlate">
            <a:avLst>
              <a:gd name="adj" fmla="val 19696"/>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a:spcBef>
                <a:spcPct val="0"/>
              </a:spcBef>
              <a:spcAft>
                <a:spcPct val="0"/>
              </a:spcAft>
              <a:buClrTx/>
            </a:pPr>
            <a:r>
              <a:rPr lang="zh-CN" altLang="en-US" sz="1600" dirty="0">
                <a:solidFill>
                  <a:schemeClr val="bg1"/>
                </a:solidFill>
              </a:rPr>
              <a:t>特征抽取</a:t>
            </a:r>
            <a:endParaRPr lang="en-US" sz="1600" dirty="0">
              <a:solidFill>
                <a:schemeClr val="bg1"/>
              </a:solidFill>
            </a:endParaRPr>
          </a:p>
        </p:txBody>
      </p:sp>
      <p:sp>
        <p:nvSpPr>
          <p:cNvPr id="17" name="ee4pHeader2">
            <a:extLst>
              <a:ext uri="{FF2B5EF4-FFF2-40B4-BE49-F238E27FC236}">
                <a16:creationId xmlns:a16="http://schemas.microsoft.com/office/drawing/2014/main" id="{A78E87F1-7AAA-DC04-792B-9CFD44B13B3A}"/>
              </a:ext>
            </a:extLst>
          </p:cNvPr>
          <p:cNvSpPr/>
          <p:nvPr>
            <p:custDataLst>
              <p:tags r:id="rId2"/>
            </p:custDataLst>
          </p:nvPr>
        </p:nvSpPr>
        <p:spPr bwMode="auto">
          <a:xfrm>
            <a:off x="4202862" y="2049569"/>
            <a:ext cx="3786276" cy="792227"/>
          </a:xfrm>
          <a:prstGeom prst="chevron">
            <a:avLst>
              <a:gd name="adj" fmla="val 19696"/>
            </a:avLst>
          </a:prstGeom>
          <a:solidFill>
            <a:schemeClr val="accent1">
              <a:lumMod val="100000"/>
            </a:schemeClr>
          </a:solidFill>
          <a:ln w="9525" cmpd="sng">
            <a:solidFill>
              <a:schemeClr val="accent1">
                <a:lumMod val="100000"/>
              </a:schemeClr>
            </a:solidFill>
            <a:prstDash val="solid"/>
            <a:miter lim="800000"/>
            <a:headEnd/>
            <a:tailEnd/>
          </a:ln>
          <a:effectLst/>
        </p:spPr>
        <p:txBody>
          <a:bodyPr anchor="ctr"/>
          <a:lstStyle/>
          <a:p>
            <a:pPr algn="ctr">
              <a:spcBef>
                <a:spcPct val="0"/>
              </a:spcBef>
              <a:spcAft>
                <a:spcPct val="0"/>
              </a:spcAft>
              <a:buClrTx/>
            </a:pPr>
            <a:r>
              <a:rPr lang="zh-CN" altLang="en-US" sz="1600" dirty="0">
                <a:solidFill>
                  <a:schemeClr val="bg1"/>
                </a:solidFill>
              </a:rPr>
              <a:t>分类</a:t>
            </a:r>
            <a:endParaRPr lang="en-US" sz="1600" dirty="0">
              <a:solidFill>
                <a:schemeClr val="bg1"/>
              </a:solidFill>
            </a:endParaRPr>
          </a:p>
        </p:txBody>
      </p:sp>
      <p:sp>
        <p:nvSpPr>
          <p:cNvPr id="18" name="ee4pHeader3">
            <a:extLst>
              <a:ext uri="{FF2B5EF4-FFF2-40B4-BE49-F238E27FC236}">
                <a16:creationId xmlns:a16="http://schemas.microsoft.com/office/drawing/2014/main" id="{B9A6D24E-C3AE-7B29-659A-98F7DAA9594C}"/>
              </a:ext>
            </a:extLst>
          </p:cNvPr>
          <p:cNvSpPr/>
          <p:nvPr>
            <p:custDataLst>
              <p:tags r:id="rId3"/>
            </p:custDataLst>
          </p:nvPr>
        </p:nvSpPr>
        <p:spPr bwMode="auto">
          <a:xfrm>
            <a:off x="7887109" y="2049569"/>
            <a:ext cx="3792422" cy="792227"/>
          </a:xfrm>
          <a:prstGeom prst="chevron">
            <a:avLst>
              <a:gd name="adj" fmla="val 19696"/>
            </a:avLst>
          </a:prstGeom>
          <a:solidFill>
            <a:srgbClr val="FFFFFF">
              <a:lumMod val="100000"/>
            </a:srgbClr>
          </a:solidFill>
          <a:ln w="9525" cmpd="sng">
            <a:solidFill>
              <a:schemeClr val="accent1">
                <a:lumMod val="100000"/>
              </a:schemeClr>
            </a:solidFill>
            <a:prstDash val="solid"/>
            <a:miter lim="800000"/>
            <a:headEnd/>
            <a:tailEnd/>
          </a:ln>
          <a:effectLst/>
        </p:spPr>
        <p:txBody>
          <a:bodyPr anchor="ctr"/>
          <a:lstStyle/>
          <a:p>
            <a:pPr algn="ctr">
              <a:spcBef>
                <a:spcPct val="0"/>
              </a:spcBef>
              <a:spcAft>
                <a:spcPct val="0"/>
              </a:spcAft>
              <a:buClrTx/>
            </a:pPr>
            <a:r>
              <a:rPr lang="zh-CN" altLang="en-US" sz="1600" dirty="0"/>
              <a:t>定位回归</a:t>
            </a:r>
            <a:endParaRPr lang="en-US" sz="1600" dirty="0"/>
          </a:p>
        </p:txBody>
      </p:sp>
      <p:sp>
        <p:nvSpPr>
          <p:cNvPr id="19" name="Text Placeholder 1">
            <a:extLst>
              <a:ext uri="{FF2B5EF4-FFF2-40B4-BE49-F238E27FC236}">
                <a16:creationId xmlns:a16="http://schemas.microsoft.com/office/drawing/2014/main" id="{E29DADF5-9037-08D1-B1AF-B387DA6F93C0}"/>
              </a:ext>
            </a:extLst>
          </p:cNvPr>
          <p:cNvSpPr txBox="1">
            <a:spLocks/>
          </p:cNvSpPr>
          <p:nvPr/>
        </p:nvSpPr>
        <p:spPr>
          <a:xfrm>
            <a:off x="510084" y="3435163"/>
            <a:ext cx="7991296" cy="276999"/>
          </a:xfrm>
          <a:prstGeom prst="rect">
            <a:avLst/>
          </a:prstGeom>
        </p:spPr>
        <p:txBody>
          <a:bodyPr vert="horz" lIns="0" tIns="0" rIns="0" bIns="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mn-lt"/>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mn-lt"/>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mn-lt"/>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mn-lt"/>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mn-lt"/>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mn-lt"/>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mn-lt"/>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mn-lt"/>
                <a:ea typeface="+mn-ea"/>
                <a:cs typeface="Arial" panose="020B0604020202020204" pitchFamily="34" charset="0"/>
              </a:defRPr>
            </a:lvl9pPr>
          </a:lstStyle>
          <a:p>
            <a:pPr marL="342900" indent="-342900">
              <a:buFont typeface="+mj-lt"/>
              <a:buAutoNum type="arabicPeriod" startAt="2"/>
            </a:pPr>
            <a:r>
              <a:rPr lang="zh-CN" altLang="en-US" dirty="0"/>
              <a:t>对于有预生成</a:t>
            </a:r>
            <a:r>
              <a:rPr lang="en-US" altLang="zh-CN" dirty="0"/>
              <a:t>Region Proposal</a:t>
            </a:r>
            <a:r>
              <a:rPr lang="zh-CN" altLang="en-US" dirty="0"/>
              <a:t>的</a:t>
            </a:r>
            <a:r>
              <a:rPr lang="en-US" altLang="zh-CN" dirty="0"/>
              <a:t>Detection</a:t>
            </a:r>
            <a:r>
              <a:rPr lang="zh-CN" altLang="en-US" dirty="0"/>
              <a:t>算法而言，算法要完成的主要有四个任务：</a:t>
            </a:r>
            <a:endParaRPr lang="en-US" dirty="0"/>
          </a:p>
        </p:txBody>
      </p:sp>
      <p:sp>
        <p:nvSpPr>
          <p:cNvPr id="27" name="ee4pHeader1">
            <a:extLst>
              <a:ext uri="{FF2B5EF4-FFF2-40B4-BE49-F238E27FC236}">
                <a16:creationId xmlns:a16="http://schemas.microsoft.com/office/drawing/2014/main" id="{C68A064B-6E85-0847-855B-714C72877CD4}"/>
              </a:ext>
            </a:extLst>
          </p:cNvPr>
          <p:cNvSpPr/>
          <p:nvPr>
            <p:custDataLst>
              <p:tags r:id="rId4"/>
            </p:custDataLst>
          </p:nvPr>
        </p:nvSpPr>
        <p:spPr bwMode="auto">
          <a:xfrm>
            <a:off x="510084" y="4016205"/>
            <a:ext cx="2866770" cy="792227"/>
          </a:xfrm>
          <a:prstGeom prst="homePlate">
            <a:avLst>
              <a:gd name="adj" fmla="val 19696"/>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a:spcBef>
                <a:spcPct val="0"/>
              </a:spcBef>
              <a:spcAft>
                <a:spcPct val="0"/>
              </a:spcAft>
              <a:buClrTx/>
            </a:pPr>
            <a:r>
              <a:rPr lang="zh-CN" altLang="en-US" sz="1600" dirty="0">
                <a:solidFill>
                  <a:schemeClr val="bg1"/>
                </a:solidFill>
              </a:rPr>
              <a:t>特征抽取</a:t>
            </a:r>
            <a:endParaRPr lang="en-US" sz="1600" dirty="0">
              <a:solidFill>
                <a:schemeClr val="bg1"/>
              </a:solidFill>
            </a:endParaRPr>
          </a:p>
        </p:txBody>
      </p:sp>
      <p:sp>
        <p:nvSpPr>
          <p:cNvPr id="28" name="ee4pHeader2">
            <a:extLst>
              <a:ext uri="{FF2B5EF4-FFF2-40B4-BE49-F238E27FC236}">
                <a16:creationId xmlns:a16="http://schemas.microsoft.com/office/drawing/2014/main" id="{E890C61A-4A44-498A-6F48-F621BA679871}"/>
              </a:ext>
            </a:extLst>
          </p:cNvPr>
          <p:cNvSpPr/>
          <p:nvPr>
            <p:custDataLst>
              <p:tags r:id="rId5"/>
            </p:custDataLst>
          </p:nvPr>
        </p:nvSpPr>
        <p:spPr bwMode="auto">
          <a:xfrm>
            <a:off x="3275215" y="4016205"/>
            <a:ext cx="2866769" cy="792227"/>
          </a:xfrm>
          <a:prstGeom prst="chevron">
            <a:avLst>
              <a:gd name="adj" fmla="val 19696"/>
            </a:avLst>
          </a:prstGeom>
          <a:solidFill>
            <a:schemeClr val="accent1">
              <a:lumMod val="100000"/>
            </a:schemeClr>
          </a:solidFill>
          <a:ln w="9525" cmpd="sng">
            <a:solidFill>
              <a:schemeClr val="accent1">
                <a:lumMod val="100000"/>
              </a:schemeClr>
            </a:solidFill>
            <a:prstDash val="solid"/>
            <a:miter lim="800000"/>
            <a:headEnd/>
            <a:tailEnd/>
          </a:ln>
          <a:effectLst/>
        </p:spPr>
        <p:txBody>
          <a:bodyPr anchor="ctr"/>
          <a:lstStyle/>
          <a:p>
            <a:pPr algn="ctr">
              <a:spcBef>
                <a:spcPct val="0"/>
              </a:spcBef>
              <a:spcAft>
                <a:spcPct val="0"/>
              </a:spcAft>
              <a:buClrTx/>
            </a:pPr>
            <a:r>
              <a:rPr lang="zh-CN" altLang="en-US" sz="1600" dirty="0">
                <a:solidFill>
                  <a:schemeClr val="bg1"/>
                </a:solidFill>
              </a:rPr>
              <a:t>生成</a:t>
            </a:r>
            <a:r>
              <a:rPr lang="en-US" sz="1600" dirty="0">
                <a:solidFill>
                  <a:schemeClr val="bg1"/>
                </a:solidFill>
              </a:rPr>
              <a:t>Region Proposal</a:t>
            </a:r>
          </a:p>
        </p:txBody>
      </p:sp>
      <p:sp>
        <p:nvSpPr>
          <p:cNvPr id="29" name="ee4pHeader3">
            <a:extLst>
              <a:ext uri="{FF2B5EF4-FFF2-40B4-BE49-F238E27FC236}">
                <a16:creationId xmlns:a16="http://schemas.microsoft.com/office/drawing/2014/main" id="{11283488-00D6-E929-4F13-7D02A7C0B2F0}"/>
              </a:ext>
            </a:extLst>
          </p:cNvPr>
          <p:cNvSpPr/>
          <p:nvPr>
            <p:custDataLst>
              <p:tags r:id="rId6"/>
            </p:custDataLst>
          </p:nvPr>
        </p:nvSpPr>
        <p:spPr bwMode="auto">
          <a:xfrm>
            <a:off x="6040345" y="4016205"/>
            <a:ext cx="2866768" cy="792227"/>
          </a:xfrm>
          <a:prstGeom prst="chevron">
            <a:avLst>
              <a:gd name="adj" fmla="val 19696"/>
            </a:avLst>
          </a:prstGeom>
          <a:solidFill>
            <a:schemeClr val="accent1">
              <a:lumMod val="100000"/>
            </a:schemeClr>
          </a:solidFill>
          <a:ln w="9525" cmpd="sng">
            <a:solidFill>
              <a:schemeClr val="accent1">
                <a:lumMod val="100000"/>
              </a:schemeClr>
            </a:solidFill>
            <a:prstDash val="solid"/>
            <a:miter lim="800000"/>
            <a:headEnd/>
            <a:tailEnd/>
          </a:ln>
          <a:effectLst/>
        </p:spPr>
        <p:txBody>
          <a:bodyPr anchor="ctr"/>
          <a:lstStyle/>
          <a:p>
            <a:pPr algn="ctr">
              <a:spcBef>
                <a:spcPct val="0"/>
              </a:spcBef>
              <a:spcAft>
                <a:spcPct val="0"/>
              </a:spcAft>
              <a:buClrTx/>
            </a:pPr>
            <a:r>
              <a:rPr lang="zh-CN" altLang="en-US" sz="1600" dirty="0">
                <a:solidFill>
                  <a:schemeClr val="bg1"/>
                </a:solidFill>
              </a:rPr>
              <a:t>分类</a:t>
            </a:r>
            <a:endParaRPr lang="en-US" sz="1600" dirty="0">
              <a:solidFill>
                <a:schemeClr val="bg1"/>
              </a:solidFill>
            </a:endParaRPr>
          </a:p>
        </p:txBody>
      </p:sp>
      <p:sp>
        <p:nvSpPr>
          <p:cNvPr id="30" name="ee4pHeader4">
            <a:extLst>
              <a:ext uri="{FF2B5EF4-FFF2-40B4-BE49-F238E27FC236}">
                <a16:creationId xmlns:a16="http://schemas.microsoft.com/office/drawing/2014/main" id="{0417D6C9-4114-B2DE-8BF7-AB04EFCE9D1F}"/>
              </a:ext>
            </a:extLst>
          </p:cNvPr>
          <p:cNvSpPr/>
          <p:nvPr>
            <p:custDataLst>
              <p:tags r:id="rId7"/>
            </p:custDataLst>
          </p:nvPr>
        </p:nvSpPr>
        <p:spPr bwMode="auto">
          <a:xfrm>
            <a:off x="8805474" y="4016205"/>
            <a:ext cx="2865527" cy="792227"/>
          </a:xfrm>
          <a:prstGeom prst="chevron">
            <a:avLst>
              <a:gd name="adj" fmla="val 19696"/>
            </a:avLst>
          </a:prstGeom>
          <a:solidFill>
            <a:srgbClr val="FFFFFF">
              <a:lumMod val="100000"/>
            </a:srgbClr>
          </a:solidFill>
          <a:ln w="9525" cmpd="sng">
            <a:solidFill>
              <a:schemeClr val="accent1">
                <a:lumMod val="100000"/>
              </a:schemeClr>
            </a:solidFill>
            <a:prstDash val="solid"/>
            <a:miter lim="800000"/>
            <a:headEnd/>
            <a:tailEnd/>
          </a:ln>
          <a:effectLst/>
        </p:spPr>
        <p:txBody>
          <a:bodyPr anchor="ctr"/>
          <a:lstStyle/>
          <a:p>
            <a:pPr algn="ctr">
              <a:spcBef>
                <a:spcPct val="0"/>
              </a:spcBef>
              <a:spcAft>
                <a:spcPct val="0"/>
              </a:spcAft>
              <a:buClrTx/>
            </a:pPr>
            <a:r>
              <a:rPr lang="zh-CN" altLang="en-US" sz="1600" dirty="0"/>
              <a:t>定位回归</a:t>
            </a:r>
            <a:endParaRPr lang="en-US" sz="1600" dirty="0"/>
          </a:p>
        </p:txBody>
      </p:sp>
      <p:sp>
        <p:nvSpPr>
          <p:cNvPr id="4" name="Text Placeholder 1">
            <a:extLst>
              <a:ext uri="{FF2B5EF4-FFF2-40B4-BE49-F238E27FC236}">
                <a16:creationId xmlns:a16="http://schemas.microsoft.com/office/drawing/2014/main" id="{366F3583-4F73-938D-1C95-EA2BDA5C3568}"/>
              </a:ext>
            </a:extLst>
          </p:cNvPr>
          <p:cNvSpPr txBox="1">
            <a:spLocks/>
          </p:cNvSpPr>
          <p:nvPr/>
        </p:nvSpPr>
        <p:spPr>
          <a:xfrm>
            <a:off x="510084" y="5112474"/>
            <a:ext cx="7991296" cy="986401"/>
          </a:xfrm>
          <a:prstGeom prst="rect">
            <a:avLst/>
          </a:prstGeom>
        </p:spPr>
        <p:txBody>
          <a:bodyPr vert="horz" lIns="0" tIns="0" rIns="0" bIns="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mn-lt"/>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mn-lt"/>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mn-lt"/>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mn-lt"/>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mn-lt"/>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mn-lt"/>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mn-lt"/>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mn-lt"/>
                <a:ea typeface="+mn-ea"/>
                <a:cs typeface="Arial" panose="020B0604020202020204" pitchFamily="34" charset="0"/>
              </a:defRPr>
            </a:lvl9pPr>
          </a:lstStyle>
          <a:p>
            <a:pPr marL="342900" indent="-342900">
              <a:buFont typeface="+mj-lt"/>
              <a:buAutoNum type="arabicPeriod" startAt="3"/>
            </a:pPr>
            <a:r>
              <a:rPr lang="en-US" altLang="zh-CN" dirty="0"/>
              <a:t>Two-Stage</a:t>
            </a:r>
            <a:r>
              <a:rPr lang="zh-CN" altLang="en-US" dirty="0"/>
              <a:t>和</a:t>
            </a:r>
            <a:r>
              <a:rPr lang="en-US" altLang="zh-CN" dirty="0"/>
              <a:t>One-Stage</a:t>
            </a:r>
            <a:r>
              <a:rPr lang="zh-CN" altLang="en-US" dirty="0"/>
              <a:t>工作的差别是：</a:t>
            </a:r>
            <a:endParaRPr lang="en-US" altLang="zh-CN" dirty="0"/>
          </a:p>
          <a:p>
            <a:pPr marL="546100" lvl="1" indent="-342900"/>
            <a:r>
              <a:rPr lang="en-US" altLang="zh-CN" dirty="0"/>
              <a:t>T</a:t>
            </a:r>
            <a:r>
              <a:rPr lang="en-US" dirty="0"/>
              <a:t>wo-</a:t>
            </a:r>
            <a:r>
              <a:rPr lang="en-US" altLang="zh-CN" dirty="0"/>
              <a:t>S</a:t>
            </a:r>
            <a:r>
              <a:rPr lang="en-US" dirty="0"/>
              <a:t>tage</a:t>
            </a:r>
            <a:r>
              <a:rPr lang="zh-CN" altLang="en-US" dirty="0"/>
              <a:t>是将</a:t>
            </a:r>
            <a:r>
              <a:rPr lang="en-US" altLang="zh-CN" dirty="0"/>
              <a:t>D</a:t>
            </a:r>
            <a:r>
              <a:rPr lang="en-US" dirty="0"/>
              <a:t>etection</a:t>
            </a:r>
            <a:r>
              <a:rPr lang="zh-CN" altLang="en-US" dirty="0"/>
              <a:t>任务拆成先定位、后识别的任务</a:t>
            </a:r>
            <a:endParaRPr lang="en-US" altLang="zh-CN" dirty="0"/>
          </a:p>
          <a:p>
            <a:pPr marL="546100" lvl="1" indent="-342900"/>
            <a:r>
              <a:rPr lang="en-US" altLang="zh-CN" dirty="0"/>
              <a:t>One-Stage</a:t>
            </a:r>
            <a:r>
              <a:rPr lang="zh-CN" altLang="en-US" dirty="0"/>
              <a:t>是将定位和识别任务放在一起去完成</a:t>
            </a:r>
            <a:endParaRPr lang="en-US" altLang="zh-CN" dirty="0"/>
          </a:p>
        </p:txBody>
      </p:sp>
    </p:spTree>
    <p:extLst>
      <p:ext uri="{BB962C8B-B14F-4D97-AF65-F5344CB8AC3E}">
        <p14:creationId xmlns:p14="http://schemas.microsoft.com/office/powerpoint/2010/main" val="44143893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D536069-E0F3-E454-DF6C-4922B6FA1B3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5" name="think-cell data - do not delete" hidden="1">
                        <a:extLst>
                          <a:ext uri="{FF2B5EF4-FFF2-40B4-BE49-F238E27FC236}">
                            <a16:creationId xmlns:a16="http://schemas.microsoft.com/office/drawing/2014/main" id="{2D536069-E0F3-E454-DF6C-4922B6FA1B3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179599"/>
            <a:ext cx="11160917" cy="984885"/>
          </a:xfrm>
        </p:spPr>
        <p:txBody>
          <a:bodyPr vert="horz"/>
          <a:lstStyle/>
          <a:p>
            <a:r>
              <a:rPr lang="en-US" altLang="zh-CN" dirty="0"/>
              <a:t>YOLOv9: 2024 ArXiv						[Architectures]</a:t>
            </a:r>
            <a:br>
              <a:rPr lang="en-US" altLang="zh-CN" dirty="0"/>
            </a:br>
            <a:r>
              <a:rPr lang="en-US" altLang="zh-CN" dirty="0"/>
              <a:t>YOLOv4 Authors Achieve Programmable Gradient Information</a:t>
            </a:r>
            <a:endParaRPr lang="en-US" dirty="0"/>
          </a:p>
        </p:txBody>
      </p:sp>
      <p:pic>
        <p:nvPicPr>
          <p:cNvPr id="11" name="图片 10" descr="图示&#10;&#10;描述已自动生成">
            <a:extLst>
              <a:ext uri="{FF2B5EF4-FFF2-40B4-BE49-F238E27FC236}">
                <a16:creationId xmlns:a16="http://schemas.microsoft.com/office/drawing/2014/main" id="{5D4460E9-31D3-358A-C5C0-66E834F46D7E}"/>
              </a:ext>
            </a:extLst>
          </p:cNvPr>
          <p:cNvPicPr>
            <a:picLocks noChangeAspect="1"/>
          </p:cNvPicPr>
          <p:nvPr/>
        </p:nvPicPr>
        <p:blipFill>
          <a:blip r:embed="rId6"/>
          <a:stretch>
            <a:fillRect/>
          </a:stretch>
        </p:blipFill>
        <p:spPr>
          <a:xfrm>
            <a:off x="514349" y="1711917"/>
            <a:ext cx="11160918" cy="4595291"/>
          </a:xfrm>
          <a:prstGeom prst="rect">
            <a:avLst/>
          </a:prstGeom>
        </p:spPr>
      </p:pic>
      <p:sp>
        <p:nvSpPr>
          <p:cNvPr id="13" name="ee4pHeader1">
            <a:extLst>
              <a:ext uri="{FF2B5EF4-FFF2-40B4-BE49-F238E27FC236}">
                <a16:creationId xmlns:a16="http://schemas.microsoft.com/office/drawing/2014/main" id="{AFB8B25E-EBC9-705F-5A64-73903034F8DB}"/>
              </a:ext>
            </a:extLst>
          </p:cNvPr>
          <p:cNvSpPr/>
          <p:nvPr>
            <p:custDataLst>
              <p:tags r:id="rId2"/>
            </p:custDataLst>
          </p:nvPr>
        </p:nvSpPr>
        <p:spPr bwMode="auto">
          <a:xfrm>
            <a:off x="514349" y="1250179"/>
            <a:ext cx="1116091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Combining </a:t>
            </a:r>
            <a:r>
              <a:rPr lang="en-US" sz="1600" dirty="0" err="1">
                <a:solidFill>
                  <a:schemeClr val="bg1"/>
                </a:solidFill>
              </a:rPr>
              <a:t>CSPNet</a:t>
            </a:r>
            <a:r>
              <a:rPr lang="en-US" sz="1600" dirty="0">
                <a:solidFill>
                  <a:schemeClr val="bg1"/>
                </a:solidFill>
              </a:rPr>
              <a:t> and ELAN,</a:t>
            </a:r>
            <a:r>
              <a:rPr lang="zh-CN" altLang="en-US" sz="1600" dirty="0">
                <a:solidFill>
                  <a:schemeClr val="bg1"/>
                </a:solidFill>
              </a:rPr>
              <a:t> </a:t>
            </a:r>
            <a:r>
              <a:rPr lang="en-US" sz="1600" dirty="0">
                <a:solidFill>
                  <a:schemeClr val="bg1"/>
                </a:solidFill>
              </a:rPr>
              <a:t>designed generalized efficient layer aggregation network (GELAN)</a:t>
            </a:r>
          </a:p>
        </p:txBody>
      </p:sp>
    </p:spTree>
    <p:extLst>
      <p:ext uri="{BB962C8B-B14F-4D97-AF65-F5344CB8AC3E}">
        <p14:creationId xmlns:p14="http://schemas.microsoft.com/office/powerpoint/2010/main" val="64570923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hlinkClick r:id="rId21" action="ppaction://hlinksldjump"/>
            <a:extLst>
              <a:ext uri="{FF2B5EF4-FFF2-40B4-BE49-F238E27FC236}">
                <a16:creationId xmlns:a16="http://schemas.microsoft.com/office/drawing/2014/main" id="{1C6B532D-CA78-577A-B204-B3C01A33BFCE}"/>
              </a:ext>
            </a:extLst>
          </p:cNvPr>
          <p:cNvSpPr/>
          <p:nvPr>
            <p:custDataLst>
              <p:tags r:id="rId2"/>
            </p:custDataLst>
          </p:nvPr>
        </p:nvSpPr>
        <p:spPr>
          <a:xfrm>
            <a:off x="11488458" y="3572115"/>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143</a:t>
            </a:r>
          </a:p>
        </p:txBody>
      </p:sp>
      <p:sp>
        <p:nvSpPr>
          <p:cNvPr id="19" name="矩形 18">
            <a:hlinkClick r:id="rId21" action="ppaction://hlinksldjump"/>
            <a:extLst>
              <a:ext uri="{FF2B5EF4-FFF2-40B4-BE49-F238E27FC236}">
                <a16:creationId xmlns:a16="http://schemas.microsoft.com/office/drawing/2014/main" id="{706F1752-FDEA-C8DB-A6B0-90A29B8D60A4}"/>
              </a:ext>
            </a:extLst>
          </p:cNvPr>
          <p:cNvSpPr/>
          <p:nvPr>
            <p:custDataLst>
              <p:tags r:id="rId3"/>
            </p:custDataLst>
          </p:nvPr>
        </p:nvSpPr>
        <p:spPr>
          <a:xfrm>
            <a:off x="977959" y="3572115"/>
            <a:ext cx="259239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zh-CN" altLang="en-US" sz="1600" b="1">
                <a:solidFill>
                  <a:schemeClr val="tx1"/>
                </a:solidFill>
                <a:cs typeface="Segoe UI" panose="020B0502040204020203" pitchFamily="34" charset="0"/>
              </a:rPr>
              <a:t>写在最后</a:t>
            </a:r>
            <a:endParaRPr lang="en-US" sz="1600" b="1">
              <a:solidFill>
                <a:schemeClr val="tx1"/>
              </a:solidFill>
              <a:cs typeface="Segoe UI" panose="020B0502040204020203" pitchFamily="34" charset="0"/>
            </a:endParaRPr>
          </a:p>
        </p:txBody>
      </p:sp>
      <p:sp>
        <p:nvSpPr>
          <p:cNvPr id="18" name="矩形 17">
            <a:hlinkClick r:id="rId21" action="ppaction://hlinksldjump"/>
            <a:extLst>
              <a:ext uri="{FF2B5EF4-FFF2-40B4-BE49-F238E27FC236}">
                <a16:creationId xmlns:a16="http://schemas.microsoft.com/office/drawing/2014/main" id="{D19AAE6B-9705-E74D-7EB0-4037D479F5AE}"/>
              </a:ext>
            </a:extLst>
          </p:cNvPr>
          <p:cNvSpPr/>
          <p:nvPr>
            <p:custDataLst>
              <p:tags r:id="rId4"/>
            </p:custDataLst>
          </p:nvPr>
        </p:nvSpPr>
        <p:spPr>
          <a:xfrm>
            <a:off x="514349" y="3572115"/>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5</a:t>
            </a:r>
          </a:p>
        </p:txBody>
      </p:sp>
      <p:sp>
        <p:nvSpPr>
          <p:cNvPr id="17" name="矩形 16">
            <a:extLst>
              <a:ext uri="{FF2B5EF4-FFF2-40B4-BE49-F238E27FC236}">
                <a16:creationId xmlns:a16="http://schemas.microsoft.com/office/drawing/2014/main" id="{C7E03CC6-8A04-DE90-D7DE-544D51B25253}"/>
              </a:ext>
            </a:extLst>
          </p:cNvPr>
          <p:cNvSpPr/>
          <p:nvPr>
            <p:custDataLst>
              <p:tags r:id="rId5"/>
            </p:custDataLst>
          </p:nvPr>
        </p:nvSpPr>
        <p:spPr>
          <a:xfrm>
            <a:off x="977959" y="3108505"/>
            <a:ext cx="10697307" cy="400110"/>
          </a:xfrm>
          <a:prstGeom prst="rect">
            <a:avLst/>
          </a:prstGeom>
          <a:solidFill>
            <a:srgbClr val="D9D9D9"/>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cs typeface="Segoe UI" panose="020B0502040204020203" pitchFamily="34" charset="0"/>
            </a:endParaRPr>
          </a:p>
        </p:txBody>
      </p:sp>
      <p:sp>
        <p:nvSpPr>
          <p:cNvPr id="16" name="矩形 15">
            <a:hlinkClick r:id="rId22" action="ppaction://hlinksldjump"/>
            <a:extLst>
              <a:ext uri="{FF2B5EF4-FFF2-40B4-BE49-F238E27FC236}">
                <a16:creationId xmlns:a16="http://schemas.microsoft.com/office/drawing/2014/main" id="{4843F7BE-1DD2-7EE6-21F1-C21A8B5D334C}"/>
              </a:ext>
            </a:extLst>
          </p:cNvPr>
          <p:cNvSpPr/>
          <p:nvPr>
            <p:custDataLst>
              <p:tags r:id="rId6"/>
            </p:custDataLst>
          </p:nvPr>
        </p:nvSpPr>
        <p:spPr>
          <a:xfrm>
            <a:off x="11488458" y="3108505"/>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141</a:t>
            </a:r>
          </a:p>
        </p:txBody>
      </p:sp>
      <p:sp>
        <p:nvSpPr>
          <p:cNvPr id="15" name="矩形 14">
            <a:hlinkClick r:id="rId22" action="ppaction://hlinksldjump"/>
            <a:extLst>
              <a:ext uri="{FF2B5EF4-FFF2-40B4-BE49-F238E27FC236}">
                <a16:creationId xmlns:a16="http://schemas.microsoft.com/office/drawing/2014/main" id="{AE96E819-713A-3579-F283-6ECB0224E247}"/>
              </a:ext>
            </a:extLst>
          </p:cNvPr>
          <p:cNvSpPr/>
          <p:nvPr>
            <p:custDataLst>
              <p:tags r:id="rId7"/>
            </p:custDataLst>
          </p:nvPr>
        </p:nvSpPr>
        <p:spPr>
          <a:xfrm>
            <a:off x="977959" y="3108505"/>
            <a:ext cx="259239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zh-CN" altLang="en-US" sz="1600" b="1">
                <a:solidFill>
                  <a:schemeClr val="tx1"/>
                </a:solidFill>
                <a:cs typeface="Segoe UI" panose="020B0502040204020203" pitchFamily="34" charset="0"/>
              </a:rPr>
              <a:t>小小的实验</a:t>
            </a:r>
            <a:endParaRPr lang="en-US" sz="1600" b="1">
              <a:solidFill>
                <a:schemeClr val="tx1"/>
              </a:solidFill>
              <a:cs typeface="Segoe UI" panose="020B0502040204020203" pitchFamily="34" charset="0"/>
            </a:endParaRPr>
          </a:p>
        </p:txBody>
      </p:sp>
      <p:sp>
        <p:nvSpPr>
          <p:cNvPr id="14" name="矩形 13">
            <a:hlinkClick r:id="rId22" action="ppaction://hlinksldjump"/>
            <a:extLst>
              <a:ext uri="{FF2B5EF4-FFF2-40B4-BE49-F238E27FC236}">
                <a16:creationId xmlns:a16="http://schemas.microsoft.com/office/drawing/2014/main" id="{FE9B0747-861B-2AD5-4EF7-5FA77AC99147}"/>
              </a:ext>
            </a:extLst>
          </p:cNvPr>
          <p:cNvSpPr/>
          <p:nvPr>
            <p:custDataLst>
              <p:tags r:id="rId8"/>
            </p:custDataLst>
          </p:nvPr>
        </p:nvSpPr>
        <p:spPr>
          <a:xfrm>
            <a:off x="514349" y="3108505"/>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4</a:t>
            </a:r>
          </a:p>
        </p:txBody>
      </p:sp>
      <p:sp>
        <p:nvSpPr>
          <p:cNvPr id="13" name="矩形 12">
            <a:hlinkClick r:id="rId23" action="ppaction://hlinksldjump"/>
            <a:extLst>
              <a:ext uri="{FF2B5EF4-FFF2-40B4-BE49-F238E27FC236}">
                <a16:creationId xmlns:a16="http://schemas.microsoft.com/office/drawing/2014/main" id="{29F1AC63-CE43-92EF-8DB6-B745A323498A}"/>
              </a:ext>
            </a:extLst>
          </p:cNvPr>
          <p:cNvSpPr/>
          <p:nvPr>
            <p:custDataLst>
              <p:tags r:id="rId9"/>
            </p:custDataLst>
          </p:nvPr>
        </p:nvSpPr>
        <p:spPr>
          <a:xfrm>
            <a:off x="11488458" y="2644895"/>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47</a:t>
            </a:r>
          </a:p>
        </p:txBody>
      </p:sp>
      <p:sp>
        <p:nvSpPr>
          <p:cNvPr id="12" name="矩形 11">
            <a:hlinkClick r:id="rId23" action="ppaction://hlinksldjump"/>
            <a:extLst>
              <a:ext uri="{FF2B5EF4-FFF2-40B4-BE49-F238E27FC236}">
                <a16:creationId xmlns:a16="http://schemas.microsoft.com/office/drawing/2014/main" id="{009338DA-43C0-C938-B2CE-32E4A1989E89}"/>
              </a:ext>
            </a:extLst>
          </p:cNvPr>
          <p:cNvSpPr/>
          <p:nvPr>
            <p:custDataLst>
              <p:tags r:id="rId10"/>
            </p:custDataLst>
          </p:nvPr>
        </p:nvSpPr>
        <p:spPr>
          <a:xfrm>
            <a:off x="977959" y="2644895"/>
            <a:ext cx="259239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cs typeface="Segoe UI" panose="020B0502040204020203" pitchFamily="34" charset="0"/>
              </a:rPr>
              <a:t>YOLO</a:t>
            </a:r>
            <a:r>
              <a:rPr lang="zh-CN" altLang="en-US" sz="1600" b="1">
                <a:solidFill>
                  <a:schemeClr val="tx1"/>
                </a:solidFill>
                <a:cs typeface="Segoe UI" panose="020B0502040204020203" pitchFamily="34" charset="0"/>
              </a:rPr>
              <a:t>来了</a:t>
            </a:r>
            <a:endParaRPr lang="en-US" sz="1600" b="1">
              <a:solidFill>
                <a:schemeClr val="tx1"/>
              </a:solidFill>
              <a:cs typeface="Segoe UI" panose="020B0502040204020203" pitchFamily="34" charset="0"/>
            </a:endParaRPr>
          </a:p>
        </p:txBody>
      </p:sp>
      <p:sp>
        <p:nvSpPr>
          <p:cNvPr id="11" name="矩形 10">
            <a:hlinkClick r:id="rId23" action="ppaction://hlinksldjump"/>
            <a:extLst>
              <a:ext uri="{FF2B5EF4-FFF2-40B4-BE49-F238E27FC236}">
                <a16:creationId xmlns:a16="http://schemas.microsoft.com/office/drawing/2014/main" id="{19EEB2AA-E6FF-82D9-6F53-28701CC69E03}"/>
              </a:ext>
            </a:extLst>
          </p:cNvPr>
          <p:cNvSpPr/>
          <p:nvPr>
            <p:custDataLst>
              <p:tags r:id="rId11"/>
            </p:custDataLst>
          </p:nvPr>
        </p:nvSpPr>
        <p:spPr>
          <a:xfrm>
            <a:off x="514349" y="2644895"/>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3</a:t>
            </a:r>
          </a:p>
        </p:txBody>
      </p:sp>
      <p:sp>
        <p:nvSpPr>
          <p:cNvPr id="10" name="矩形 9">
            <a:hlinkClick r:id="rId24" action="ppaction://hlinksldjump"/>
            <a:extLst>
              <a:ext uri="{FF2B5EF4-FFF2-40B4-BE49-F238E27FC236}">
                <a16:creationId xmlns:a16="http://schemas.microsoft.com/office/drawing/2014/main" id="{5F7A753E-0E83-B479-6207-70B1E25FA878}"/>
              </a:ext>
            </a:extLst>
          </p:cNvPr>
          <p:cNvSpPr/>
          <p:nvPr>
            <p:custDataLst>
              <p:tags r:id="rId12"/>
            </p:custDataLst>
          </p:nvPr>
        </p:nvSpPr>
        <p:spPr>
          <a:xfrm>
            <a:off x="11488458" y="2181285"/>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38</a:t>
            </a:r>
          </a:p>
        </p:txBody>
      </p:sp>
      <p:sp>
        <p:nvSpPr>
          <p:cNvPr id="9" name="矩形 8">
            <a:hlinkClick r:id="rId24" action="ppaction://hlinksldjump"/>
            <a:extLst>
              <a:ext uri="{FF2B5EF4-FFF2-40B4-BE49-F238E27FC236}">
                <a16:creationId xmlns:a16="http://schemas.microsoft.com/office/drawing/2014/main" id="{8A4268B4-7A8C-F7CF-084B-F85035C99ACF}"/>
              </a:ext>
            </a:extLst>
          </p:cNvPr>
          <p:cNvSpPr/>
          <p:nvPr>
            <p:custDataLst>
              <p:tags r:id="rId13"/>
            </p:custDataLst>
          </p:nvPr>
        </p:nvSpPr>
        <p:spPr>
          <a:xfrm>
            <a:off x="977959" y="2181285"/>
            <a:ext cx="259239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zh-CN" altLang="en-US" sz="1600" b="1">
                <a:solidFill>
                  <a:schemeClr val="tx1"/>
                </a:solidFill>
                <a:cs typeface="Segoe UI" panose="020B0502040204020203" pitchFamily="34" charset="0"/>
              </a:rPr>
              <a:t>目标检测成长点滴</a:t>
            </a:r>
            <a:endParaRPr lang="en-US" sz="1600" b="1">
              <a:solidFill>
                <a:schemeClr val="tx1"/>
              </a:solidFill>
              <a:cs typeface="Segoe UI" panose="020B0502040204020203" pitchFamily="34" charset="0"/>
            </a:endParaRPr>
          </a:p>
        </p:txBody>
      </p:sp>
      <p:sp>
        <p:nvSpPr>
          <p:cNvPr id="8" name="矩形 7">
            <a:hlinkClick r:id="rId24" action="ppaction://hlinksldjump"/>
            <a:extLst>
              <a:ext uri="{FF2B5EF4-FFF2-40B4-BE49-F238E27FC236}">
                <a16:creationId xmlns:a16="http://schemas.microsoft.com/office/drawing/2014/main" id="{AEE93464-1BF4-05AD-EEA9-C75DFBFD59DD}"/>
              </a:ext>
            </a:extLst>
          </p:cNvPr>
          <p:cNvSpPr/>
          <p:nvPr>
            <p:custDataLst>
              <p:tags r:id="rId14"/>
            </p:custDataLst>
          </p:nvPr>
        </p:nvSpPr>
        <p:spPr>
          <a:xfrm>
            <a:off x="514349" y="2181285"/>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2</a:t>
            </a:r>
          </a:p>
        </p:txBody>
      </p:sp>
      <p:sp>
        <p:nvSpPr>
          <p:cNvPr id="7" name="矩形 6">
            <a:hlinkClick r:id="rId25" action="ppaction://hlinksldjump"/>
            <a:extLst>
              <a:ext uri="{FF2B5EF4-FFF2-40B4-BE49-F238E27FC236}">
                <a16:creationId xmlns:a16="http://schemas.microsoft.com/office/drawing/2014/main" id="{57B1B5DA-0236-E41C-8BE0-6B68B370A58B}"/>
              </a:ext>
            </a:extLst>
          </p:cNvPr>
          <p:cNvSpPr/>
          <p:nvPr>
            <p:custDataLst>
              <p:tags r:id="rId15"/>
            </p:custDataLst>
          </p:nvPr>
        </p:nvSpPr>
        <p:spPr>
          <a:xfrm>
            <a:off x="11488458" y="1717675"/>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6</a:t>
            </a:r>
          </a:p>
        </p:txBody>
      </p:sp>
      <p:sp>
        <p:nvSpPr>
          <p:cNvPr id="6" name="矩形 5">
            <a:hlinkClick r:id="rId25" action="ppaction://hlinksldjump"/>
            <a:extLst>
              <a:ext uri="{FF2B5EF4-FFF2-40B4-BE49-F238E27FC236}">
                <a16:creationId xmlns:a16="http://schemas.microsoft.com/office/drawing/2014/main" id="{6FB321C5-25A1-65AF-5874-C09CBD417E7A}"/>
              </a:ext>
            </a:extLst>
          </p:cNvPr>
          <p:cNvSpPr/>
          <p:nvPr>
            <p:custDataLst>
              <p:tags r:id="rId16"/>
            </p:custDataLst>
          </p:nvPr>
        </p:nvSpPr>
        <p:spPr>
          <a:xfrm>
            <a:off x="977959" y="1717675"/>
            <a:ext cx="259239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zh-CN" altLang="en-US" sz="1600" b="1">
                <a:solidFill>
                  <a:schemeClr val="tx1"/>
                </a:solidFill>
                <a:cs typeface="Segoe UI" panose="020B0502040204020203" pitchFamily="34" charset="0"/>
              </a:rPr>
              <a:t>目标检测是什么？</a:t>
            </a:r>
            <a:endParaRPr lang="en-US" sz="1600" b="1">
              <a:solidFill>
                <a:schemeClr val="tx1"/>
              </a:solidFill>
              <a:cs typeface="Segoe UI" panose="020B0502040204020203" pitchFamily="34" charset="0"/>
            </a:endParaRPr>
          </a:p>
        </p:txBody>
      </p:sp>
      <p:sp>
        <p:nvSpPr>
          <p:cNvPr id="5" name="矩形 4">
            <a:hlinkClick r:id="rId25" action="ppaction://hlinksldjump"/>
            <a:extLst>
              <a:ext uri="{FF2B5EF4-FFF2-40B4-BE49-F238E27FC236}">
                <a16:creationId xmlns:a16="http://schemas.microsoft.com/office/drawing/2014/main" id="{CCB06B4C-CC5F-5436-2C8D-A92A2BD31E46}"/>
              </a:ext>
            </a:extLst>
          </p:cNvPr>
          <p:cNvSpPr/>
          <p:nvPr>
            <p:custDataLst>
              <p:tags r:id="rId17"/>
            </p:custDataLst>
          </p:nvPr>
        </p:nvSpPr>
        <p:spPr>
          <a:xfrm>
            <a:off x="514349" y="1717675"/>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1</a:t>
            </a:r>
          </a:p>
        </p:txBody>
      </p:sp>
      <p:sp>
        <p:nvSpPr>
          <p:cNvPr id="4" name="标题 3">
            <a:extLst>
              <a:ext uri="{FF2B5EF4-FFF2-40B4-BE49-F238E27FC236}">
                <a16:creationId xmlns:a16="http://schemas.microsoft.com/office/drawing/2014/main" id="{3C7B31BF-4A84-F44D-8D85-3D553204B2CE}"/>
              </a:ext>
            </a:extLst>
          </p:cNvPr>
          <p:cNvSpPr>
            <a:spLocks noGrp="1"/>
          </p:cNvSpPr>
          <p:nvPr>
            <p:ph type="title"/>
            <p:custDataLst>
              <p:tags r:id="rId18"/>
            </p:custDataLst>
          </p:nvPr>
        </p:nvSpPr>
        <p:spPr/>
        <p:txBody>
          <a:bodyPr/>
          <a:lstStyle/>
          <a:p>
            <a:r>
              <a:rPr lang="en-US"/>
              <a:t>Main Content</a:t>
            </a:r>
          </a:p>
        </p:txBody>
      </p:sp>
      <p:graphicFrame>
        <p:nvGraphicFramePr>
          <p:cNvPr id="77" name="think-cell data - do not delete" hidden="1">
            <a:extLst>
              <a:ext uri="{FF2B5EF4-FFF2-40B4-BE49-F238E27FC236}">
                <a16:creationId xmlns:a16="http://schemas.microsoft.com/office/drawing/2014/main" id="{29D5DF5A-7B89-18CE-5164-6A65EA960F55}"/>
              </a:ext>
            </a:extLst>
          </p:cNvPr>
          <p:cNvGraphicFramePr>
            <a:graphicFrameLocks noChangeAspect="1"/>
          </p:cNvGraphicFramePr>
          <p:nvPr>
            <p:custDataLst>
              <p:tags r:id="rId19"/>
            </p:custDataLst>
            <p:extLst>
              <p:ext uri="{D42A27DB-BD31-4B8C-83A1-F6EECF244321}">
                <p14:modId xmlns:p14="http://schemas.microsoft.com/office/powerpoint/2010/main" val="41159198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26" imgW="473" imgH="476" progId="TCLayout.ActiveDocument.1">
                  <p:embed/>
                </p:oleObj>
              </mc:Choice>
              <mc:Fallback>
                <p:oleObj name="think-cell 幻灯片" r:id="rId26" imgW="473" imgH="476" progId="TCLayout.ActiveDocument.1">
                  <p:embed/>
                  <p:pic>
                    <p:nvPicPr>
                      <p:cNvPr id="0" name=""/>
                      <p:cNvPicPr/>
                      <p:nvPr/>
                    </p:nvPicPr>
                    <p:blipFill>
                      <a:blip r:embed="rId27"/>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54559123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a:xfrm>
            <a:off x="514349" y="672041"/>
            <a:ext cx="11160917" cy="492443"/>
          </a:xfrm>
        </p:spPr>
        <p:txBody>
          <a:bodyPr/>
          <a:lstStyle/>
          <a:p>
            <a:endParaRPr lang="en-US" dirty="0"/>
          </a:p>
        </p:txBody>
      </p:sp>
    </p:spTree>
    <p:extLst>
      <p:ext uri="{BB962C8B-B14F-4D97-AF65-F5344CB8AC3E}">
        <p14:creationId xmlns:p14="http://schemas.microsoft.com/office/powerpoint/2010/main" val="187910417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D39C82E2-D985-D311-8DDD-4B845C800773}"/>
              </a:ext>
            </a:extLst>
          </p:cNvPr>
          <p:cNvSpPr/>
          <p:nvPr>
            <p:custDataLst>
              <p:tags r:id="rId2"/>
            </p:custDataLst>
          </p:nvPr>
        </p:nvSpPr>
        <p:spPr>
          <a:xfrm>
            <a:off x="977959" y="3572115"/>
            <a:ext cx="10697307" cy="400110"/>
          </a:xfrm>
          <a:prstGeom prst="rect">
            <a:avLst/>
          </a:prstGeom>
          <a:solidFill>
            <a:srgbClr val="D9D9D9"/>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cs typeface="Segoe UI" panose="020B0502040204020203" pitchFamily="34" charset="0"/>
            </a:endParaRPr>
          </a:p>
        </p:txBody>
      </p:sp>
      <p:sp>
        <p:nvSpPr>
          <p:cNvPr id="19" name="矩形 18">
            <a:hlinkClick r:id="rId21" action="ppaction://hlinksldjump"/>
            <a:extLst>
              <a:ext uri="{FF2B5EF4-FFF2-40B4-BE49-F238E27FC236}">
                <a16:creationId xmlns:a16="http://schemas.microsoft.com/office/drawing/2014/main" id="{19870DD9-7E6B-F924-725A-8134434FF60D}"/>
              </a:ext>
            </a:extLst>
          </p:cNvPr>
          <p:cNvSpPr/>
          <p:nvPr>
            <p:custDataLst>
              <p:tags r:id="rId3"/>
            </p:custDataLst>
          </p:nvPr>
        </p:nvSpPr>
        <p:spPr>
          <a:xfrm>
            <a:off x="11488458" y="3572115"/>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143</a:t>
            </a:r>
          </a:p>
        </p:txBody>
      </p:sp>
      <p:sp>
        <p:nvSpPr>
          <p:cNvPr id="18" name="矩形 17">
            <a:hlinkClick r:id="rId21" action="ppaction://hlinksldjump"/>
            <a:extLst>
              <a:ext uri="{FF2B5EF4-FFF2-40B4-BE49-F238E27FC236}">
                <a16:creationId xmlns:a16="http://schemas.microsoft.com/office/drawing/2014/main" id="{93B787F7-81DA-EDEF-785E-5AA652549041}"/>
              </a:ext>
            </a:extLst>
          </p:cNvPr>
          <p:cNvSpPr/>
          <p:nvPr>
            <p:custDataLst>
              <p:tags r:id="rId4"/>
            </p:custDataLst>
          </p:nvPr>
        </p:nvSpPr>
        <p:spPr>
          <a:xfrm>
            <a:off x="977959" y="3572115"/>
            <a:ext cx="259239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zh-CN" altLang="en-US" sz="1600" b="1">
                <a:solidFill>
                  <a:schemeClr val="tx1"/>
                </a:solidFill>
                <a:cs typeface="Segoe UI" panose="020B0502040204020203" pitchFamily="34" charset="0"/>
              </a:rPr>
              <a:t>写在最后</a:t>
            </a:r>
            <a:endParaRPr lang="en-US" sz="1600" b="1">
              <a:solidFill>
                <a:schemeClr val="tx1"/>
              </a:solidFill>
              <a:cs typeface="Segoe UI" panose="020B0502040204020203" pitchFamily="34" charset="0"/>
            </a:endParaRPr>
          </a:p>
        </p:txBody>
      </p:sp>
      <p:sp>
        <p:nvSpPr>
          <p:cNvPr id="17" name="矩形 16">
            <a:hlinkClick r:id="rId21" action="ppaction://hlinksldjump"/>
            <a:extLst>
              <a:ext uri="{FF2B5EF4-FFF2-40B4-BE49-F238E27FC236}">
                <a16:creationId xmlns:a16="http://schemas.microsoft.com/office/drawing/2014/main" id="{D6456800-EF55-41B4-E696-6B07BFC4A2FA}"/>
              </a:ext>
            </a:extLst>
          </p:cNvPr>
          <p:cNvSpPr/>
          <p:nvPr>
            <p:custDataLst>
              <p:tags r:id="rId5"/>
            </p:custDataLst>
          </p:nvPr>
        </p:nvSpPr>
        <p:spPr>
          <a:xfrm>
            <a:off x="514349" y="3572115"/>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5</a:t>
            </a:r>
          </a:p>
        </p:txBody>
      </p:sp>
      <p:sp>
        <p:nvSpPr>
          <p:cNvPr id="16" name="矩形 15">
            <a:hlinkClick r:id="rId22" action="ppaction://hlinksldjump"/>
            <a:extLst>
              <a:ext uri="{FF2B5EF4-FFF2-40B4-BE49-F238E27FC236}">
                <a16:creationId xmlns:a16="http://schemas.microsoft.com/office/drawing/2014/main" id="{15A7F5B9-8735-5E80-5CED-7A304AFBCB04}"/>
              </a:ext>
            </a:extLst>
          </p:cNvPr>
          <p:cNvSpPr/>
          <p:nvPr>
            <p:custDataLst>
              <p:tags r:id="rId6"/>
            </p:custDataLst>
          </p:nvPr>
        </p:nvSpPr>
        <p:spPr>
          <a:xfrm>
            <a:off x="11488458" y="3108505"/>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141</a:t>
            </a:r>
          </a:p>
        </p:txBody>
      </p:sp>
      <p:sp>
        <p:nvSpPr>
          <p:cNvPr id="15" name="矩形 14">
            <a:hlinkClick r:id="rId22" action="ppaction://hlinksldjump"/>
            <a:extLst>
              <a:ext uri="{FF2B5EF4-FFF2-40B4-BE49-F238E27FC236}">
                <a16:creationId xmlns:a16="http://schemas.microsoft.com/office/drawing/2014/main" id="{C413E3D2-EE61-191F-B17C-B3DFC5959768}"/>
              </a:ext>
            </a:extLst>
          </p:cNvPr>
          <p:cNvSpPr/>
          <p:nvPr>
            <p:custDataLst>
              <p:tags r:id="rId7"/>
            </p:custDataLst>
          </p:nvPr>
        </p:nvSpPr>
        <p:spPr>
          <a:xfrm>
            <a:off x="977959" y="3108505"/>
            <a:ext cx="259239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zh-CN" altLang="en-US" sz="1600" b="1">
                <a:solidFill>
                  <a:schemeClr val="tx1"/>
                </a:solidFill>
                <a:cs typeface="Segoe UI" panose="020B0502040204020203" pitchFamily="34" charset="0"/>
              </a:rPr>
              <a:t>小小的实验</a:t>
            </a:r>
            <a:endParaRPr lang="en-US" sz="1600" b="1">
              <a:solidFill>
                <a:schemeClr val="tx1"/>
              </a:solidFill>
              <a:cs typeface="Segoe UI" panose="020B0502040204020203" pitchFamily="34" charset="0"/>
            </a:endParaRPr>
          </a:p>
        </p:txBody>
      </p:sp>
      <p:sp>
        <p:nvSpPr>
          <p:cNvPr id="14" name="矩形 13">
            <a:hlinkClick r:id="rId22" action="ppaction://hlinksldjump"/>
            <a:extLst>
              <a:ext uri="{FF2B5EF4-FFF2-40B4-BE49-F238E27FC236}">
                <a16:creationId xmlns:a16="http://schemas.microsoft.com/office/drawing/2014/main" id="{617BDB5B-8210-B2A5-086F-CD9A806F786A}"/>
              </a:ext>
            </a:extLst>
          </p:cNvPr>
          <p:cNvSpPr/>
          <p:nvPr>
            <p:custDataLst>
              <p:tags r:id="rId8"/>
            </p:custDataLst>
          </p:nvPr>
        </p:nvSpPr>
        <p:spPr>
          <a:xfrm>
            <a:off x="514349" y="3108505"/>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4</a:t>
            </a:r>
          </a:p>
        </p:txBody>
      </p:sp>
      <p:sp>
        <p:nvSpPr>
          <p:cNvPr id="13" name="矩形 12">
            <a:hlinkClick r:id="rId23" action="ppaction://hlinksldjump"/>
            <a:extLst>
              <a:ext uri="{FF2B5EF4-FFF2-40B4-BE49-F238E27FC236}">
                <a16:creationId xmlns:a16="http://schemas.microsoft.com/office/drawing/2014/main" id="{713B3D4A-D18E-2CE8-32D8-6B8299F929CF}"/>
              </a:ext>
            </a:extLst>
          </p:cNvPr>
          <p:cNvSpPr/>
          <p:nvPr>
            <p:custDataLst>
              <p:tags r:id="rId9"/>
            </p:custDataLst>
          </p:nvPr>
        </p:nvSpPr>
        <p:spPr>
          <a:xfrm>
            <a:off x="11488458" y="2644895"/>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47</a:t>
            </a:r>
          </a:p>
        </p:txBody>
      </p:sp>
      <p:sp>
        <p:nvSpPr>
          <p:cNvPr id="12" name="矩形 11">
            <a:hlinkClick r:id="rId23" action="ppaction://hlinksldjump"/>
            <a:extLst>
              <a:ext uri="{FF2B5EF4-FFF2-40B4-BE49-F238E27FC236}">
                <a16:creationId xmlns:a16="http://schemas.microsoft.com/office/drawing/2014/main" id="{0E38D358-0446-834C-4BA8-9E50E72F5176}"/>
              </a:ext>
            </a:extLst>
          </p:cNvPr>
          <p:cNvSpPr/>
          <p:nvPr>
            <p:custDataLst>
              <p:tags r:id="rId10"/>
            </p:custDataLst>
          </p:nvPr>
        </p:nvSpPr>
        <p:spPr>
          <a:xfrm>
            <a:off x="977959" y="2644895"/>
            <a:ext cx="259239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cs typeface="Segoe UI" panose="020B0502040204020203" pitchFamily="34" charset="0"/>
              </a:rPr>
              <a:t>YOLO</a:t>
            </a:r>
            <a:r>
              <a:rPr lang="zh-CN" altLang="en-US" sz="1600" b="1">
                <a:solidFill>
                  <a:schemeClr val="tx1"/>
                </a:solidFill>
                <a:cs typeface="Segoe UI" panose="020B0502040204020203" pitchFamily="34" charset="0"/>
              </a:rPr>
              <a:t>来了</a:t>
            </a:r>
            <a:endParaRPr lang="en-US" sz="1600" b="1">
              <a:solidFill>
                <a:schemeClr val="tx1"/>
              </a:solidFill>
              <a:cs typeface="Segoe UI" panose="020B0502040204020203" pitchFamily="34" charset="0"/>
            </a:endParaRPr>
          </a:p>
        </p:txBody>
      </p:sp>
      <p:sp>
        <p:nvSpPr>
          <p:cNvPr id="11" name="矩形 10">
            <a:hlinkClick r:id="rId23" action="ppaction://hlinksldjump"/>
            <a:extLst>
              <a:ext uri="{FF2B5EF4-FFF2-40B4-BE49-F238E27FC236}">
                <a16:creationId xmlns:a16="http://schemas.microsoft.com/office/drawing/2014/main" id="{DD13082C-292C-C9CC-EE19-7B1D3288901C}"/>
              </a:ext>
            </a:extLst>
          </p:cNvPr>
          <p:cNvSpPr/>
          <p:nvPr>
            <p:custDataLst>
              <p:tags r:id="rId11"/>
            </p:custDataLst>
          </p:nvPr>
        </p:nvSpPr>
        <p:spPr>
          <a:xfrm>
            <a:off x="514349" y="2644895"/>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3</a:t>
            </a:r>
          </a:p>
        </p:txBody>
      </p:sp>
      <p:sp>
        <p:nvSpPr>
          <p:cNvPr id="10" name="矩形 9">
            <a:hlinkClick r:id="rId24" action="ppaction://hlinksldjump"/>
            <a:extLst>
              <a:ext uri="{FF2B5EF4-FFF2-40B4-BE49-F238E27FC236}">
                <a16:creationId xmlns:a16="http://schemas.microsoft.com/office/drawing/2014/main" id="{550E80AE-09C7-092C-474A-7571E219DBDA}"/>
              </a:ext>
            </a:extLst>
          </p:cNvPr>
          <p:cNvSpPr/>
          <p:nvPr>
            <p:custDataLst>
              <p:tags r:id="rId12"/>
            </p:custDataLst>
          </p:nvPr>
        </p:nvSpPr>
        <p:spPr>
          <a:xfrm>
            <a:off x="11488458" y="2181285"/>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38</a:t>
            </a:r>
          </a:p>
        </p:txBody>
      </p:sp>
      <p:sp>
        <p:nvSpPr>
          <p:cNvPr id="9" name="矩形 8">
            <a:hlinkClick r:id="rId24" action="ppaction://hlinksldjump"/>
            <a:extLst>
              <a:ext uri="{FF2B5EF4-FFF2-40B4-BE49-F238E27FC236}">
                <a16:creationId xmlns:a16="http://schemas.microsoft.com/office/drawing/2014/main" id="{E299C12D-AF6F-4DDD-C04F-3DD982677A10}"/>
              </a:ext>
            </a:extLst>
          </p:cNvPr>
          <p:cNvSpPr/>
          <p:nvPr>
            <p:custDataLst>
              <p:tags r:id="rId13"/>
            </p:custDataLst>
          </p:nvPr>
        </p:nvSpPr>
        <p:spPr>
          <a:xfrm>
            <a:off x="977959" y="2181285"/>
            <a:ext cx="259239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zh-CN" altLang="en-US" sz="1600" b="1">
                <a:solidFill>
                  <a:schemeClr val="tx1"/>
                </a:solidFill>
                <a:cs typeface="Segoe UI" panose="020B0502040204020203" pitchFamily="34" charset="0"/>
              </a:rPr>
              <a:t>目标检测成长点滴</a:t>
            </a:r>
            <a:endParaRPr lang="en-US" sz="1600" b="1">
              <a:solidFill>
                <a:schemeClr val="tx1"/>
              </a:solidFill>
              <a:cs typeface="Segoe UI" panose="020B0502040204020203" pitchFamily="34" charset="0"/>
            </a:endParaRPr>
          </a:p>
        </p:txBody>
      </p:sp>
      <p:sp>
        <p:nvSpPr>
          <p:cNvPr id="8" name="矩形 7">
            <a:hlinkClick r:id="rId24" action="ppaction://hlinksldjump"/>
            <a:extLst>
              <a:ext uri="{FF2B5EF4-FFF2-40B4-BE49-F238E27FC236}">
                <a16:creationId xmlns:a16="http://schemas.microsoft.com/office/drawing/2014/main" id="{4D4A0C6E-CB2D-BC1E-F561-8F209AAB648A}"/>
              </a:ext>
            </a:extLst>
          </p:cNvPr>
          <p:cNvSpPr/>
          <p:nvPr>
            <p:custDataLst>
              <p:tags r:id="rId14"/>
            </p:custDataLst>
          </p:nvPr>
        </p:nvSpPr>
        <p:spPr>
          <a:xfrm>
            <a:off x="514349" y="2181285"/>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2</a:t>
            </a:r>
          </a:p>
        </p:txBody>
      </p:sp>
      <p:sp>
        <p:nvSpPr>
          <p:cNvPr id="7" name="矩形 6">
            <a:hlinkClick r:id="rId25" action="ppaction://hlinksldjump"/>
            <a:extLst>
              <a:ext uri="{FF2B5EF4-FFF2-40B4-BE49-F238E27FC236}">
                <a16:creationId xmlns:a16="http://schemas.microsoft.com/office/drawing/2014/main" id="{7A181016-22AB-2AB1-EE9E-EB18434BD8CB}"/>
              </a:ext>
            </a:extLst>
          </p:cNvPr>
          <p:cNvSpPr/>
          <p:nvPr>
            <p:custDataLst>
              <p:tags r:id="rId15"/>
            </p:custDataLst>
          </p:nvPr>
        </p:nvSpPr>
        <p:spPr>
          <a:xfrm>
            <a:off x="11488458" y="1717675"/>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6</a:t>
            </a:r>
          </a:p>
        </p:txBody>
      </p:sp>
      <p:sp>
        <p:nvSpPr>
          <p:cNvPr id="6" name="矩形 5">
            <a:hlinkClick r:id="rId25" action="ppaction://hlinksldjump"/>
            <a:extLst>
              <a:ext uri="{FF2B5EF4-FFF2-40B4-BE49-F238E27FC236}">
                <a16:creationId xmlns:a16="http://schemas.microsoft.com/office/drawing/2014/main" id="{C13981BF-F468-4001-432F-9FB7298A4BA7}"/>
              </a:ext>
            </a:extLst>
          </p:cNvPr>
          <p:cNvSpPr/>
          <p:nvPr>
            <p:custDataLst>
              <p:tags r:id="rId16"/>
            </p:custDataLst>
          </p:nvPr>
        </p:nvSpPr>
        <p:spPr>
          <a:xfrm>
            <a:off x="977959" y="1717675"/>
            <a:ext cx="259239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zh-CN" altLang="en-US" sz="1600" b="1">
                <a:solidFill>
                  <a:schemeClr val="tx1"/>
                </a:solidFill>
                <a:cs typeface="Segoe UI" panose="020B0502040204020203" pitchFamily="34" charset="0"/>
              </a:rPr>
              <a:t>目标检测是什么？</a:t>
            </a:r>
            <a:endParaRPr lang="en-US" sz="1600" b="1">
              <a:solidFill>
                <a:schemeClr val="tx1"/>
              </a:solidFill>
              <a:cs typeface="Segoe UI" panose="020B0502040204020203" pitchFamily="34" charset="0"/>
            </a:endParaRPr>
          </a:p>
        </p:txBody>
      </p:sp>
      <p:sp>
        <p:nvSpPr>
          <p:cNvPr id="5" name="矩形 4">
            <a:hlinkClick r:id="rId25" action="ppaction://hlinksldjump"/>
            <a:extLst>
              <a:ext uri="{FF2B5EF4-FFF2-40B4-BE49-F238E27FC236}">
                <a16:creationId xmlns:a16="http://schemas.microsoft.com/office/drawing/2014/main" id="{36C4B00C-5582-4926-FA42-0C2A59469A4F}"/>
              </a:ext>
            </a:extLst>
          </p:cNvPr>
          <p:cNvSpPr/>
          <p:nvPr>
            <p:custDataLst>
              <p:tags r:id="rId17"/>
            </p:custDataLst>
          </p:nvPr>
        </p:nvSpPr>
        <p:spPr>
          <a:xfrm>
            <a:off x="514349" y="1717675"/>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1</a:t>
            </a:r>
          </a:p>
        </p:txBody>
      </p:sp>
      <p:sp>
        <p:nvSpPr>
          <p:cNvPr id="4" name="标题 3">
            <a:extLst>
              <a:ext uri="{FF2B5EF4-FFF2-40B4-BE49-F238E27FC236}">
                <a16:creationId xmlns:a16="http://schemas.microsoft.com/office/drawing/2014/main" id="{4CE91405-7A2E-44FD-BBCF-3C4B94624E51}"/>
              </a:ext>
            </a:extLst>
          </p:cNvPr>
          <p:cNvSpPr>
            <a:spLocks noGrp="1"/>
          </p:cNvSpPr>
          <p:nvPr>
            <p:ph type="title"/>
            <p:custDataLst>
              <p:tags r:id="rId18"/>
            </p:custDataLst>
          </p:nvPr>
        </p:nvSpPr>
        <p:spPr/>
        <p:txBody>
          <a:bodyPr vert="horz"/>
          <a:lstStyle/>
          <a:p>
            <a:r>
              <a:rPr lang="en-US"/>
              <a:t>Main Content</a:t>
            </a:r>
          </a:p>
        </p:txBody>
      </p:sp>
      <p:graphicFrame>
        <p:nvGraphicFramePr>
          <p:cNvPr id="77" name="think-cell data - do not delete" hidden="1">
            <a:extLst>
              <a:ext uri="{FF2B5EF4-FFF2-40B4-BE49-F238E27FC236}">
                <a16:creationId xmlns:a16="http://schemas.microsoft.com/office/drawing/2014/main" id="{BE0AE9E3-EEA1-5D2F-21A1-711A1BD6A0D5}"/>
              </a:ext>
            </a:extLst>
          </p:cNvPr>
          <p:cNvGraphicFramePr>
            <a:graphicFrameLocks noChangeAspect="1"/>
          </p:cNvGraphicFramePr>
          <p:nvPr>
            <p:custDataLst>
              <p:tags r:id="rId19"/>
            </p:custDataLst>
            <p:extLst>
              <p:ext uri="{D42A27DB-BD31-4B8C-83A1-F6EECF244321}">
                <p14:modId xmlns:p14="http://schemas.microsoft.com/office/powerpoint/2010/main" val="16179757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26" imgW="473" imgH="476" progId="TCLayout.ActiveDocument.1">
                  <p:embed/>
                </p:oleObj>
              </mc:Choice>
              <mc:Fallback>
                <p:oleObj name="think-cell 幻灯片" r:id="rId26" imgW="473" imgH="476" progId="TCLayout.ActiveDocument.1">
                  <p:embed/>
                  <p:pic>
                    <p:nvPicPr>
                      <p:cNvPr id="0" name=""/>
                      <p:cNvPicPr/>
                      <p:nvPr/>
                    </p:nvPicPr>
                    <p:blipFill>
                      <a:blip r:embed="rId27"/>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26678798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10E4489-511B-FDA0-0C4E-C39CA8D7311C}"/>
              </a:ext>
            </a:extLst>
          </p:cNvPr>
          <p:cNvGraphicFramePr>
            <a:graphicFrameLocks noChangeAspect="1"/>
          </p:cNvGraphicFramePr>
          <p:nvPr>
            <p:custDataLst>
              <p:tags r:id="rId1"/>
            </p:custDataLst>
            <p:extLst>
              <p:ext uri="{D42A27DB-BD31-4B8C-83A1-F6EECF244321}">
                <p14:modId xmlns:p14="http://schemas.microsoft.com/office/powerpoint/2010/main" val="39090480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47" imgH="348" progId="TCLayout.ActiveDocument.1">
                  <p:embed/>
                </p:oleObj>
              </mc:Choice>
              <mc:Fallback>
                <p:oleObj name="think-cell 幻灯片" r:id="rId4" imgW="347" imgH="34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672041"/>
            <a:ext cx="11160917" cy="492443"/>
          </a:xfrm>
        </p:spPr>
        <p:txBody>
          <a:bodyPr vert="horz"/>
          <a:lstStyle/>
          <a:p>
            <a:r>
              <a:rPr lang="en-US" altLang="zh-CN" dirty="0"/>
              <a:t>YOLO</a:t>
            </a:r>
            <a:r>
              <a:rPr lang="zh-CN" altLang="en-US" dirty="0"/>
              <a:t>的未来</a:t>
            </a:r>
            <a:endParaRPr lang="en-US" dirty="0"/>
          </a:p>
        </p:txBody>
      </p:sp>
      <p:sp>
        <p:nvSpPr>
          <p:cNvPr id="5" name="ee4pContent1">
            <a:extLst>
              <a:ext uri="{FF2B5EF4-FFF2-40B4-BE49-F238E27FC236}">
                <a16:creationId xmlns:a16="http://schemas.microsoft.com/office/drawing/2014/main" id="{ABF9A85E-7295-DB26-9A4D-788F380740C8}"/>
              </a:ext>
            </a:extLst>
          </p:cNvPr>
          <p:cNvSpPr txBox="1">
            <a:spLocks/>
          </p:cNvSpPr>
          <p:nvPr>
            <p:custDataLst>
              <p:tags r:id="rId2"/>
            </p:custDataLst>
          </p:nvPr>
        </p:nvSpPr>
        <p:spPr>
          <a:xfrm>
            <a:off x="514349" y="1285336"/>
            <a:ext cx="11160917" cy="496881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a:pPr>
            <a:r>
              <a:rPr lang="en-US" dirty="0">
                <a:solidFill>
                  <a:schemeClr val="accent1"/>
                </a:solidFill>
                <a:latin typeface="+mn-lt"/>
              </a:rPr>
              <a:t>Incorporation of Latest Techniques</a:t>
            </a:r>
          </a:p>
          <a:p>
            <a:pPr lvl="2"/>
            <a:r>
              <a:rPr lang="zh-CN" altLang="en-US" dirty="0">
                <a:latin typeface="+mn-lt"/>
              </a:rPr>
              <a:t>研究人员和开发人员将利用深度学习、数据增强和训练技术方面的最新方法，继续完善</a:t>
            </a:r>
            <a:r>
              <a:rPr lang="en-US" altLang="zh-CN" dirty="0">
                <a:latin typeface="+mn-lt"/>
              </a:rPr>
              <a:t>YOLO</a:t>
            </a:r>
            <a:r>
              <a:rPr lang="zh-CN" altLang="en-US" dirty="0">
                <a:latin typeface="+mn-lt"/>
              </a:rPr>
              <a:t>架构。这种持续的创新可能会提高模型的性能、健壮性和效率</a:t>
            </a:r>
            <a:endParaRPr lang="en-US" dirty="0">
              <a:latin typeface="+mn-lt"/>
            </a:endParaRPr>
          </a:p>
          <a:p>
            <a:pPr marL="342900" lvl="1" indent="-342900">
              <a:buFont typeface="+mj-lt"/>
              <a:buAutoNum type="arabicPeriod"/>
            </a:pPr>
            <a:r>
              <a:rPr lang="en-US" dirty="0">
                <a:solidFill>
                  <a:schemeClr val="accent1"/>
                </a:solidFill>
                <a:latin typeface="+mn-lt"/>
              </a:rPr>
              <a:t>Benchmark Evolution</a:t>
            </a:r>
          </a:p>
          <a:p>
            <a:pPr lvl="2"/>
            <a:r>
              <a:rPr lang="zh-CN" altLang="en-US" dirty="0">
                <a:latin typeface="+mn-lt"/>
              </a:rPr>
              <a:t>目前用于评估目标检测模型的基准，</a:t>
            </a:r>
            <a:r>
              <a:rPr lang="en-US" altLang="zh-CN" dirty="0">
                <a:latin typeface="+mn-lt"/>
              </a:rPr>
              <a:t>COCO 2017</a:t>
            </a:r>
            <a:r>
              <a:rPr lang="zh-CN" altLang="en-US" dirty="0">
                <a:latin typeface="+mn-lt"/>
              </a:rPr>
              <a:t>，最终可能会被一个更先进、更具挑战性的基准所取代。这反映了前两个</a:t>
            </a:r>
            <a:r>
              <a:rPr lang="en-US" altLang="zh-CN" dirty="0">
                <a:latin typeface="+mn-lt"/>
              </a:rPr>
              <a:t>YOLO</a:t>
            </a:r>
            <a:r>
              <a:rPr lang="zh-CN" altLang="en-US" dirty="0">
                <a:latin typeface="+mn-lt"/>
              </a:rPr>
              <a:t>版本中使用的</a:t>
            </a:r>
            <a:r>
              <a:rPr lang="en-US" altLang="zh-CN" dirty="0">
                <a:latin typeface="+mn-lt"/>
              </a:rPr>
              <a:t>VOC 2007</a:t>
            </a:r>
            <a:r>
              <a:rPr lang="zh-CN" altLang="en-US" dirty="0">
                <a:latin typeface="+mn-lt"/>
              </a:rPr>
              <a:t>基准的转变，反映了随着模型变得更加复杂和准确，对更高要求的基准的需求</a:t>
            </a:r>
            <a:endParaRPr lang="en-US" dirty="0">
              <a:latin typeface="+mn-lt"/>
            </a:endParaRPr>
          </a:p>
          <a:p>
            <a:pPr marL="342900" lvl="1" indent="-342900">
              <a:buFont typeface="+mj-lt"/>
              <a:buAutoNum type="arabicPeriod"/>
            </a:pPr>
            <a:r>
              <a:rPr lang="en-US" dirty="0">
                <a:solidFill>
                  <a:schemeClr val="accent1"/>
                </a:solidFill>
                <a:latin typeface="+mn-lt"/>
              </a:rPr>
              <a:t>Proliferation of YOLO Models and Applications</a:t>
            </a:r>
          </a:p>
          <a:p>
            <a:pPr lvl="2"/>
            <a:r>
              <a:rPr lang="zh-CN" altLang="en-US" dirty="0">
                <a:latin typeface="+mn-lt"/>
              </a:rPr>
              <a:t>随着</a:t>
            </a:r>
            <a:r>
              <a:rPr lang="en-US" altLang="zh-CN" dirty="0">
                <a:latin typeface="+mn-lt"/>
              </a:rPr>
              <a:t>YOLO</a:t>
            </a:r>
            <a:r>
              <a:rPr lang="zh-CN" altLang="en-US" dirty="0">
                <a:latin typeface="+mn-lt"/>
              </a:rPr>
              <a:t>框架的发展，预计每年发布的</a:t>
            </a:r>
            <a:r>
              <a:rPr lang="en-US" altLang="zh-CN" dirty="0">
                <a:latin typeface="+mn-lt"/>
              </a:rPr>
              <a:t>YOLO</a:t>
            </a:r>
            <a:r>
              <a:rPr lang="zh-CN" altLang="en-US" dirty="0">
                <a:latin typeface="+mn-lt"/>
              </a:rPr>
              <a:t>模型数量将会增加，应用范围也会相应扩大。随着框架变得更加通用和强大，它可能会被应用于更多不同的领域，从家用电器设备到自动驾驶汽车</a:t>
            </a:r>
            <a:endParaRPr lang="en-US" dirty="0">
              <a:latin typeface="+mn-lt"/>
            </a:endParaRPr>
          </a:p>
          <a:p>
            <a:pPr marL="342900" lvl="1" indent="-342900">
              <a:buFont typeface="+mj-lt"/>
              <a:buAutoNum type="arabicPeriod"/>
            </a:pPr>
            <a:r>
              <a:rPr lang="en-US" dirty="0">
                <a:solidFill>
                  <a:schemeClr val="accent1"/>
                </a:solidFill>
                <a:latin typeface="+mn-lt"/>
              </a:rPr>
              <a:t>Expansion into New Domains</a:t>
            </a:r>
          </a:p>
          <a:p>
            <a:pPr lvl="2"/>
            <a:r>
              <a:rPr lang="en-US" altLang="zh-CN" dirty="0">
                <a:latin typeface="+mn-lt"/>
              </a:rPr>
              <a:t>YOLO</a:t>
            </a:r>
            <a:r>
              <a:rPr lang="zh-CN" altLang="en-US" dirty="0">
                <a:latin typeface="+mn-lt"/>
              </a:rPr>
              <a:t>模型有潜力扩展到目标检测和分割之外，探索视频中的目标跟踪和</a:t>
            </a:r>
            <a:r>
              <a:rPr lang="en-US" altLang="zh-CN" dirty="0">
                <a:latin typeface="+mn-lt"/>
              </a:rPr>
              <a:t>3D</a:t>
            </a:r>
            <a:r>
              <a:rPr lang="zh-CN" altLang="en-US" dirty="0">
                <a:latin typeface="+mn-lt"/>
              </a:rPr>
              <a:t>关键点估计等领域。预计</a:t>
            </a:r>
            <a:r>
              <a:rPr lang="en-US" altLang="zh-CN" dirty="0">
                <a:latin typeface="+mn-lt"/>
              </a:rPr>
              <a:t>YOLO</a:t>
            </a:r>
            <a:r>
              <a:rPr lang="zh-CN" altLang="en-US" dirty="0">
                <a:latin typeface="+mn-lt"/>
              </a:rPr>
              <a:t>模型将过渡到多模态框架，结合视觉和语言、视频和声音处理。随着这些模型的发展，它们可以作为创新解决方案的基础，以适应更广泛的计算机视觉和多媒体任务。</a:t>
            </a:r>
            <a:endParaRPr lang="en-US" dirty="0">
              <a:latin typeface="+mn-lt"/>
            </a:endParaRPr>
          </a:p>
          <a:p>
            <a:pPr marL="342900" lvl="1" indent="-342900">
              <a:buFont typeface="+mj-lt"/>
              <a:buAutoNum type="arabicPeriod"/>
            </a:pPr>
            <a:r>
              <a:rPr lang="en-US" dirty="0">
                <a:solidFill>
                  <a:schemeClr val="accent1"/>
                </a:solidFill>
                <a:latin typeface="+mn-lt"/>
              </a:rPr>
              <a:t>Adaptability to Diverse Hardware</a:t>
            </a:r>
          </a:p>
          <a:p>
            <a:pPr lvl="2"/>
            <a:r>
              <a:rPr lang="en-US" altLang="zh-CN" dirty="0">
                <a:latin typeface="+mn-lt"/>
              </a:rPr>
              <a:t>YOLO</a:t>
            </a:r>
            <a:r>
              <a:rPr lang="zh-CN" altLang="en-US" dirty="0">
                <a:latin typeface="+mn-lt"/>
              </a:rPr>
              <a:t>模型将进一步跨越硬件平台，从物联网设备到高性能计算集群。这种适应性将支持在各种上下文中部署</a:t>
            </a:r>
            <a:r>
              <a:rPr lang="en-US" altLang="zh-CN" dirty="0">
                <a:latin typeface="+mn-lt"/>
              </a:rPr>
              <a:t>YOLO</a:t>
            </a:r>
            <a:r>
              <a:rPr lang="zh-CN" altLang="en-US" dirty="0">
                <a:latin typeface="+mn-lt"/>
              </a:rPr>
              <a:t>模型，具体取决于应用程序的需求和约束。此外，通过定制模型以适应不同的硬件规格，</a:t>
            </a:r>
            <a:r>
              <a:rPr lang="en-US" altLang="zh-CN" dirty="0">
                <a:latin typeface="+mn-lt"/>
              </a:rPr>
              <a:t>YOLO</a:t>
            </a:r>
            <a:r>
              <a:rPr lang="zh-CN" altLang="en-US" dirty="0">
                <a:latin typeface="+mn-lt"/>
              </a:rPr>
              <a:t>可以为更多的用户和行业提供访问和有效的服务</a:t>
            </a:r>
            <a:endParaRPr lang="en-US" dirty="0">
              <a:latin typeface="+mn-lt"/>
            </a:endParaRPr>
          </a:p>
        </p:txBody>
      </p:sp>
    </p:spTree>
    <p:extLst>
      <p:ext uri="{BB962C8B-B14F-4D97-AF65-F5344CB8AC3E}">
        <p14:creationId xmlns:p14="http://schemas.microsoft.com/office/powerpoint/2010/main" val="274493301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682F6BD-C54A-A1D6-BA91-23B7E2009981}"/>
              </a:ext>
            </a:extLst>
          </p:cNvPr>
          <p:cNvSpPr>
            <a:spLocks noGrp="1"/>
          </p:cNvSpPr>
          <p:nvPr>
            <p:ph type="ctrTitle"/>
          </p:nvPr>
        </p:nvSpPr>
        <p:spPr/>
        <p:txBody>
          <a:bodyPr/>
          <a:lstStyle/>
          <a:p>
            <a:r>
              <a:rPr lang="en-US" dirty="0" err="1"/>
              <a:t>Thnak</a:t>
            </a:r>
            <a:r>
              <a:rPr lang="en-US" dirty="0"/>
              <a:t> You!</a:t>
            </a:r>
          </a:p>
        </p:txBody>
      </p:sp>
      <p:sp>
        <p:nvSpPr>
          <p:cNvPr id="5" name="副标题 4">
            <a:extLst>
              <a:ext uri="{FF2B5EF4-FFF2-40B4-BE49-F238E27FC236}">
                <a16:creationId xmlns:a16="http://schemas.microsoft.com/office/drawing/2014/main" id="{3495421A-DE42-BF05-A8B8-9A7AA5ED8EED}"/>
              </a:ext>
            </a:extLst>
          </p:cNvPr>
          <p:cNvSpPr>
            <a:spLocks noGrp="1"/>
          </p:cNvSpPr>
          <p:nvPr>
            <p:ph type="subTitle" idx="1"/>
          </p:nvPr>
        </p:nvSpPr>
        <p:spPr/>
        <p:txBody>
          <a:bodyPr/>
          <a:lstStyle/>
          <a:p>
            <a:r>
              <a:rPr lang="zh-CN" altLang="en-US" dirty="0"/>
              <a:t>张力中</a:t>
            </a:r>
            <a:r>
              <a:rPr lang="en-US" altLang="zh-CN" dirty="0"/>
              <a:t>	</a:t>
            </a:r>
            <a:r>
              <a:rPr lang="en-US" dirty="0"/>
              <a:t>2024.03.24</a:t>
            </a:r>
          </a:p>
        </p:txBody>
      </p:sp>
    </p:spTree>
    <p:extLst>
      <p:ext uri="{BB962C8B-B14F-4D97-AF65-F5344CB8AC3E}">
        <p14:creationId xmlns:p14="http://schemas.microsoft.com/office/powerpoint/2010/main" val="40636396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4349" y="672041"/>
            <a:ext cx="11160917" cy="492443"/>
          </a:xfrm>
        </p:spPr>
        <p:txBody>
          <a:bodyPr/>
          <a:lstStyle/>
          <a:p>
            <a:r>
              <a:rPr lang="en-US" dirty="0"/>
              <a:t>Detection Algorithm Structure Conclusion</a:t>
            </a:r>
          </a:p>
        </p:txBody>
      </p:sp>
      <p:pic>
        <p:nvPicPr>
          <p:cNvPr id="5" name="图片 4" descr="Teams&#10;&#10;描述已自动生成">
            <a:extLst>
              <a:ext uri="{FF2B5EF4-FFF2-40B4-BE49-F238E27FC236}">
                <a16:creationId xmlns:a16="http://schemas.microsoft.com/office/drawing/2014/main" id="{5E39A695-9566-894B-5E7E-6569B626E9BB}"/>
              </a:ext>
            </a:extLst>
          </p:cNvPr>
          <p:cNvPicPr>
            <a:picLocks noChangeAspect="1"/>
          </p:cNvPicPr>
          <p:nvPr/>
        </p:nvPicPr>
        <p:blipFill rotWithShape="1">
          <a:blip r:embed="rId2"/>
          <a:srcRect l="3832" t="7366" r="2363" b="5183"/>
          <a:stretch/>
        </p:blipFill>
        <p:spPr>
          <a:xfrm>
            <a:off x="810731" y="1259457"/>
            <a:ext cx="10570538" cy="5029200"/>
          </a:xfrm>
          <a:prstGeom prst="rect">
            <a:avLst/>
          </a:prstGeom>
        </p:spPr>
      </p:pic>
      <p:grpSp>
        <p:nvGrpSpPr>
          <p:cNvPr id="6" name="Group 4">
            <a:extLst>
              <a:ext uri="{FF2B5EF4-FFF2-40B4-BE49-F238E27FC236}">
                <a16:creationId xmlns:a16="http://schemas.microsoft.com/office/drawing/2014/main" id="{F369D64E-5DF9-0AA3-6133-83553A31D3B2}"/>
              </a:ext>
            </a:extLst>
          </p:cNvPr>
          <p:cNvGrpSpPr/>
          <p:nvPr/>
        </p:nvGrpSpPr>
        <p:grpSpPr>
          <a:xfrm>
            <a:off x="514349" y="5190660"/>
            <a:ext cx="1883093" cy="995299"/>
            <a:chOff x="514350" y="5161248"/>
            <a:chExt cx="1887643" cy="999542"/>
          </a:xfrm>
        </p:grpSpPr>
        <p:sp>
          <p:nvSpPr>
            <p:cNvPr id="7" name="Rectangle 2">
              <a:extLst>
                <a:ext uri="{FF2B5EF4-FFF2-40B4-BE49-F238E27FC236}">
                  <a16:creationId xmlns:a16="http://schemas.microsoft.com/office/drawing/2014/main" id="{1715BB8D-DCFD-700B-57A3-91349D0F6A37}"/>
                </a:ext>
              </a:extLst>
            </p:cNvPr>
            <p:cNvSpPr>
              <a:spLocks noChangeArrowheads="1"/>
            </p:cNvSpPr>
            <p:nvPr/>
          </p:nvSpPr>
          <p:spPr bwMode="gray">
            <a:xfrm>
              <a:off x="793510" y="6006246"/>
              <a:ext cx="1608483" cy="154544"/>
            </a:xfrm>
            <a:prstGeom prst="rect">
              <a:avLst/>
            </a:prstGeom>
            <a:noFill/>
            <a:ln w="9525">
              <a:noFill/>
              <a:miter lim="800000"/>
              <a:headEnd/>
              <a:tailEnd/>
            </a:ln>
          </p:spPr>
          <p:txBody>
            <a:bodyPr wrap="none" lIns="0" tIns="0" rIns="0" bIns="0" anchor="ctr">
              <a:spAutoFit/>
            </a:bodyPr>
            <a:lstStyle/>
            <a:p>
              <a:pPr defTabSz="762000" eaLnBrk="0" hangingPunct="0"/>
              <a:r>
                <a:rPr lang="en-US" sz="1000" dirty="0">
                  <a:cs typeface="Arial" panose="020B0604020202020204" pitchFamily="34" charset="0"/>
                </a:rPr>
                <a:t>CLS SVM: Classification SVM</a:t>
              </a:r>
            </a:p>
          </p:txBody>
        </p:sp>
        <p:sp>
          <p:nvSpPr>
            <p:cNvPr id="8" name="Line 4">
              <a:extLst>
                <a:ext uri="{FF2B5EF4-FFF2-40B4-BE49-F238E27FC236}">
                  <a16:creationId xmlns:a16="http://schemas.microsoft.com/office/drawing/2014/main" id="{446B96EA-D472-CB3D-9680-970BD7EBB301}"/>
                </a:ext>
              </a:extLst>
            </p:cNvPr>
            <p:cNvSpPr>
              <a:spLocks noChangeShapeType="1"/>
            </p:cNvSpPr>
            <p:nvPr/>
          </p:nvSpPr>
          <p:spPr bwMode="gray">
            <a:xfrm rot="16200000">
              <a:off x="37664" y="5660630"/>
              <a:ext cx="953371" cy="0"/>
            </a:xfrm>
            <a:prstGeom prst="line">
              <a:avLst/>
            </a:prstGeom>
            <a:noFill/>
            <a:ln w="9525" cap="flat" cmpd="sng" algn="ctr">
              <a:solidFill>
                <a:schemeClr val="accent1">
                  <a:lumMod val="100000"/>
                </a:schemeClr>
              </a:solidFill>
              <a:prstDash val="solid"/>
              <a:miter lim="800000"/>
              <a:headEnd type="none" w="med" len="med"/>
              <a:tailEnd type="none" w="med" len="med"/>
            </a:ln>
          </p:spPr>
          <p:txBody>
            <a:bodyPr/>
            <a:lstStyle/>
            <a:p>
              <a:endParaRPr lang="en-US" sz="1000" dirty="0">
                <a:cs typeface="Arial" panose="020B0604020202020204" pitchFamily="34" charset="0"/>
              </a:endParaRPr>
            </a:p>
          </p:txBody>
        </p:sp>
        <p:sp>
          <p:nvSpPr>
            <p:cNvPr id="9" name="Rectangle 3">
              <a:extLst>
                <a:ext uri="{FF2B5EF4-FFF2-40B4-BE49-F238E27FC236}">
                  <a16:creationId xmlns:a16="http://schemas.microsoft.com/office/drawing/2014/main" id="{3843996B-9D53-BA84-5AAB-EECB09A28F2E}"/>
                </a:ext>
              </a:extLst>
            </p:cNvPr>
            <p:cNvSpPr>
              <a:spLocks noChangeAspect="1" noChangeArrowheads="1"/>
            </p:cNvSpPr>
            <p:nvPr/>
          </p:nvSpPr>
          <p:spPr bwMode="gray">
            <a:xfrm>
              <a:off x="586149" y="6029719"/>
              <a:ext cx="151967" cy="107596"/>
            </a:xfrm>
            <a:prstGeom prst="rect">
              <a:avLst/>
            </a:prstGeom>
            <a:solidFill>
              <a:schemeClr val="accent1">
                <a:lumMod val="100000"/>
              </a:schemeClr>
            </a:solidFill>
            <a:ln w="9525">
              <a:noFill/>
              <a:miter lim="800000"/>
              <a:headEnd/>
              <a:tailEnd/>
            </a:ln>
          </p:spPr>
          <p:txBody>
            <a:bodyPr lIns="54006" tIns="54006" rIns="54006" bIns="54006" anchor="ctr"/>
            <a:lstStyle/>
            <a:p>
              <a:pPr>
                <a:tabLst>
                  <a:tab pos="1800225" algn="r"/>
                </a:tabLst>
              </a:pPr>
              <a:endParaRPr lang="en-US" sz="1000" kern="0" dirty="0">
                <a:cs typeface="Arial" panose="020B0604020202020204" pitchFamily="34" charset="0"/>
              </a:endParaRPr>
            </a:p>
          </p:txBody>
        </p:sp>
        <p:sp>
          <p:nvSpPr>
            <p:cNvPr id="10" name="Rectangle 5">
              <a:extLst>
                <a:ext uri="{FF2B5EF4-FFF2-40B4-BE49-F238E27FC236}">
                  <a16:creationId xmlns:a16="http://schemas.microsoft.com/office/drawing/2014/main" id="{DB5B0C21-445F-9B10-7F77-982C5A6DF2D0}"/>
                </a:ext>
              </a:extLst>
            </p:cNvPr>
            <p:cNvSpPr>
              <a:spLocks noChangeArrowheads="1"/>
            </p:cNvSpPr>
            <p:nvPr/>
          </p:nvSpPr>
          <p:spPr bwMode="gray">
            <a:xfrm>
              <a:off x="793509" y="5795579"/>
              <a:ext cx="1340134" cy="154544"/>
            </a:xfrm>
            <a:prstGeom prst="rect">
              <a:avLst/>
            </a:prstGeom>
            <a:noFill/>
            <a:ln w="9525">
              <a:noFill/>
              <a:miter lim="800000"/>
              <a:headEnd/>
              <a:tailEnd/>
            </a:ln>
          </p:spPr>
          <p:txBody>
            <a:bodyPr wrap="none" lIns="0" tIns="0" rIns="0" bIns="0" anchor="ctr">
              <a:spAutoFit/>
            </a:bodyPr>
            <a:lstStyle/>
            <a:p>
              <a:pPr defTabSz="762000" eaLnBrk="0" hangingPunct="0"/>
              <a:r>
                <a:rPr lang="en-US" sz="1000" dirty="0">
                  <a:cs typeface="Arial" panose="020B0604020202020204" pitchFamily="34" charset="0"/>
                </a:rPr>
                <a:t>LR: Location Regression</a:t>
              </a:r>
            </a:p>
          </p:txBody>
        </p:sp>
        <p:sp>
          <p:nvSpPr>
            <p:cNvPr id="11" name="Rectangle 6">
              <a:extLst>
                <a:ext uri="{FF2B5EF4-FFF2-40B4-BE49-F238E27FC236}">
                  <a16:creationId xmlns:a16="http://schemas.microsoft.com/office/drawing/2014/main" id="{40F8C8CF-1CFC-3B19-72E2-95677F3C7675}"/>
                </a:ext>
              </a:extLst>
            </p:cNvPr>
            <p:cNvSpPr>
              <a:spLocks noChangeAspect="1" noChangeArrowheads="1"/>
            </p:cNvSpPr>
            <p:nvPr/>
          </p:nvSpPr>
          <p:spPr bwMode="gray">
            <a:xfrm>
              <a:off x="586149" y="5818275"/>
              <a:ext cx="151967" cy="107596"/>
            </a:xfrm>
            <a:prstGeom prst="rect">
              <a:avLst/>
            </a:prstGeom>
            <a:solidFill>
              <a:schemeClr val="accent2"/>
            </a:solidFill>
            <a:ln w="9525" algn="ctr">
              <a:noFill/>
              <a:miter lim="800000"/>
              <a:headEnd/>
              <a:tailEnd/>
            </a:ln>
          </p:spPr>
          <p:txBody>
            <a:bodyPr lIns="54006" tIns="54006" rIns="54006" bIns="54006" anchor="ctr"/>
            <a:lstStyle/>
            <a:p>
              <a:pPr>
                <a:tabLst>
                  <a:tab pos="1800225" algn="r"/>
                </a:tabLst>
              </a:pPr>
              <a:endParaRPr lang="en-US" sz="1000" kern="0" dirty="0">
                <a:cs typeface="Arial" panose="020B0604020202020204" pitchFamily="34" charset="0"/>
              </a:endParaRPr>
            </a:p>
          </p:txBody>
        </p:sp>
        <p:sp>
          <p:nvSpPr>
            <p:cNvPr id="12" name="Rectangle 7">
              <a:extLst>
                <a:ext uri="{FF2B5EF4-FFF2-40B4-BE49-F238E27FC236}">
                  <a16:creationId xmlns:a16="http://schemas.microsoft.com/office/drawing/2014/main" id="{2AA7B67F-15E6-D8CA-C56A-3BF15240B7AC}"/>
                </a:ext>
              </a:extLst>
            </p:cNvPr>
            <p:cNvSpPr>
              <a:spLocks noChangeArrowheads="1"/>
            </p:cNvSpPr>
            <p:nvPr/>
          </p:nvSpPr>
          <p:spPr bwMode="gray">
            <a:xfrm>
              <a:off x="793509" y="5584135"/>
              <a:ext cx="1208370" cy="154544"/>
            </a:xfrm>
            <a:prstGeom prst="rect">
              <a:avLst/>
            </a:prstGeom>
            <a:noFill/>
            <a:ln w="9525">
              <a:noFill/>
              <a:miter lim="800000"/>
              <a:headEnd/>
              <a:tailEnd/>
            </a:ln>
          </p:spPr>
          <p:txBody>
            <a:bodyPr wrap="none" lIns="0" tIns="0" rIns="0" bIns="0" anchor="ctr">
              <a:spAutoFit/>
            </a:bodyPr>
            <a:lstStyle/>
            <a:p>
              <a:pPr defTabSz="762000" eaLnBrk="0" hangingPunct="0"/>
              <a:r>
                <a:rPr lang="en-US" sz="1000" dirty="0">
                  <a:cs typeface="Arial" panose="020B0604020202020204" pitchFamily="34" charset="0"/>
                </a:rPr>
                <a:t>FE: Feature Extraction</a:t>
              </a:r>
            </a:p>
          </p:txBody>
        </p:sp>
        <p:sp>
          <p:nvSpPr>
            <p:cNvPr id="13" name="Rectangle 8">
              <a:extLst>
                <a:ext uri="{FF2B5EF4-FFF2-40B4-BE49-F238E27FC236}">
                  <a16:creationId xmlns:a16="http://schemas.microsoft.com/office/drawing/2014/main" id="{5BCD6861-7A42-06AC-0DCF-3B3EFE5B034C}"/>
                </a:ext>
              </a:extLst>
            </p:cNvPr>
            <p:cNvSpPr>
              <a:spLocks noChangeAspect="1" noChangeArrowheads="1"/>
            </p:cNvSpPr>
            <p:nvPr/>
          </p:nvSpPr>
          <p:spPr bwMode="gray">
            <a:xfrm>
              <a:off x="586149" y="5606831"/>
              <a:ext cx="151967" cy="107596"/>
            </a:xfrm>
            <a:prstGeom prst="rect">
              <a:avLst/>
            </a:prstGeom>
            <a:solidFill>
              <a:schemeClr val="accent3"/>
            </a:solidFill>
            <a:ln w="9525">
              <a:noFill/>
              <a:miter lim="800000"/>
              <a:headEnd/>
              <a:tailEnd/>
            </a:ln>
          </p:spPr>
          <p:txBody>
            <a:bodyPr lIns="54006" tIns="54006" rIns="54006" bIns="54006" anchor="ctr"/>
            <a:lstStyle/>
            <a:p>
              <a:pPr>
                <a:tabLst>
                  <a:tab pos="1800225" algn="r"/>
                </a:tabLst>
              </a:pPr>
              <a:endParaRPr lang="en-US" sz="1000" kern="0" dirty="0">
                <a:cs typeface="Arial" panose="020B0604020202020204" pitchFamily="34" charset="0"/>
              </a:endParaRPr>
            </a:p>
          </p:txBody>
        </p:sp>
        <p:sp>
          <p:nvSpPr>
            <p:cNvPr id="14" name="Rectangle 9">
              <a:extLst>
                <a:ext uri="{FF2B5EF4-FFF2-40B4-BE49-F238E27FC236}">
                  <a16:creationId xmlns:a16="http://schemas.microsoft.com/office/drawing/2014/main" id="{96D50DBB-0786-0AF3-A1BE-6DD066CD1A7C}"/>
                </a:ext>
              </a:extLst>
            </p:cNvPr>
            <p:cNvSpPr>
              <a:spLocks noChangeArrowheads="1"/>
            </p:cNvSpPr>
            <p:nvPr/>
          </p:nvSpPr>
          <p:spPr bwMode="gray">
            <a:xfrm>
              <a:off x="793509" y="5372690"/>
              <a:ext cx="1111958" cy="154544"/>
            </a:xfrm>
            <a:prstGeom prst="rect">
              <a:avLst/>
            </a:prstGeom>
            <a:noFill/>
            <a:ln w="9525">
              <a:noFill/>
              <a:miter lim="800000"/>
              <a:headEnd/>
              <a:tailEnd/>
            </a:ln>
          </p:spPr>
          <p:txBody>
            <a:bodyPr wrap="none" lIns="0" tIns="0" rIns="0" bIns="0" anchor="ctr">
              <a:spAutoFit/>
            </a:bodyPr>
            <a:lstStyle/>
            <a:p>
              <a:pPr defTabSz="762000" eaLnBrk="0" hangingPunct="0"/>
              <a:r>
                <a:rPr lang="en-US" sz="1000" dirty="0">
                  <a:cs typeface="Arial" panose="020B0604020202020204" pitchFamily="34" charset="0"/>
                </a:rPr>
                <a:t>SS: Selective Search</a:t>
              </a:r>
            </a:p>
          </p:txBody>
        </p:sp>
        <p:sp>
          <p:nvSpPr>
            <p:cNvPr id="15" name="Rectangle 10">
              <a:extLst>
                <a:ext uri="{FF2B5EF4-FFF2-40B4-BE49-F238E27FC236}">
                  <a16:creationId xmlns:a16="http://schemas.microsoft.com/office/drawing/2014/main" id="{5D8D33EA-FD84-BE4F-4847-5EA754D2ED21}"/>
                </a:ext>
              </a:extLst>
            </p:cNvPr>
            <p:cNvSpPr>
              <a:spLocks noChangeAspect="1" noChangeArrowheads="1"/>
            </p:cNvSpPr>
            <p:nvPr/>
          </p:nvSpPr>
          <p:spPr bwMode="gray">
            <a:xfrm>
              <a:off x="586149" y="5395388"/>
              <a:ext cx="151967" cy="107596"/>
            </a:xfrm>
            <a:prstGeom prst="rect">
              <a:avLst/>
            </a:prstGeom>
            <a:solidFill>
              <a:schemeClr val="accent4"/>
            </a:solidFill>
            <a:ln w="9525">
              <a:noFill/>
              <a:miter lim="800000"/>
              <a:headEnd/>
              <a:tailEnd/>
            </a:ln>
          </p:spPr>
          <p:txBody>
            <a:bodyPr lIns="54006" tIns="54006" rIns="54006" bIns="54006" anchor="ctr"/>
            <a:lstStyle/>
            <a:p>
              <a:pPr>
                <a:tabLst>
                  <a:tab pos="1800225" algn="r"/>
                </a:tabLst>
              </a:pPr>
              <a:endParaRPr lang="en-US" sz="1000" kern="0" dirty="0">
                <a:cs typeface="Arial" panose="020B0604020202020204" pitchFamily="34" charset="0"/>
              </a:endParaRPr>
            </a:p>
          </p:txBody>
        </p:sp>
        <p:sp>
          <p:nvSpPr>
            <p:cNvPr id="16" name="Rectangle 11">
              <a:extLst>
                <a:ext uri="{FF2B5EF4-FFF2-40B4-BE49-F238E27FC236}">
                  <a16:creationId xmlns:a16="http://schemas.microsoft.com/office/drawing/2014/main" id="{096383ED-DF58-9182-2391-FB6C14D76312}"/>
                </a:ext>
              </a:extLst>
            </p:cNvPr>
            <p:cNvSpPr>
              <a:spLocks noChangeArrowheads="1"/>
            </p:cNvSpPr>
            <p:nvPr/>
          </p:nvSpPr>
          <p:spPr bwMode="gray">
            <a:xfrm>
              <a:off x="793509" y="5161248"/>
              <a:ext cx="1140881" cy="154544"/>
            </a:xfrm>
            <a:prstGeom prst="rect">
              <a:avLst/>
            </a:prstGeom>
            <a:noFill/>
            <a:ln w="9525">
              <a:noFill/>
              <a:miter lim="800000"/>
              <a:headEnd/>
              <a:tailEnd/>
            </a:ln>
          </p:spPr>
          <p:txBody>
            <a:bodyPr wrap="none" lIns="0" tIns="0" rIns="0" bIns="0" anchor="ctr">
              <a:spAutoFit/>
            </a:bodyPr>
            <a:lstStyle/>
            <a:p>
              <a:pPr defTabSz="762000" eaLnBrk="0" hangingPunct="0"/>
              <a:r>
                <a:rPr lang="en-US" sz="1000" dirty="0">
                  <a:cs typeface="Arial" panose="020B0604020202020204" pitchFamily="34" charset="0"/>
                </a:rPr>
                <a:t>RP: Region Proposal</a:t>
              </a:r>
            </a:p>
          </p:txBody>
        </p:sp>
        <p:sp>
          <p:nvSpPr>
            <p:cNvPr id="17" name="Rectangle 12">
              <a:extLst>
                <a:ext uri="{FF2B5EF4-FFF2-40B4-BE49-F238E27FC236}">
                  <a16:creationId xmlns:a16="http://schemas.microsoft.com/office/drawing/2014/main" id="{80F3488C-0049-2324-6510-835FEA7CD2BA}"/>
                </a:ext>
              </a:extLst>
            </p:cNvPr>
            <p:cNvSpPr>
              <a:spLocks noChangeAspect="1" noChangeArrowheads="1"/>
            </p:cNvSpPr>
            <p:nvPr/>
          </p:nvSpPr>
          <p:spPr bwMode="gray">
            <a:xfrm>
              <a:off x="586149" y="5183944"/>
              <a:ext cx="151967" cy="107596"/>
            </a:xfrm>
            <a:prstGeom prst="rect">
              <a:avLst/>
            </a:prstGeom>
            <a:solidFill>
              <a:schemeClr val="accent5"/>
            </a:solidFill>
            <a:ln w="9525">
              <a:noFill/>
              <a:miter lim="800000"/>
              <a:headEnd/>
              <a:tailEnd/>
            </a:ln>
          </p:spPr>
          <p:txBody>
            <a:bodyPr lIns="54006" tIns="54006" rIns="54006" bIns="54006" anchor="ctr"/>
            <a:lstStyle/>
            <a:p>
              <a:pPr>
                <a:tabLst>
                  <a:tab pos="1800225" algn="r"/>
                </a:tabLst>
              </a:pPr>
              <a:endParaRPr lang="en-US" sz="1000" kern="0" dirty="0">
                <a:cs typeface="Arial" panose="020B0604020202020204" pitchFamily="34" charset="0"/>
              </a:endParaRPr>
            </a:p>
          </p:txBody>
        </p:sp>
      </p:grpSp>
      <p:sp>
        <p:nvSpPr>
          <p:cNvPr id="18" name="文本框 17">
            <a:extLst>
              <a:ext uri="{FF2B5EF4-FFF2-40B4-BE49-F238E27FC236}">
                <a16:creationId xmlns:a16="http://schemas.microsoft.com/office/drawing/2014/main" id="{9F9EB954-BCF1-699F-1BB2-6B03B6449923}"/>
              </a:ext>
            </a:extLst>
          </p:cNvPr>
          <p:cNvSpPr txBox="1"/>
          <p:nvPr/>
        </p:nvSpPr>
        <p:spPr>
          <a:xfrm>
            <a:off x="514349" y="6441106"/>
            <a:ext cx="4060885" cy="276999"/>
          </a:xfrm>
          <a:prstGeom prst="rect">
            <a:avLst/>
          </a:prstGeom>
          <a:noFill/>
        </p:spPr>
        <p:txBody>
          <a:bodyPr wrap="square">
            <a:spAutoFit/>
          </a:bodyPr>
          <a:lstStyle/>
          <a:p>
            <a:pPr algn="ctr"/>
            <a:r>
              <a:rPr lang="en-US" sz="1200" dirty="0"/>
              <a:t>https://blog.csdn.net/JNingWei/article/details/80039079</a:t>
            </a:r>
          </a:p>
        </p:txBody>
      </p:sp>
    </p:spTree>
    <p:extLst>
      <p:ext uri="{BB962C8B-B14F-4D97-AF65-F5344CB8AC3E}">
        <p14:creationId xmlns:p14="http://schemas.microsoft.com/office/powerpoint/2010/main" val="1642719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3C6660D-F062-3ACE-C09C-7EDE2C27A9D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43C6660D-F062-3ACE-C09C-7EDE2C27A9D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672041"/>
            <a:ext cx="11160917" cy="492443"/>
          </a:xfrm>
        </p:spPr>
        <p:txBody>
          <a:bodyPr vert="horz"/>
          <a:lstStyle/>
          <a:p>
            <a:r>
              <a:rPr lang="en-US" dirty="0"/>
              <a:t>Multi-Stage: R-CNN SPPNet</a:t>
            </a:r>
          </a:p>
        </p:txBody>
      </p:sp>
      <p:grpSp>
        <p:nvGrpSpPr>
          <p:cNvPr id="6" name="Group 4">
            <a:extLst>
              <a:ext uri="{FF2B5EF4-FFF2-40B4-BE49-F238E27FC236}">
                <a16:creationId xmlns:a16="http://schemas.microsoft.com/office/drawing/2014/main" id="{F369D64E-5DF9-0AA3-6133-83553A31D3B2}"/>
              </a:ext>
            </a:extLst>
          </p:cNvPr>
          <p:cNvGrpSpPr/>
          <p:nvPr/>
        </p:nvGrpSpPr>
        <p:grpSpPr>
          <a:xfrm>
            <a:off x="514349" y="5190660"/>
            <a:ext cx="1883093" cy="995299"/>
            <a:chOff x="514350" y="5161248"/>
            <a:chExt cx="1887643" cy="999542"/>
          </a:xfrm>
        </p:grpSpPr>
        <p:sp>
          <p:nvSpPr>
            <p:cNvPr id="7" name="Rectangle 2">
              <a:extLst>
                <a:ext uri="{FF2B5EF4-FFF2-40B4-BE49-F238E27FC236}">
                  <a16:creationId xmlns:a16="http://schemas.microsoft.com/office/drawing/2014/main" id="{1715BB8D-DCFD-700B-57A3-91349D0F6A37}"/>
                </a:ext>
              </a:extLst>
            </p:cNvPr>
            <p:cNvSpPr>
              <a:spLocks noChangeArrowheads="1"/>
            </p:cNvSpPr>
            <p:nvPr/>
          </p:nvSpPr>
          <p:spPr bwMode="gray">
            <a:xfrm>
              <a:off x="793510" y="6006246"/>
              <a:ext cx="1608483" cy="154544"/>
            </a:xfrm>
            <a:prstGeom prst="rect">
              <a:avLst/>
            </a:prstGeom>
            <a:noFill/>
            <a:ln w="9525">
              <a:noFill/>
              <a:miter lim="800000"/>
              <a:headEnd/>
              <a:tailEnd/>
            </a:ln>
          </p:spPr>
          <p:txBody>
            <a:bodyPr wrap="none" lIns="0" tIns="0" rIns="0" bIns="0" anchor="ctr">
              <a:spAutoFit/>
            </a:bodyPr>
            <a:lstStyle/>
            <a:p>
              <a:pPr defTabSz="762000" eaLnBrk="0" hangingPunct="0"/>
              <a:r>
                <a:rPr lang="en-US" sz="1000" dirty="0">
                  <a:cs typeface="Arial" panose="020B0604020202020204" pitchFamily="34" charset="0"/>
                </a:rPr>
                <a:t>CLS SVM: Classification SVM</a:t>
              </a:r>
            </a:p>
          </p:txBody>
        </p:sp>
        <p:sp>
          <p:nvSpPr>
            <p:cNvPr id="8" name="Line 4">
              <a:extLst>
                <a:ext uri="{FF2B5EF4-FFF2-40B4-BE49-F238E27FC236}">
                  <a16:creationId xmlns:a16="http://schemas.microsoft.com/office/drawing/2014/main" id="{446B96EA-D472-CB3D-9680-970BD7EBB301}"/>
                </a:ext>
              </a:extLst>
            </p:cNvPr>
            <p:cNvSpPr>
              <a:spLocks noChangeShapeType="1"/>
            </p:cNvSpPr>
            <p:nvPr/>
          </p:nvSpPr>
          <p:spPr bwMode="gray">
            <a:xfrm rot="16200000">
              <a:off x="37664" y="5660630"/>
              <a:ext cx="953371" cy="0"/>
            </a:xfrm>
            <a:prstGeom prst="line">
              <a:avLst/>
            </a:prstGeom>
            <a:noFill/>
            <a:ln w="9525" cap="flat" cmpd="sng" algn="ctr">
              <a:solidFill>
                <a:schemeClr val="accent1">
                  <a:lumMod val="100000"/>
                </a:schemeClr>
              </a:solidFill>
              <a:prstDash val="solid"/>
              <a:miter lim="800000"/>
              <a:headEnd type="none" w="med" len="med"/>
              <a:tailEnd type="none" w="med" len="med"/>
            </a:ln>
          </p:spPr>
          <p:txBody>
            <a:bodyPr/>
            <a:lstStyle/>
            <a:p>
              <a:endParaRPr lang="en-US" sz="1000" dirty="0">
                <a:cs typeface="Arial" panose="020B0604020202020204" pitchFamily="34" charset="0"/>
              </a:endParaRPr>
            </a:p>
          </p:txBody>
        </p:sp>
        <p:sp>
          <p:nvSpPr>
            <p:cNvPr id="9" name="Rectangle 3">
              <a:extLst>
                <a:ext uri="{FF2B5EF4-FFF2-40B4-BE49-F238E27FC236}">
                  <a16:creationId xmlns:a16="http://schemas.microsoft.com/office/drawing/2014/main" id="{3843996B-9D53-BA84-5AAB-EECB09A28F2E}"/>
                </a:ext>
              </a:extLst>
            </p:cNvPr>
            <p:cNvSpPr>
              <a:spLocks noChangeAspect="1" noChangeArrowheads="1"/>
            </p:cNvSpPr>
            <p:nvPr/>
          </p:nvSpPr>
          <p:spPr bwMode="gray">
            <a:xfrm>
              <a:off x="586149" y="6029719"/>
              <a:ext cx="151967" cy="107596"/>
            </a:xfrm>
            <a:prstGeom prst="rect">
              <a:avLst/>
            </a:prstGeom>
            <a:solidFill>
              <a:schemeClr val="accent1">
                <a:lumMod val="100000"/>
              </a:schemeClr>
            </a:solidFill>
            <a:ln w="9525">
              <a:noFill/>
              <a:miter lim="800000"/>
              <a:headEnd/>
              <a:tailEnd/>
            </a:ln>
          </p:spPr>
          <p:txBody>
            <a:bodyPr lIns="54006" tIns="54006" rIns="54006" bIns="54006" anchor="ctr"/>
            <a:lstStyle/>
            <a:p>
              <a:pPr>
                <a:tabLst>
                  <a:tab pos="1800225" algn="r"/>
                </a:tabLst>
              </a:pPr>
              <a:endParaRPr lang="en-US" sz="1000" kern="0" dirty="0">
                <a:cs typeface="Arial" panose="020B0604020202020204" pitchFamily="34" charset="0"/>
              </a:endParaRPr>
            </a:p>
          </p:txBody>
        </p:sp>
        <p:sp>
          <p:nvSpPr>
            <p:cNvPr id="10" name="Rectangle 5">
              <a:extLst>
                <a:ext uri="{FF2B5EF4-FFF2-40B4-BE49-F238E27FC236}">
                  <a16:creationId xmlns:a16="http://schemas.microsoft.com/office/drawing/2014/main" id="{DB5B0C21-445F-9B10-7F77-982C5A6DF2D0}"/>
                </a:ext>
              </a:extLst>
            </p:cNvPr>
            <p:cNvSpPr>
              <a:spLocks noChangeArrowheads="1"/>
            </p:cNvSpPr>
            <p:nvPr/>
          </p:nvSpPr>
          <p:spPr bwMode="gray">
            <a:xfrm>
              <a:off x="793509" y="5795579"/>
              <a:ext cx="1340134" cy="154544"/>
            </a:xfrm>
            <a:prstGeom prst="rect">
              <a:avLst/>
            </a:prstGeom>
            <a:noFill/>
            <a:ln w="9525">
              <a:noFill/>
              <a:miter lim="800000"/>
              <a:headEnd/>
              <a:tailEnd/>
            </a:ln>
          </p:spPr>
          <p:txBody>
            <a:bodyPr wrap="none" lIns="0" tIns="0" rIns="0" bIns="0" anchor="ctr">
              <a:spAutoFit/>
            </a:bodyPr>
            <a:lstStyle/>
            <a:p>
              <a:pPr defTabSz="762000" eaLnBrk="0" hangingPunct="0"/>
              <a:r>
                <a:rPr lang="en-US" sz="1000" dirty="0">
                  <a:cs typeface="Arial" panose="020B0604020202020204" pitchFamily="34" charset="0"/>
                </a:rPr>
                <a:t>LR: Location Regression</a:t>
              </a:r>
            </a:p>
          </p:txBody>
        </p:sp>
        <p:sp>
          <p:nvSpPr>
            <p:cNvPr id="11" name="Rectangle 6">
              <a:extLst>
                <a:ext uri="{FF2B5EF4-FFF2-40B4-BE49-F238E27FC236}">
                  <a16:creationId xmlns:a16="http://schemas.microsoft.com/office/drawing/2014/main" id="{40F8C8CF-1CFC-3B19-72E2-95677F3C7675}"/>
                </a:ext>
              </a:extLst>
            </p:cNvPr>
            <p:cNvSpPr>
              <a:spLocks noChangeAspect="1" noChangeArrowheads="1"/>
            </p:cNvSpPr>
            <p:nvPr/>
          </p:nvSpPr>
          <p:spPr bwMode="gray">
            <a:xfrm>
              <a:off x="586149" y="5818275"/>
              <a:ext cx="151967" cy="107596"/>
            </a:xfrm>
            <a:prstGeom prst="rect">
              <a:avLst/>
            </a:prstGeom>
            <a:solidFill>
              <a:schemeClr val="accent2"/>
            </a:solidFill>
            <a:ln w="9525" algn="ctr">
              <a:noFill/>
              <a:miter lim="800000"/>
              <a:headEnd/>
              <a:tailEnd/>
            </a:ln>
          </p:spPr>
          <p:txBody>
            <a:bodyPr lIns="54006" tIns="54006" rIns="54006" bIns="54006" anchor="ctr"/>
            <a:lstStyle/>
            <a:p>
              <a:pPr>
                <a:tabLst>
                  <a:tab pos="1800225" algn="r"/>
                </a:tabLst>
              </a:pPr>
              <a:endParaRPr lang="en-US" sz="1000" kern="0" dirty="0">
                <a:cs typeface="Arial" panose="020B0604020202020204" pitchFamily="34" charset="0"/>
              </a:endParaRPr>
            </a:p>
          </p:txBody>
        </p:sp>
        <p:sp>
          <p:nvSpPr>
            <p:cNvPr id="12" name="Rectangle 7">
              <a:extLst>
                <a:ext uri="{FF2B5EF4-FFF2-40B4-BE49-F238E27FC236}">
                  <a16:creationId xmlns:a16="http://schemas.microsoft.com/office/drawing/2014/main" id="{2AA7B67F-15E6-D8CA-C56A-3BF15240B7AC}"/>
                </a:ext>
              </a:extLst>
            </p:cNvPr>
            <p:cNvSpPr>
              <a:spLocks noChangeArrowheads="1"/>
            </p:cNvSpPr>
            <p:nvPr/>
          </p:nvSpPr>
          <p:spPr bwMode="gray">
            <a:xfrm>
              <a:off x="793509" y="5584135"/>
              <a:ext cx="1208370" cy="154544"/>
            </a:xfrm>
            <a:prstGeom prst="rect">
              <a:avLst/>
            </a:prstGeom>
            <a:noFill/>
            <a:ln w="9525">
              <a:noFill/>
              <a:miter lim="800000"/>
              <a:headEnd/>
              <a:tailEnd/>
            </a:ln>
          </p:spPr>
          <p:txBody>
            <a:bodyPr wrap="none" lIns="0" tIns="0" rIns="0" bIns="0" anchor="ctr">
              <a:spAutoFit/>
            </a:bodyPr>
            <a:lstStyle/>
            <a:p>
              <a:pPr defTabSz="762000" eaLnBrk="0" hangingPunct="0"/>
              <a:r>
                <a:rPr lang="en-US" sz="1000" dirty="0">
                  <a:cs typeface="Arial" panose="020B0604020202020204" pitchFamily="34" charset="0"/>
                </a:rPr>
                <a:t>FE: Feature Extraction</a:t>
              </a:r>
            </a:p>
          </p:txBody>
        </p:sp>
        <p:sp>
          <p:nvSpPr>
            <p:cNvPr id="13" name="Rectangle 8">
              <a:extLst>
                <a:ext uri="{FF2B5EF4-FFF2-40B4-BE49-F238E27FC236}">
                  <a16:creationId xmlns:a16="http://schemas.microsoft.com/office/drawing/2014/main" id="{5BCD6861-7A42-06AC-0DCF-3B3EFE5B034C}"/>
                </a:ext>
              </a:extLst>
            </p:cNvPr>
            <p:cNvSpPr>
              <a:spLocks noChangeAspect="1" noChangeArrowheads="1"/>
            </p:cNvSpPr>
            <p:nvPr/>
          </p:nvSpPr>
          <p:spPr bwMode="gray">
            <a:xfrm>
              <a:off x="586149" y="5606831"/>
              <a:ext cx="151967" cy="107596"/>
            </a:xfrm>
            <a:prstGeom prst="rect">
              <a:avLst/>
            </a:prstGeom>
            <a:solidFill>
              <a:schemeClr val="accent3"/>
            </a:solidFill>
            <a:ln w="9525">
              <a:noFill/>
              <a:miter lim="800000"/>
              <a:headEnd/>
              <a:tailEnd/>
            </a:ln>
          </p:spPr>
          <p:txBody>
            <a:bodyPr lIns="54006" tIns="54006" rIns="54006" bIns="54006" anchor="ctr"/>
            <a:lstStyle/>
            <a:p>
              <a:pPr>
                <a:tabLst>
                  <a:tab pos="1800225" algn="r"/>
                </a:tabLst>
              </a:pPr>
              <a:endParaRPr lang="en-US" sz="1000" kern="0" dirty="0">
                <a:cs typeface="Arial" panose="020B0604020202020204" pitchFamily="34" charset="0"/>
              </a:endParaRPr>
            </a:p>
          </p:txBody>
        </p:sp>
        <p:sp>
          <p:nvSpPr>
            <p:cNvPr id="14" name="Rectangle 9">
              <a:extLst>
                <a:ext uri="{FF2B5EF4-FFF2-40B4-BE49-F238E27FC236}">
                  <a16:creationId xmlns:a16="http://schemas.microsoft.com/office/drawing/2014/main" id="{96D50DBB-0786-0AF3-A1BE-6DD066CD1A7C}"/>
                </a:ext>
              </a:extLst>
            </p:cNvPr>
            <p:cNvSpPr>
              <a:spLocks noChangeArrowheads="1"/>
            </p:cNvSpPr>
            <p:nvPr/>
          </p:nvSpPr>
          <p:spPr bwMode="gray">
            <a:xfrm>
              <a:off x="793509" y="5372690"/>
              <a:ext cx="1111958" cy="154544"/>
            </a:xfrm>
            <a:prstGeom prst="rect">
              <a:avLst/>
            </a:prstGeom>
            <a:noFill/>
            <a:ln w="9525">
              <a:noFill/>
              <a:miter lim="800000"/>
              <a:headEnd/>
              <a:tailEnd/>
            </a:ln>
          </p:spPr>
          <p:txBody>
            <a:bodyPr wrap="none" lIns="0" tIns="0" rIns="0" bIns="0" anchor="ctr">
              <a:spAutoFit/>
            </a:bodyPr>
            <a:lstStyle/>
            <a:p>
              <a:pPr defTabSz="762000" eaLnBrk="0" hangingPunct="0"/>
              <a:r>
                <a:rPr lang="en-US" sz="1000" dirty="0">
                  <a:cs typeface="Arial" panose="020B0604020202020204" pitchFamily="34" charset="0"/>
                </a:rPr>
                <a:t>SS: Selective Search</a:t>
              </a:r>
            </a:p>
          </p:txBody>
        </p:sp>
        <p:sp>
          <p:nvSpPr>
            <p:cNvPr id="15" name="Rectangle 10">
              <a:extLst>
                <a:ext uri="{FF2B5EF4-FFF2-40B4-BE49-F238E27FC236}">
                  <a16:creationId xmlns:a16="http://schemas.microsoft.com/office/drawing/2014/main" id="{5D8D33EA-FD84-BE4F-4847-5EA754D2ED21}"/>
                </a:ext>
              </a:extLst>
            </p:cNvPr>
            <p:cNvSpPr>
              <a:spLocks noChangeAspect="1" noChangeArrowheads="1"/>
            </p:cNvSpPr>
            <p:nvPr/>
          </p:nvSpPr>
          <p:spPr bwMode="gray">
            <a:xfrm>
              <a:off x="586149" y="5395388"/>
              <a:ext cx="151967" cy="107596"/>
            </a:xfrm>
            <a:prstGeom prst="rect">
              <a:avLst/>
            </a:prstGeom>
            <a:solidFill>
              <a:schemeClr val="accent4"/>
            </a:solidFill>
            <a:ln w="9525">
              <a:noFill/>
              <a:miter lim="800000"/>
              <a:headEnd/>
              <a:tailEnd/>
            </a:ln>
          </p:spPr>
          <p:txBody>
            <a:bodyPr lIns="54006" tIns="54006" rIns="54006" bIns="54006" anchor="ctr"/>
            <a:lstStyle/>
            <a:p>
              <a:pPr>
                <a:tabLst>
                  <a:tab pos="1800225" algn="r"/>
                </a:tabLst>
              </a:pPr>
              <a:endParaRPr lang="en-US" sz="1000" kern="0" dirty="0">
                <a:cs typeface="Arial" panose="020B0604020202020204" pitchFamily="34" charset="0"/>
              </a:endParaRPr>
            </a:p>
          </p:txBody>
        </p:sp>
        <p:sp>
          <p:nvSpPr>
            <p:cNvPr id="16" name="Rectangle 11">
              <a:extLst>
                <a:ext uri="{FF2B5EF4-FFF2-40B4-BE49-F238E27FC236}">
                  <a16:creationId xmlns:a16="http://schemas.microsoft.com/office/drawing/2014/main" id="{096383ED-DF58-9182-2391-FB6C14D76312}"/>
                </a:ext>
              </a:extLst>
            </p:cNvPr>
            <p:cNvSpPr>
              <a:spLocks noChangeArrowheads="1"/>
            </p:cNvSpPr>
            <p:nvPr/>
          </p:nvSpPr>
          <p:spPr bwMode="gray">
            <a:xfrm>
              <a:off x="793509" y="5161248"/>
              <a:ext cx="1140881" cy="154544"/>
            </a:xfrm>
            <a:prstGeom prst="rect">
              <a:avLst/>
            </a:prstGeom>
            <a:noFill/>
            <a:ln w="9525">
              <a:noFill/>
              <a:miter lim="800000"/>
              <a:headEnd/>
              <a:tailEnd/>
            </a:ln>
          </p:spPr>
          <p:txBody>
            <a:bodyPr wrap="none" lIns="0" tIns="0" rIns="0" bIns="0" anchor="ctr">
              <a:spAutoFit/>
            </a:bodyPr>
            <a:lstStyle/>
            <a:p>
              <a:pPr defTabSz="762000" eaLnBrk="0" hangingPunct="0"/>
              <a:r>
                <a:rPr lang="en-US" sz="1000" dirty="0">
                  <a:cs typeface="Arial" panose="020B0604020202020204" pitchFamily="34" charset="0"/>
                </a:rPr>
                <a:t>RP: Region Proposal</a:t>
              </a:r>
            </a:p>
          </p:txBody>
        </p:sp>
        <p:sp>
          <p:nvSpPr>
            <p:cNvPr id="17" name="Rectangle 12">
              <a:extLst>
                <a:ext uri="{FF2B5EF4-FFF2-40B4-BE49-F238E27FC236}">
                  <a16:creationId xmlns:a16="http://schemas.microsoft.com/office/drawing/2014/main" id="{80F3488C-0049-2324-6510-835FEA7CD2BA}"/>
                </a:ext>
              </a:extLst>
            </p:cNvPr>
            <p:cNvSpPr>
              <a:spLocks noChangeAspect="1" noChangeArrowheads="1"/>
            </p:cNvSpPr>
            <p:nvPr/>
          </p:nvSpPr>
          <p:spPr bwMode="gray">
            <a:xfrm>
              <a:off x="586149" y="5183944"/>
              <a:ext cx="151967" cy="107596"/>
            </a:xfrm>
            <a:prstGeom prst="rect">
              <a:avLst/>
            </a:prstGeom>
            <a:solidFill>
              <a:schemeClr val="accent5"/>
            </a:solidFill>
            <a:ln w="9525">
              <a:noFill/>
              <a:miter lim="800000"/>
              <a:headEnd/>
              <a:tailEnd/>
            </a:ln>
          </p:spPr>
          <p:txBody>
            <a:bodyPr lIns="54006" tIns="54006" rIns="54006" bIns="54006" anchor="ctr"/>
            <a:lstStyle/>
            <a:p>
              <a:pPr>
                <a:tabLst>
                  <a:tab pos="1800225" algn="r"/>
                </a:tabLst>
              </a:pPr>
              <a:endParaRPr lang="en-US" sz="1000" kern="0" dirty="0">
                <a:cs typeface="Arial" panose="020B0604020202020204" pitchFamily="34" charset="0"/>
              </a:endParaRPr>
            </a:p>
          </p:txBody>
        </p:sp>
      </p:grpSp>
      <p:pic>
        <p:nvPicPr>
          <p:cNvPr id="4" name="图片 3" descr="图形用户界面, 图示, 应用程序, Teams&#10;&#10;描述已自动生成">
            <a:extLst>
              <a:ext uri="{FF2B5EF4-FFF2-40B4-BE49-F238E27FC236}">
                <a16:creationId xmlns:a16="http://schemas.microsoft.com/office/drawing/2014/main" id="{C528BFA4-AF5E-7291-21ED-6BCA2DAE56D3}"/>
              </a:ext>
            </a:extLst>
          </p:cNvPr>
          <p:cNvPicPr>
            <a:picLocks noChangeAspect="1"/>
          </p:cNvPicPr>
          <p:nvPr/>
        </p:nvPicPr>
        <p:blipFill rotWithShape="1">
          <a:blip r:embed="rId5"/>
          <a:srcRect l="3679" t="7337" r="2643" b="5221"/>
          <a:stretch/>
        </p:blipFill>
        <p:spPr>
          <a:xfrm>
            <a:off x="788053" y="1274199"/>
            <a:ext cx="10611111" cy="5001768"/>
          </a:xfrm>
          <a:prstGeom prst="rect">
            <a:avLst/>
          </a:prstGeom>
        </p:spPr>
      </p:pic>
      <p:sp>
        <p:nvSpPr>
          <p:cNvPr id="18" name="Text Placeholder 1">
            <a:extLst>
              <a:ext uri="{FF2B5EF4-FFF2-40B4-BE49-F238E27FC236}">
                <a16:creationId xmlns:a16="http://schemas.microsoft.com/office/drawing/2014/main" id="{D8D288F4-634B-7EC0-E305-F1BCEF820A7B}"/>
              </a:ext>
            </a:extLst>
          </p:cNvPr>
          <p:cNvSpPr>
            <a:spLocks noGrp="1"/>
          </p:cNvSpPr>
          <p:nvPr>
            <p:ph type="body" sz="quarter" idx="10"/>
          </p:nvPr>
        </p:nvSpPr>
        <p:spPr>
          <a:xfrm>
            <a:off x="514348" y="1327055"/>
            <a:ext cx="3238139" cy="302349"/>
          </a:xfrm>
        </p:spPr>
        <p:txBody>
          <a:bodyPr/>
          <a:lstStyle/>
          <a:p>
            <a:pPr marL="285750" indent="-285750">
              <a:buFont typeface="Arial" panose="020B0604020202020204" pitchFamily="34" charset="0"/>
              <a:buChar char="•"/>
            </a:pPr>
            <a:r>
              <a:rPr lang="en-US" dirty="0"/>
              <a:t>SS、FE、LR、CLS SVM</a:t>
            </a:r>
            <a:r>
              <a:rPr lang="zh-CN" altLang="en-US" dirty="0"/>
              <a:t>单独训练</a:t>
            </a:r>
            <a:endParaRPr lang="en-US" dirty="0"/>
          </a:p>
        </p:txBody>
      </p:sp>
      <p:sp>
        <p:nvSpPr>
          <p:cNvPr id="19" name="文本框 18">
            <a:extLst>
              <a:ext uri="{FF2B5EF4-FFF2-40B4-BE49-F238E27FC236}">
                <a16:creationId xmlns:a16="http://schemas.microsoft.com/office/drawing/2014/main" id="{64FD4023-7D5E-118D-D6EA-9D764AA958FC}"/>
              </a:ext>
            </a:extLst>
          </p:cNvPr>
          <p:cNvSpPr txBox="1"/>
          <p:nvPr/>
        </p:nvSpPr>
        <p:spPr>
          <a:xfrm>
            <a:off x="514349" y="6441106"/>
            <a:ext cx="4060885" cy="276999"/>
          </a:xfrm>
          <a:prstGeom prst="rect">
            <a:avLst/>
          </a:prstGeom>
          <a:noFill/>
        </p:spPr>
        <p:txBody>
          <a:bodyPr wrap="square">
            <a:spAutoFit/>
          </a:bodyPr>
          <a:lstStyle/>
          <a:p>
            <a:pPr algn="ctr"/>
            <a:r>
              <a:rPr lang="en-US" sz="1200" dirty="0"/>
              <a:t>https://blog.csdn.net/JNingWei/article/details/80039079</a:t>
            </a:r>
          </a:p>
        </p:txBody>
      </p:sp>
    </p:spTree>
    <p:extLst>
      <p:ext uri="{BB962C8B-B14F-4D97-AF65-F5344CB8AC3E}">
        <p14:creationId xmlns:p14="http://schemas.microsoft.com/office/powerpoint/2010/main" val="2897123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3AC701A-DBE7-EA0B-AEF4-9A0584DA940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E3AC701A-DBE7-EA0B-AEF4-9A0584DA940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672041"/>
            <a:ext cx="11160917" cy="492443"/>
          </a:xfrm>
        </p:spPr>
        <p:txBody>
          <a:bodyPr vert="horz"/>
          <a:lstStyle/>
          <a:p>
            <a:r>
              <a:rPr lang="en-US" dirty="0"/>
              <a:t>Two-Stage: Fast R-CNN</a:t>
            </a:r>
          </a:p>
        </p:txBody>
      </p:sp>
      <p:grpSp>
        <p:nvGrpSpPr>
          <p:cNvPr id="6" name="Group 4">
            <a:extLst>
              <a:ext uri="{FF2B5EF4-FFF2-40B4-BE49-F238E27FC236}">
                <a16:creationId xmlns:a16="http://schemas.microsoft.com/office/drawing/2014/main" id="{F369D64E-5DF9-0AA3-6133-83553A31D3B2}"/>
              </a:ext>
            </a:extLst>
          </p:cNvPr>
          <p:cNvGrpSpPr/>
          <p:nvPr/>
        </p:nvGrpSpPr>
        <p:grpSpPr>
          <a:xfrm>
            <a:off x="514349" y="5190660"/>
            <a:ext cx="1883093" cy="995299"/>
            <a:chOff x="514350" y="5161248"/>
            <a:chExt cx="1887643" cy="999542"/>
          </a:xfrm>
        </p:grpSpPr>
        <p:sp>
          <p:nvSpPr>
            <p:cNvPr id="7" name="Rectangle 2">
              <a:extLst>
                <a:ext uri="{FF2B5EF4-FFF2-40B4-BE49-F238E27FC236}">
                  <a16:creationId xmlns:a16="http://schemas.microsoft.com/office/drawing/2014/main" id="{1715BB8D-DCFD-700B-57A3-91349D0F6A37}"/>
                </a:ext>
              </a:extLst>
            </p:cNvPr>
            <p:cNvSpPr>
              <a:spLocks noChangeArrowheads="1"/>
            </p:cNvSpPr>
            <p:nvPr/>
          </p:nvSpPr>
          <p:spPr bwMode="gray">
            <a:xfrm>
              <a:off x="793510" y="6006246"/>
              <a:ext cx="1608483" cy="154544"/>
            </a:xfrm>
            <a:prstGeom prst="rect">
              <a:avLst/>
            </a:prstGeom>
            <a:noFill/>
            <a:ln w="9525">
              <a:noFill/>
              <a:miter lim="800000"/>
              <a:headEnd/>
              <a:tailEnd/>
            </a:ln>
          </p:spPr>
          <p:txBody>
            <a:bodyPr wrap="none" lIns="0" tIns="0" rIns="0" bIns="0" anchor="ctr">
              <a:spAutoFit/>
            </a:bodyPr>
            <a:lstStyle/>
            <a:p>
              <a:pPr defTabSz="762000" eaLnBrk="0" hangingPunct="0"/>
              <a:r>
                <a:rPr lang="en-US" sz="1000" dirty="0">
                  <a:cs typeface="Arial" panose="020B0604020202020204" pitchFamily="34" charset="0"/>
                </a:rPr>
                <a:t>CLS SVM: Classification SVM</a:t>
              </a:r>
            </a:p>
          </p:txBody>
        </p:sp>
        <p:sp>
          <p:nvSpPr>
            <p:cNvPr id="8" name="Line 4">
              <a:extLst>
                <a:ext uri="{FF2B5EF4-FFF2-40B4-BE49-F238E27FC236}">
                  <a16:creationId xmlns:a16="http://schemas.microsoft.com/office/drawing/2014/main" id="{446B96EA-D472-CB3D-9680-970BD7EBB301}"/>
                </a:ext>
              </a:extLst>
            </p:cNvPr>
            <p:cNvSpPr>
              <a:spLocks noChangeShapeType="1"/>
            </p:cNvSpPr>
            <p:nvPr/>
          </p:nvSpPr>
          <p:spPr bwMode="gray">
            <a:xfrm rot="16200000">
              <a:off x="37664" y="5660630"/>
              <a:ext cx="953371" cy="0"/>
            </a:xfrm>
            <a:prstGeom prst="line">
              <a:avLst/>
            </a:prstGeom>
            <a:noFill/>
            <a:ln w="9525" cap="flat" cmpd="sng" algn="ctr">
              <a:solidFill>
                <a:schemeClr val="accent1">
                  <a:lumMod val="100000"/>
                </a:schemeClr>
              </a:solidFill>
              <a:prstDash val="solid"/>
              <a:miter lim="800000"/>
              <a:headEnd type="none" w="med" len="med"/>
              <a:tailEnd type="none" w="med" len="med"/>
            </a:ln>
          </p:spPr>
          <p:txBody>
            <a:bodyPr/>
            <a:lstStyle/>
            <a:p>
              <a:endParaRPr lang="en-US" sz="1000" dirty="0">
                <a:cs typeface="Arial" panose="020B0604020202020204" pitchFamily="34" charset="0"/>
              </a:endParaRPr>
            </a:p>
          </p:txBody>
        </p:sp>
        <p:sp>
          <p:nvSpPr>
            <p:cNvPr id="9" name="Rectangle 3">
              <a:extLst>
                <a:ext uri="{FF2B5EF4-FFF2-40B4-BE49-F238E27FC236}">
                  <a16:creationId xmlns:a16="http://schemas.microsoft.com/office/drawing/2014/main" id="{3843996B-9D53-BA84-5AAB-EECB09A28F2E}"/>
                </a:ext>
              </a:extLst>
            </p:cNvPr>
            <p:cNvSpPr>
              <a:spLocks noChangeAspect="1" noChangeArrowheads="1"/>
            </p:cNvSpPr>
            <p:nvPr/>
          </p:nvSpPr>
          <p:spPr bwMode="gray">
            <a:xfrm>
              <a:off x="586149" y="6029719"/>
              <a:ext cx="151967" cy="107596"/>
            </a:xfrm>
            <a:prstGeom prst="rect">
              <a:avLst/>
            </a:prstGeom>
            <a:solidFill>
              <a:schemeClr val="accent1">
                <a:lumMod val="100000"/>
              </a:schemeClr>
            </a:solidFill>
            <a:ln w="9525">
              <a:noFill/>
              <a:miter lim="800000"/>
              <a:headEnd/>
              <a:tailEnd/>
            </a:ln>
          </p:spPr>
          <p:txBody>
            <a:bodyPr lIns="54006" tIns="54006" rIns="54006" bIns="54006" anchor="ctr"/>
            <a:lstStyle/>
            <a:p>
              <a:pPr>
                <a:tabLst>
                  <a:tab pos="1800225" algn="r"/>
                </a:tabLst>
              </a:pPr>
              <a:endParaRPr lang="en-US" sz="1000" kern="0" dirty="0">
                <a:cs typeface="Arial" panose="020B0604020202020204" pitchFamily="34" charset="0"/>
              </a:endParaRPr>
            </a:p>
          </p:txBody>
        </p:sp>
        <p:sp>
          <p:nvSpPr>
            <p:cNvPr id="10" name="Rectangle 5">
              <a:extLst>
                <a:ext uri="{FF2B5EF4-FFF2-40B4-BE49-F238E27FC236}">
                  <a16:creationId xmlns:a16="http://schemas.microsoft.com/office/drawing/2014/main" id="{DB5B0C21-445F-9B10-7F77-982C5A6DF2D0}"/>
                </a:ext>
              </a:extLst>
            </p:cNvPr>
            <p:cNvSpPr>
              <a:spLocks noChangeArrowheads="1"/>
            </p:cNvSpPr>
            <p:nvPr/>
          </p:nvSpPr>
          <p:spPr bwMode="gray">
            <a:xfrm>
              <a:off x="793509" y="5795579"/>
              <a:ext cx="1340134" cy="154544"/>
            </a:xfrm>
            <a:prstGeom prst="rect">
              <a:avLst/>
            </a:prstGeom>
            <a:noFill/>
            <a:ln w="9525">
              <a:noFill/>
              <a:miter lim="800000"/>
              <a:headEnd/>
              <a:tailEnd/>
            </a:ln>
          </p:spPr>
          <p:txBody>
            <a:bodyPr wrap="none" lIns="0" tIns="0" rIns="0" bIns="0" anchor="ctr">
              <a:spAutoFit/>
            </a:bodyPr>
            <a:lstStyle/>
            <a:p>
              <a:pPr defTabSz="762000" eaLnBrk="0" hangingPunct="0"/>
              <a:r>
                <a:rPr lang="en-US" sz="1000" dirty="0">
                  <a:cs typeface="Arial" panose="020B0604020202020204" pitchFamily="34" charset="0"/>
                </a:rPr>
                <a:t>LR: Location Regression</a:t>
              </a:r>
            </a:p>
          </p:txBody>
        </p:sp>
        <p:sp>
          <p:nvSpPr>
            <p:cNvPr id="11" name="Rectangle 6">
              <a:extLst>
                <a:ext uri="{FF2B5EF4-FFF2-40B4-BE49-F238E27FC236}">
                  <a16:creationId xmlns:a16="http://schemas.microsoft.com/office/drawing/2014/main" id="{40F8C8CF-1CFC-3B19-72E2-95677F3C7675}"/>
                </a:ext>
              </a:extLst>
            </p:cNvPr>
            <p:cNvSpPr>
              <a:spLocks noChangeAspect="1" noChangeArrowheads="1"/>
            </p:cNvSpPr>
            <p:nvPr/>
          </p:nvSpPr>
          <p:spPr bwMode="gray">
            <a:xfrm>
              <a:off x="586149" y="5818275"/>
              <a:ext cx="151967" cy="107596"/>
            </a:xfrm>
            <a:prstGeom prst="rect">
              <a:avLst/>
            </a:prstGeom>
            <a:solidFill>
              <a:schemeClr val="accent2"/>
            </a:solidFill>
            <a:ln w="9525" algn="ctr">
              <a:noFill/>
              <a:miter lim="800000"/>
              <a:headEnd/>
              <a:tailEnd/>
            </a:ln>
          </p:spPr>
          <p:txBody>
            <a:bodyPr lIns="54006" tIns="54006" rIns="54006" bIns="54006" anchor="ctr"/>
            <a:lstStyle/>
            <a:p>
              <a:pPr>
                <a:tabLst>
                  <a:tab pos="1800225" algn="r"/>
                </a:tabLst>
              </a:pPr>
              <a:endParaRPr lang="en-US" sz="1000" kern="0" dirty="0">
                <a:cs typeface="Arial" panose="020B0604020202020204" pitchFamily="34" charset="0"/>
              </a:endParaRPr>
            </a:p>
          </p:txBody>
        </p:sp>
        <p:sp>
          <p:nvSpPr>
            <p:cNvPr id="12" name="Rectangle 7">
              <a:extLst>
                <a:ext uri="{FF2B5EF4-FFF2-40B4-BE49-F238E27FC236}">
                  <a16:creationId xmlns:a16="http://schemas.microsoft.com/office/drawing/2014/main" id="{2AA7B67F-15E6-D8CA-C56A-3BF15240B7AC}"/>
                </a:ext>
              </a:extLst>
            </p:cNvPr>
            <p:cNvSpPr>
              <a:spLocks noChangeArrowheads="1"/>
            </p:cNvSpPr>
            <p:nvPr/>
          </p:nvSpPr>
          <p:spPr bwMode="gray">
            <a:xfrm>
              <a:off x="793509" y="5584135"/>
              <a:ext cx="1208370" cy="154544"/>
            </a:xfrm>
            <a:prstGeom prst="rect">
              <a:avLst/>
            </a:prstGeom>
            <a:noFill/>
            <a:ln w="9525">
              <a:noFill/>
              <a:miter lim="800000"/>
              <a:headEnd/>
              <a:tailEnd/>
            </a:ln>
          </p:spPr>
          <p:txBody>
            <a:bodyPr wrap="none" lIns="0" tIns="0" rIns="0" bIns="0" anchor="ctr">
              <a:spAutoFit/>
            </a:bodyPr>
            <a:lstStyle/>
            <a:p>
              <a:pPr defTabSz="762000" eaLnBrk="0" hangingPunct="0"/>
              <a:r>
                <a:rPr lang="en-US" sz="1000" dirty="0">
                  <a:cs typeface="Arial" panose="020B0604020202020204" pitchFamily="34" charset="0"/>
                </a:rPr>
                <a:t>FE: Feature Extraction</a:t>
              </a:r>
            </a:p>
          </p:txBody>
        </p:sp>
        <p:sp>
          <p:nvSpPr>
            <p:cNvPr id="13" name="Rectangle 8">
              <a:extLst>
                <a:ext uri="{FF2B5EF4-FFF2-40B4-BE49-F238E27FC236}">
                  <a16:creationId xmlns:a16="http://schemas.microsoft.com/office/drawing/2014/main" id="{5BCD6861-7A42-06AC-0DCF-3B3EFE5B034C}"/>
                </a:ext>
              </a:extLst>
            </p:cNvPr>
            <p:cNvSpPr>
              <a:spLocks noChangeAspect="1" noChangeArrowheads="1"/>
            </p:cNvSpPr>
            <p:nvPr/>
          </p:nvSpPr>
          <p:spPr bwMode="gray">
            <a:xfrm>
              <a:off x="586149" y="5606831"/>
              <a:ext cx="151967" cy="107596"/>
            </a:xfrm>
            <a:prstGeom prst="rect">
              <a:avLst/>
            </a:prstGeom>
            <a:solidFill>
              <a:schemeClr val="accent3"/>
            </a:solidFill>
            <a:ln w="9525">
              <a:noFill/>
              <a:miter lim="800000"/>
              <a:headEnd/>
              <a:tailEnd/>
            </a:ln>
          </p:spPr>
          <p:txBody>
            <a:bodyPr lIns="54006" tIns="54006" rIns="54006" bIns="54006" anchor="ctr"/>
            <a:lstStyle/>
            <a:p>
              <a:pPr>
                <a:tabLst>
                  <a:tab pos="1800225" algn="r"/>
                </a:tabLst>
              </a:pPr>
              <a:endParaRPr lang="en-US" sz="1000" kern="0" dirty="0">
                <a:cs typeface="Arial" panose="020B0604020202020204" pitchFamily="34" charset="0"/>
              </a:endParaRPr>
            </a:p>
          </p:txBody>
        </p:sp>
        <p:sp>
          <p:nvSpPr>
            <p:cNvPr id="14" name="Rectangle 9">
              <a:extLst>
                <a:ext uri="{FF2B5EF4-FFF2-40B4-BE49-F238E27FC236}">
                  <a16:creationId xmlns:a16="http://schemas.microsoft.com/office/drawing/2014/main" id="{96D50DBB-0786-0AF3-A1BE-6DD066CD1A7C}"/>
                </a:ext>
              </a:extLst>
            </p:cNvPr>
            <p:cNvSpPr>
              <a:spLocks noChangeArrowheads="1"/>
            </p:cNvSpPr>
            <p:nvPr/>
          </p:nvSpPr>
          <p:spPr bwMode="gray">
            <a:xfrm>
              <a:off x="793509" y="5372690"/>
              <a:ext cx="1111958" cy="154544"/>
            </a:xfrm>
            <a:prstGeom prst="rect">
              <a:avLst/>
            </a:prstGeom>
            <a:noFill/>
            <a:ln w="9525">
              <a:noFill/>
              <a:miter lim="800000"/>
              <a:headEnd/>
              <a:tailEnd/>
            </a:ln>
          </p:spPr>
          <p:txBody>
            <a:bodyPr wrap="none" lIns="0" tIns="0" rIns="0" bIns="0" anchor="ctr">
              <a:spAutoFit/>
            </a:bodyPr>
            <a:lstStyle/>
            <a:p>
              <a:pPr defTabSz="762000" eaLnBrk="0" hangingPunct="0"/>
              <a:r>
                <a:rPr lang="en-US" sz="1000" dirty="0">
                  <a:cs typeface="Arial" panose="020B0604020202020204" pitchFamily="34" charset="0"/>
                </a:rPr>
                <a:t>SS: Selective Search</a:t>
              </a:r>
            </a:p>
          </p:txBody>
        </p:sp>
        <p:sp>
          <p:nvSpPr>
            <p:cNvPr id="15" name="Rectangle 10">
              <a:extLst>
                <a:ext uri="{FF2B5EF4-FFF2-40B4-BE49-F238E27FC236}">
                  <a16:creationId xmlns:a16="http://schemas.microsoft.com/office/drawing/2014/main" id="{5D8D33EA-FD84-BE4F-4847-5EA754D2ED21}"/>
                </a:ext>
              </a:extLst>
            </p:cNvPr>
            <p:cNvSpPr>
              <a:spLocks noChangeAspect="1" noChangeArrowheads="1"/>
            </p:cNvSpPr>
            <p:nvPr/>
          </p:nvSpPr>
          <p:spPr bwMode="gray">
            <a:xfrm>
              <a:off x="586149" y="5395388"/>
              <a:ext cx="151967" cy="107596"/>
            </a:xfrm>
            <a:prstGeom prst="rect">
              <a:avLst/>
            </a:prstGeom>
            <a:solidFill>
              <a:schemeClr val="accent4"/>
            </a:solidFill>
            <a:ln w="9525">
              <a:noFill/>
              <a:miter lim="800000"/>
              <a:headEnd/>
              <a:tailEnd/>
            </a:ln>
          </p:spPr>
          <p:txBody>
            <a:bodyPr lIns="54006" tIns="54006" rIns="54006" bIns="54006" anchor="ctr"/>
            <a:lstStyle/>
            <a:p>
              <a:pPr>
                <a:tabLst>
                  <a:tab pos="1800225" algn="r"/>
                </a:tabLst>
              </a:pPr>
              <a:endParaRPr lang="en-US" sz="1000" kern="0" dirty="0">
                <a:cs typeface="Arial" panose="020B0604020202020204" pitchFamily="34" charset="0"/>
              </a:endParaRPr>
            </a:p>
          </p:txBody>
        </p:sp>
        <p:sp>
          <p:nvSpPr>
            <p:cNvPr id="16" name="Rectangle 11">
              <a:extLst>
                <a:ext uri="{FF2B5EF4-FFF2-40B4-BE49-F238E27FC236}">
                  <a16:creationId xmlns:a16="http://schemas.microsoft.com/office/drawing/2014/main" id="{096383ED-DF58-9182-2391-FB6C14D76312}"/>
                </a:ext>
              </a:extLst>
            </p:cNvPr>
            <p:cNvSpPr>
              <a:spLocks noChangeArrowheads="1"/>
            </p:cNvSpPr>
            <p:nvPr/>
          </p:nvSpPr>
          <p:spPr bwMode="gray">
            <a:xfrm>
              <a:off x="793509" y="5161248"/>
              <a:ext cx="1140881" cy="154544"/>
            </a:xfrm>
            <a:prstGeom prst="rect">
              <a:avLst/>
            </a:prstGeom>
            <a:noFill/>
            <a:ln w="9525">
              <a:noFill/>
              <a:miter lim="800000"/>
              <a:headEnd/>
              <a:tailEnd/>
            </a:ln>
          </p:spPr>
          <p:txBody>
            <a:bodyPr wrap="none" lIns="0" tIns="0" rIns="0" bIns="0" anchor="ctr">
              <a:spAutoFit/>
            </a:bodyPr>
            <a:lstStyle/>
            <a:p>
              <a:pPr defTabSz="762000" eaLnBrk="0" hangingPunct="0"/>
              <a:r>
                <a:rPr lang="en-US" sz="1000" dirty="0">
                  <a:cs typeface="Arial" panose="020B0604020202020204" pitchFamily="34" charset="0"/>
                </a:rPr>
                <a:t>RP: Region Proposal</a:t>
              </a:r>
            </a:p>
          </p:txBody>
        </p:sp>
        <p:sp>
          <p:nvSpPr>
            <p:cNvPr id="17" name="Rectangle 12">
              <a:extLst>
                <a:ext uri="{FF2B5EF4-FFF2-40B4-BE49-F238E27FC236}">
                  <a16:creationId xmlns:a16="http://schemas.microsoft.com/office/drawing/2014/main" id="{80F3488C-0049-2324-6510-835FEA7CD2BA}"/>
                </a:ext>
              </a:extLst>
            </p:cNvPr>
            <p:cNvSpPr>
              <a:spLocks noChangeAspect="1" noChangeArrowheads="1"/>
            </p:cNvSpPr>
            <p:nvPr/>
          </p:nvSpPr>
          <p:spPr bwMode="gray">
            <a:xfrm>
              <a:off x="586149" y="5183944"/>
              <a:ext cx="151967" cy="107596"/>
            </a:xfrm>
            <a:prstGeom prst="rect">
              <a:avLst/>
            </a:prstGeom>
            <a:solidFill>
              <a:schemeClr val="accent5"/>
            </a:solidFill>
            <a:ln w="9525">
              <a:noFill/>
              <a:miter lim="800000"/>
              <a:headEnd/>
              <a:tailEnd/>
            </a:ln>
          </p:spPr>
          <p:txBody>
            <a:bodyPr lIns="54006" tIns="54006" rIns="54006" bIns="54006" anchor="ctr"/>
            <a:lstStyle/>
            <a:p>
              <a:pPr>
                <a:tabLst>
                  <a:tab pos="1800225" algn="r"/>
                </a:tabLst>
              </a:pPr>
              <a:endParaRPr lang="en-US" sz="1000" kern="0" dirty="0">
                <a:cs typeface="Arial" panose="020B0604020202020204" pitchFamily="34" charset="0"/>
              </a:endParaRPr>
            </a:p>
          </p:txBody>
        </p:sp>
      </p:grpSp>
      <p:sp>
        <p:nvSpPr>
          <p:cNvPr id="2" name="文本框 1">
            <a:extLst>
              <a:ext uri="{FF2B5EF4-FFF2-40B4-BE49-F238E27FC236}">
                <a16:creationId xmlns:a16="http://schemas.microsoft.com/office/drawing/2014/main" id="{B2AA5CE7-A27A-4B0D-69CE-993928C150B7}"/>
              </a:ext>
            </a:extLst>
          </p:cNvPr>
          <p:cNvSpPr txBox="1"/>
          <p:nvPr/>
        </p:nvSpPr>
        <p:spPr>
          <a:xfrm>
            <a:off x="514349" y="6441106"/>
            <a:ext cx="4060885" cy="276999"/>
          </a:xfrm>
          <a:prstGeom prst="rect">
            <a:avLst/>
          </a:prstGeom>
          <a:noFill/>
        </p:spPr>
        <p:txBody>
          <a:bodyPr wrap="square">
            <a:spAutoFit/>
          </a:bodyPr>
          <a:lstStyle/>
          <a:p>
            <a:pPr algn="ctr"/>
            <a:r>
              <a:rPr lang="en-US" sz="1200" dirty="0"/>
              <a:t>https://blog.csdn.net/JNingWei/article/details/80039079</a:t>
            </a:r>
          </a:p>
        </p:txBody>
      </p:sp>
      <p:pic>
        <p:nvPicPr>
          <p:cNvPr id="18" name="图片 17" descr="图形用户界面, 图示&#10;&#10;描述已自动生成">
            <a:extLst>
              <a:ext uri="{FF2B5EF4-FFF2-40B4-BE49-F238E27FC236}">
                <a16:creationId xmlns:a16="http://schemas.microsoft.com/office/drawing/2014/main" id="{A606F730-6B5D-67E2-CE30-ED0BCA25ACB3}"/>
              </a:ext>
            </a:extLst>
          </p:cNvPr>
          <p:cNvPicPr>
            <a:picLocks noChangeAspect="1"/>
          </p:cNvPicPr>
          <p:nvPr/>
        </p:nvPicPr>
        <p:blipFill rotWithShape="1">
          <a:blip r:embed="rId5"/>
          <a:srcRect l="3632" t="7696" r="2571" b="5231"/>
          <a:stretch/>
        </p:blipFill>
        <p:spPr>
          <a:xfrm>
            <a:off x="661775" y="1301177"/>
            <a:ext cx="10875132" cy="4938581"/>
          </a:xfrm>
          <a:prstGeom prst="rect">
            <a:avLst/>
          </a:prstGeom>
        </p:spPr>
      </p:pic>
      <p:sp>
        <p:nvSpPr>
          <p:cNvPr id="19" name="Text Placeholder 1">
            <a:extLst>
              <a:ext uri="{FF2B5EF4-FFF2-40B4-BE49-F238E27FC236}">
                <a16:creationId xmlns:a16="http://schemas.microsoft.com/office/drawing/2014/main" id="{7E3F9F8B-24AA-012B-C29A-AD51B32EF6F8}"/>
              </a:ext>
            </a:extLst>
          </p:cNvPr>
          <p:cNvSpPr>
            <a:spLocks noGrp="1"/>
          </p:cNvSpPr>
          <p:nvPr>
            <p:ph type="body" sz="quarter" idx="10"/>
          </p:nvPr>
        </p:nvSpPr>
        <p:spPr>
          <a:xfrm>
            <a:off x="514349" y="1327055"/>
            <a:ext cx="3212262" cy="568325"/>
          </a:xfrm>
        </p:spPr>
        <p:txBody>
          <a:bodyPr/>
          <a:lstStyle/>
          <a:p>
            <a:pPr marL="285750" indent="-285750">
              <a:buFont typeface="Arial" panose="020B0604020202020204" pitchFamily="34" charset="0"/>
              <a:buChar char="•"/>
            </a:pPr>
            <a:r>
              <a:rPr lang="en-US" dirty="0"/>
              <a:t>SS、FE、LR、CLS SVM</a:t>
            </a:r>
            <a:r>
              <a:rPr lang="zh-CN" altLang="en-US" dirty="0"/>
              <a:t>一起训练</a:t>
            </a:r>
            <a:endParaRPr lang="en-US" altLang="zh-CN" dirty="0"/>
          </a:p>
          <a:p>
            <a:pPr marL="285750" indent="-285750">
              <a:buFont typeface="Arial" panose="020B0604020202020204" pitchFamily="34" charset="0"/>
              <a:buChar char="•"/>
            </a:pPr>
            <a:r>
              <a:rPr lang="zh-CN" altLang="en-US" dirty="0"/>
              <a:t>生成</a:t>
            </a:r>
            <a:r>
              <a:rPr lang="en-US" dirty="0"/>
              <a:t>RP</a:t>
            </a:r>
            <a:r>
              <a:rPr lang="zh-CN" altLang="en-US" dirty="0"/>
              <a:t>需要单独训练</a:t>
            </a:r>
            <a:endParaRPr lang="en-US" dirty="0"/>
          </a:p>
        </p:txBody>
      </p:sp>
    </p:spTree>
    <p:extLst>
      <p:ext uri="{BB962C8B-B14F-4D97-AF65-F5344CB8AC3E}">
        <p14:creationId xmlns:p14="http://schemas.microsoft.com/office/powerpoint/2010/main" val="41420941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2CB75A2-9C1E-10DC-14C9-041A8AD8D7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F2CB75A2-9C1E-10DC-14C9-041A8AD8D74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672041"/>
            <a:ext cx="11160917" cy="492443"/>
          </a:xfrm>
        </p:spPr>
        <p:txBody>
          <a:bodyPr vert="horz"/>
          <a:lstStyle/>
          <a:p>
            <a:r>
              <a:rPr lang="en-US" dirty="0"/>
              <a:t>One-Stage: YOLO SSD</a:t>
            </a:r>
          </a:p>
        </p:txBody>
      </p:sp>
      <p:grpSp>
        <p:nvGrpSpPr>
          <p:cNvPr id="6" name="Group 4">
            <a:extLst>
              <a:ext uri="{FF2B5EF4-FFF2-40B4-BE49-F238E27FC236}">
                <a16:creationId xmlns:a16="http://schemas.microsoft.com/office/drawing/2014/main" id="{F369D64E-5DF9-0AA3-6133-83553A31D3B2}"/>
              </a:ext>
            </a:extLst>
          </p:cNvPr>
          <p:cNvGrpSpPr/>
          <p:nvPr/>
        </p:nvGrpSpPr>
        <p:grpSpPr>
          <a:xfrm>
            <a:off x="514349" y="5190660"/>
            <a:ext cx="1883093" cy="995299"/>
            <a:chOff x="514350" y="5161248"/>
            <a:chExt cx="1887643" cy="999542"/>
          </a:xfrm>
        </p:grpSpPr>
        <p:sp>
          <p:nvSpPr>
            <p:cNvPr id="7" name="Rectangle 2">
              <a:extLst>
                <a:ext uri="{FF2B5EF4-FFF2-40B4-BE49-F238E27FC236}">
                  <a16:creationId xmlns:a16="http://schemas.microsoft.com/office/drawing/2014/main" id="{1715BB8D-DCFD-700B-57A3-91349D0F6A37}"/>
                </a:ext>
              </a:extLst>
            </p:cNvPr>
            <p:cNvSpPr>
              <a:spLocks noChangeArrowheads="1"/>
            </p:cNvSpPr>
            <p:nvPr/>
          </p:nvSpPr>
          <p:spPr bwMode="gray">
            <a:xfrm>
              <a:off x="793510" y="6006246"/>
              <a:ext cx="1608483" cy="154544"/>
            </a:xfrm>
            <a:prstGeom prst="rect">
              <a:avLst/>
            </a:prstGeom>
            <a:noFill/>
            <a:ln w="9525">
              <a:noFill/>
              <a:miter lim="800000"/>
              <a:headEnd/>
              <a:tailEnd/>
            </a:ln>
          </p:spPr>
          <p:txBody>
            <a:bodyPr wrap="none" lIns="0" tIns="0" rIns="0" bIns="0" anchor="ctr">
              <a:spAutoFit/>
            </a:bodyPr>
            <a:lstStyle/>
            <a:p>
              <a:pPr defTabSz="762000" eaLnBrk="0" hangingPunct="0"/>
              <a:r>
                <a:rPr lang="en-US" sz="1000" dirty="0">
                  <a:cs typeface="Arial" panose="020B0604020202020204" pitchFamily="34" charset="0"/>
                </a:rPr>
                <a:t>CLS SVM: Classification SVM</a:t>
              </a:r>
            </a:p>
          </p:txBody>
        </p:sp>
        <p:sp>
          <p:nvSpPr>
            <p:cNvPr id="8" name="Line 4">
              <a:extLst>
                <a:ext uri="{FF2B5EF4-FFF2-40B4-BE49-F238E27FC236}">
                  <a16:creationId xmlns:a16="http://schemas.microsoft.com/office/drawing/2014/main" id="{446B96EA-D472-CB3D-9680-970BD7EBB301}"/>
                </a:ext>
              </a:extLst>
            </p:cNvPr>
            <p:cNvSpPr>
              <a:spLocks noChangeShapeType="1"/>
            </p:cNvSpPr>
            <p:nvPr/>
          </p:nvSpPr>
          <p:spPr bwMode="gray">
            <a:xfrm rot="16200000">
              <a:off x="37664" y="5660630"/>
              <a:ext cx="953371" cy="0"/>
            </a:xfrm>
            <a:prstGeom prst="line">
              <a:avLst/>
            </a:prstGeom>
            <a:noFill/>
            <a:ln w="9525" cap="flat" cmpd="sng" algn="ctr">
              <a:solidFill>
                <a:schemeClr val="accent1">
                  <a:lumMod val="100000"/>
                </a:schemeClr>
              </a:solidFill>
              <a:prstDash val="solid"/>
              <a:miter lim="800000"/>
              <a:headEnd type="none" w="med" len="med"/>
              <a:tailEnd type="none" w="med" len="med"/>
            </a:ln>
          </p:spPr>
          <p:txBody>
            <a:bodyPr/>
            <a:lstStyle/>
            <a:p>
              <a:endParaRPr lang="en-US" sz="1000" dirty="0">
                <a:cs typeface="Arial" panose="020B0604020202020204" pitchFamily="34" charset="0"/>
              </a:endParaRPr>
            </a:p>
          </p:txBody>
        </p:sp>
        <p:sp>
          <p:nvSpPr>
            <p:cNvPr id="9" name="Rectangle 3">
              <a:extLst>
                <a:ext uri="{FF2B5EF4-FFF2-40B4-BE49-F238E27FC236}">
                  <a16:creationId xmlns:a16="http://schemas.microsoft.com/office/drawing/2014/main" id="{3843996B-9D53-BA84-5AAB-EECB09A28F2E}"/>
                </a:ext>
              </a:extLst>
            </p:cNvPr>
            <p:cNvSpPr>
              <a:spLocks noChangeAspect="1" noChangeArrowheads="1"/>
            </p:cNvSpPr>
            <p:nvPr/>
          </p:nvSpPr>
          <p:spPr bwMode="gray">
            <a:xfrm>
              <a:off x="586149" y="6029719"/>
              <a:ext cx="151967" cy="107596"/>
            </a:xfrm>
            <a:prstGeom prst="rect">
              <a:avLst/>
            </a:prstGeom>
            <a:solidFill>
              <a:schemeClr val="accent1">
                <a:lumMod val="100000"/>
              </a:schemeClr>
            </a:solidFill>
            <a:ln w="9525">
              <a:noFill/>
              <a:miter lim="800000"/>
              <a:headEnd/>
              <a:tailEnd/>
            </a:ln>
          </p:spPr>
          <p:txBody>
            <a:bodyPr lIns="54006" tIns="54006" rIns="54006" bIns="54006" anchor="ctr"/>
            <a:lstStyle/>
            <a:p>
              <a:pPr>
                <a:tabLst>
                  <a:tab pos="1800225" algn="r"/>
                </a:tabLst>
              </a:pPr>
              <a:endParaRPr lang="en-US" sz="1000" kern="0" dirty="0">
                <a:cs typeface="Arial" panose="020B0604020202020204" pitchFamily="34" charset="0"/>
              </a:endParaRPr>
            </a:p>
          </p:txBody>
        </p:sp>
        <p:sp>
          <p:nvSpPr>
            <p:cNvPr id="10" name="Rectangle 5">
              <a:extLst>
                <a:ext uri="{FF2B5EF4-FFF2-40B4-BE49-F238E27FC236}">
                  <a16:creationId xmlns:a16="http://schemas.microsoft.com/office/drawing/2014/main" id="{DB5B0C21-445F-9B10-7F77-982C5A6DF2D0}"/>
                </a:ext>
              </a:extLst>
            </p:cNvPr>
            <p:cNvSpPr>
              <a:spLocks noChangeArrowheads="1"/>
            </p:cNvSpPr>
            <p:nvPr/>
          </p:nvSpPr>
          <p:spPr bwMode="gray">
            <a:xfrm>
              <a:off x="793509" y="5795579"/>
              <a:ext cx="1340134" cy="154544"/>
            </a:xfrm>
            <a:prstGeom prst="rect">
              <a:avLst/>
            </a:prstGeom>
            <a:noFill/>
            <a:ln w="9525">
              <a:noFill/>
              <a:miter lim="800000"/>
              <a:headEnd/>
              <a:tailEnd/>
            </a:ln>
          </p:spPr>
          <p:txBody>
            <a:bodyPr wrap="none" lIns="0" tIns="0" rIns="0" bIns="0" anchor="ctr">
              <a:spAutoFit/>
            </a:bodyPr>
            <a:lstStyle/>
            <a:p>
              <a:pPr defTabSz="762000" eaLnBrk="0" hangingPunct="0"/>
              <a:r>
                <a:rPr lang="en-US" sz="1000" dirty="0">
                  <a:cs typeface="Arial" panose="020B0604020202020204" pitchFamily="34" charset="0"/>
                </a:rPr>
                <a:t>LR: Location Regression</a:t>
              </a:r>
            </a:p>
          </p:txBody>
        </p:sp>
        <p:sp>
          <p:nvSpPr>
            <p:cNvPr id="11" name="Rectangle 6">
              <a:extLst>
                <a:ext uri="{FF2B5EF4-FFF2-40B4-BE49-F238E27FC236}">
                  <a16:creationId xmlns:a16="http://schemas.microsoft.com/office/drawing/2014/main" id="{40F8C8CF-1CFC-3B19-72E2-95677F3C7675}"/>
                </a:ext>
              </a:extLst>
            </p:cNvPr>
            <p:cNvSpPr>
              <a:spLocks noChangeAspect="1" noChangeArrowheads="1"/>
            </p:cNvSpPr>
            <p:nvPr/>
          </p:nvSpPr>
          <p:spPr bwMode="gray">
            <a:xfrm>
              <a:off x="586149" y="5818275"/>
              <a:ext cx="151967" cy="107596"/>
            </a:xfrm>
            <a:prstGeom prst="rect">
              <a:avLst/>
            </a:prstGeom>
            <a:solidFill>
              <a:schemeClr val="accent2"/>
            </a:solidFill>
            <a:ln w="9525" algn="ctr">
              <a:noFill/>
              <a:miter lim="800000"/>
              <a:headEnd/>
              <a:tailEnd/>
            </a:ln>
          </p:spPr>
          <p:txBody>
            <a:bodyPr lIns="54006" tIns="54006" rIns="54006" bIns="54006" anchor="ctr"/>
            <a:lstStyle/>
            <a:p>
              <a:pPr>
                <a:tabLst>
                  <a:tab pos="1800225" algn="r"/>
                </a:tabLst>
              </a:pPr>
              <a:endParaRPr lang="en-US" sz="1000" kern="0" dirty="0">
                <a:cs typeface="Arial" panose="020B0604020202020204" pitchFamily="34" charset="0"/>
              </a:endParaRPr>
            </a:p>
          </p:txBody>
        </p:sp>
        <p:sp>
          <p:nvSpPr>
            <p:cNvPr id="12" name="Rectangle 7">
              <a:extLst>
                <a:ext uri="{FF2B5EF4-FFF2-40B4-BE49-F238E27FC236}">
                  <a16:creationId xmlns:a16="http://schemas.microsoft.com/office/drawing/2014/main" id="{2AA7B67F-15E6-D8CA-C56A-3BF15240B7AC}"/>
                </a:ext>
              </a:extLst>
            </p:cNvPr>
            <p:cNvSpPr>
              <a:spLocks noChangeArrowheads="1"/>
            </p:cNvSpPr>
            <p:nvPr/>
          </p:nvSpPr>
          <p:spPr bwMode="gray">
            <a:xfrm>
              <a:off x="793509" y="5584135"/>
              <a:ext cx="1208370" cy="154544"/>
            </a:xfrm>
            <a:prstGeom prst="rect">
              <a:avLst/>
            </a:prstGeom>
            <a:noFill/>
            <a:ln w="9525">
              <a:noFill/>
              <a:miter lim="800000"/>
              <a:headEnd/>
              <a:tailEnd/>
            </a:ln>
          </p:spPr>
          <p:txBody>
            <a:bodyPr wrap="none" lIns="0" tIns="0" rIns="0" bIns="0" anchor="ctr">
              <a:spAutoFit/>
            </a:bodyPr>
            <a:lstStyle/>
            <a:p>
              <a:pPr defTabSz="762000" eaLnBrk="0" hangingPunct="0"/>
              <a:r>
                <a:rPr lang="en-US" sz="1000" dirty="0">
                  <a:cs typeface="Arial" panose="020B0604020202020204" pitchFamily="34" charset="0"/>
                </a:rPr>
                <a:t>FE: Feature Extraction</a:t>
              </a:r>
            </a:p>
          </p:txBody>
        </p:sp>
        <p:sp>
          <p:nvSpPr>
            <p:cNvPr id="13" name="Rectangle 8">
              <a:extLst>
                <a:ext uri="{FF2B5EF4-FFF2-40B4-BE49-F238E27FC236}">
                  <a16:creationId xmlns:a16="http://schemas.microsoft.com/office/drawing/2014/main" id="{5BCD6861-7A42-06AC-0DCF-3B3EFE5B034C}"/>
                </a:ext>
              </a:extLst>
            </p:cNvPr>
            <p:cNvSpPr>
              <a:spLocks noChangeAspect="1" noChangeArrowheads="1"/>
            </p:cNvSpPr>
            <p:nvPr/>
          </p:nvSpPr>
          <p:spPr bwMode="gray">
            <a:xfrm>
              <a:off x="586149" y="5606831"/>
              <a:ext cx="151967" cy="107596"/>
            </a:xfrm>
            <a:prstGeom prst="rect">
              <a:avLst/>
            </a:prstGeom>
            <a:solidFill>
              <a:schemeClr val="accent3"/>
            </a:solidFill>
            <a:ln w="9525">
              <a:noFill/>
              <a:miter lim="800000"/>
              <a:headEnd/>
              <a:tailEnd/>
            </a:ln>
          </p:spPr>
          <p:txBody>
            <a:bodyPr lIns="54006" tIns="54006" rIns="54006" bIns="54006" anchor="ctr"/>
            <a:lstStyle/>
            <a:p>
              <a:pPr>
                <a:tabLst>
                  <a:tab pos="1800225" algn="r"/>
                </a:tabLst>
              </a:pPr>
              <a:endParaRPr lang="en-US" sz="1000" kern="0" dirty="0">
                <a:cs typeface="Arial" panose="020B0604020202020204" pitchFamily="34" charset="0"/>
              </a:endParaRPr>
            </a:p>
          </p:txBody>
        </p:sp>
        <p:sp>
          <p:nvSpPr>
            <p:cNvPr id="14" name="Rectangle 9">
              <a:extLst>
                <a:ext uri="{FF2B5EF4-FFF2-40B4-BE49-F238E27FC236}">
                  <a16:creationId xmlns:a16="http://schemas.microsoft.com/office/drawing/2014/main" id="{96D50DBB-0786-0AF3-A1BE-6DD066CD1A7C}"/>
                </a:ext>
              </a:extLst>
            </p:cNvPr>
            <p:cNvSpPr>
              <a:spLocks noChangeArrowheads="1"/>
            </p:cNvSpPr>
            <p:nvPr/>
          </p:nvSpPr>
          <p:spPr bwMode="gray">
            <a:xfrm>
              <a:off x="793509" y="5372690"/>
              <a:ext cx="1111958" cy="154544"/>
            </a:xfrm>
            <a:prstGeom prst="rect">
              <a:avLst/>
            </a:prstGeom>
            <a:noFill/>
            <a:ln w="9525">
              <a:noFill/>
              <a:miter lim="800000"/>
              <a:headEnd/>
              <a:tailEnd/>
            </a:ln>
          </p:spPr>
          <p:txBody>
            <a:bodyPr wrap="none" lIns="0" tIns="0" rIns="0" bIns="0" anchor="ctr">
              <a:spAutoFit/>
            </a:bodyPr>
            <a:lstStyle/>
            <a:p>
              <a:pPr defTabSz="762000" eaLnBrk="0" hangingPunct="0"/>
              <a:r>
                <a:rPr lang="en-US" sz="1000" dirty="0">
                  <a:cs typeface="Arial" panose="020B0604020202020204" pitchFamily="34" charset="0"/>
                </a:rPr>
                <a:t>SS: Selective Search</a:t>
              </a:r>
            </a:p>
          </p:txBody>
        </p:sp>
        <p:sp>
          <p:nvSpPr>
            <p:cNvPr id="15" name="Rectangle 10">
              <a:extLst>
                <a:ext uri="{FF2B5EF4-FFF2-40B4-BE49-F238E27FC236}">
                  <a16:creationId xmlns:a16="http://schemas.microsoft.com/office/drawing/2014/main" id="{5D8D33EA-FD84-BE4F-4847-5EA754D2ED21}"/>
                </a:ext>
              </a:extLst>
            </p:cNvPr>
            <p:cNvSpPr>
              <a:spLocks noChangeAspect="1" noChangeArrowheads="1"/>
            </p:cNvSpPr>
            <p:nvPr/>
          </p:nvSpPr>
          <p:spPr bwMode="gray">
            <a:xfrm>
              <a:off x="586149" y="5395388"/>
              <a:ext cx="151967" cy="107596"/>
            </a:xfrm>
            <a:prstGeom prst="rect">
              <a:avLst/>
            </a:prstGeom>
            <a:solidFill>
              <a:schemeClr val="accent4"/>
            </a:solidFill>
            <a:ln w="9525">
              <a:noFill/>
              <a:miter lim="800000"/>
              <a:headEnd/>
              <a:tailEnd/>
            </a:ln>
          </p:spPr>
          <p:txBody>
            <a:bodyPr lIns="54006" tIns="54006" rIns="54006" bIns="54006" anchor="ctr"/>
            <a:lstStyle/>
            <a:p>
              <a:pPr>
                <a:tabLst>
                  <a:tab pos="1800225" algn="r"/>
                </a:tabLst>
              </a:pPr>
              <a:endParaRPr lang="en-US" sz="1000" kern="0" dirty="0">
                <a:cs typeface="Arial" panose="020B0604020202020204" pitchFamily="34" charset="0"/>
              </a:endParaRPr>
            </a:p>
          </p:txBody>
        </p:sp>
        <p:sp>
          <p:nvSpPr>
            <p:cNvPr id="16" name="Rectangle 11">
              <a:extLst>
                <a:ext uri="{FF2B5EF4-FFF2-40B4-BE49-F238E27FC236}">
                  <a16:creationId xmlns:a16="http://schemas.microsoft.com/office/drawing/2014/main" id="{096383ED-DF58-9182-2391-FB6C14D76312}"/>
                </a:ext>
              </a:extLst>
            </p:cNvPr>
            <p:cNvSpPr>
              <a:spLocks noChangeArrowheads="1"/>
            </p:cNvSpPr>
            <p:nvPr/>
          </p:nvSpPr>
          <p:spPr bwMode="gray">
            <a:xfrm>
              <a:off x="793509" y="5161248"/>
              <a:ext cx="1140881" cy="154544"/>
            </a:xfrm>
            <a:prstGeom prst="rect">
              <a:avLst/>
            </a:prstGeom>
            <a:noFill/>
            <a:ln w="9525">
              <a:noFill/>
              <a:miter lim="800000"/>
              <a:headEnd/>
              <a:tailEnd/>
            </a:ln>
          </p:spPr>
          <p:txBody>
            <a:bodyPr wrap="none" lIns="0" tIns="0" rIns="0" bIns="0" anchor="ctr">
              <a:spAutoFit/>
            </a:bodyPr>
            <a:lstStyle/>
            <a:p>
              <a:pPr defTabSz="762000" eaLnBrk="0" hangingPunct="0"/>
              <a:r>
                <a:rPr lang="en-US" sz="1000" dirty="0">
                  <a:cs typeface="Arial" panose="020B0604020202020204" pitchFamily="34" charset="0"/>
                </a:rPr>
                <a:t>RP: Region Proposal</a:t>
              </a:r>
            </a:p>
          </p:txBody>
        </p:sp>
        <p:sp>
          <p:nvSpPr>
            <p:cNvPr id="17" name="Rectangle 12">
              <a:extLst>
                <a:ext uri="{FF2B5EF4-FFF2-40B4-BE49-F238E27FC236}">
                  <a16:creationId xmlns:a16="http://schemas.microsoft.com/office/drawing/2014/main" id="{80F3488C-0049-2324-6510-835FEA7CD2BA}"/>
                </a:ext>
              </a:extLst>
            </p:cNvPr>
            <p:cNvSpPr>
              <a:spLocks noChangeAspect="1" noChangeArrowheads="1"/>
            </p:cNvSpPr>
            <p:nvPr/>
          </p:nvSpPr>
          <p:spPr bwMode="gray">
            <a:xfrm>
              <a:off x="586149" y="5183944"/>
              <a:ext cx="151967" cy="107596"/>
            </a:xfrm>
            <a:prstGeom prst="rect">
              <a:avLst/>
            </a:prstGeom>
            <a:solidFill>
              <a:schemeClr val="accent5"/>
            </a:solidFill>
            <a:ln w="9525">
              <a:noFill/>
              <a:miter lim="800000"/>
              <a:headEnd/>
              <a:tailEnd/>
            </a:ln>
          </p:spPr>
          <p:txBody>
            <a:bodyPr lIns="54006" tIns="54006" rIns="54006" bIns="54006" anchor="ctr"/>
            <a:lstStyle/>
            <a:p>
              <a:pPr>
                <a:tabLst>
                  <a:tab pos="1800225" algn="r"/>
                </a:tabLst>
              </a:pPr>
              <a:endParaRPr lang="en-US" sz="1000" kern="0" dirty="0">
                <a:cs typeface="Arial" panose="020B0604020202020204" pitchFamily="34" charset="0"/>
              </a:endParaRPr>
            </a:p>
          </p:txBody>
        </p:sp>
      </p:grpSp>
      <p:sp>
        <p:nvSpPr>
          <p:cNvPr id="2" name="文本框 1">
            <a:extLst>
              <a:ext uri="{FF2B5EF4-FFF2-40B4-BE49-F238E27FC236}">
                <a16:creationId xmlns:a16="http://schemas.microsoft.com/office/drawing/2014/main" id="{8B009E08-2B3D-CBBD-F07E-6618C5E4A42F}"/>
              </a:ext>
            </a:extLst>
          </p:cNvPr>
          <p:cNvSpPr txBox="1"/>
          <p:nvPr/>
        </p:nvSpPr>
        <p:spPr>
          <a:xfrm>
            <a:off x="514349" y="6441106"/>
            <a:ext cx="4060885" cy="276999"/>
          </a:xfrm>
          <a:prstGeom prst="rect">
            <a:avLst/>
          </a:prstGeom>
          <a:noFill/>
        </p:spPr>
        <p:txBody>
          <a:bodyPr wrap="square">
            <a:spAutoFit/>
          </a:bodyPr>
          <a:lstStyle/>
          <a:p>
            <a:pPr algn="ctr"/>
            <a:r>
              <a:rPr lang="en-US" sz="1200" dirty="0"/>
              <a:t>https://blog.csdn.net/JNingWei/article/details/80039079</a:t>
            </a:r>
          </a:p>
        </p:txBody>
      </p:sp>
      <p:pic>
        <p:nvPicPr>
          <p:cNvPr id="18" name="图片 17" descr="电脑萤幕的截图&#10;&#10;描述已自动生成">
            <a:extLst>
              <a:ext uri="{FF2B5EF4-FFF2-40B4-BE49-F238E27FC236}">
                <a16:creationId xmlns:a16="http://schemas.microsoft.com/office/drawing/2014/main" id="{38E98EC4-6A50-DA1A-D373-99A2E5BF4811}"/>
              </a:ext>
            </a:extLst>
          </p:cNvPr>
          <p:cNvPicPr>
            <a:picLocks noChangeAspect="1"/>
          </p:cNvPicPr>
          <p:nvPr/>
        </p:nvPicPr>
        <p:blipFill rotWithShape="1">
          <a:blip r:embed="rId5"/>
          <a:srcRect l="3632" t="7746" r="2577" b="4909"/>
          <a:stretch/>
        </p:blipFill>
        <p:spPr>
          <a:xfrm>
            <a:off x="848819" y="1253117"/>
            <a:ext cx="10491976" cy="5022316"/>
          </a:xfrm>
          <a:prstGeom prst="rect">
            <a:avLst/>
          </a:prstGeom>
        </p:spPr>
      </p:pic>
      <p:sp>
        <p:nvSpPr>
          <p:cNvPr id="19" name="Text Placeholder 1">
            <a:extLst>
              <a:ext uri="{FF2B5EF4-FFF2-40B4-BE49-F238E27FC236}">
                <a16:creationId xmlns:a16="http://schemas.microsoft.com/office/drawing/2014/main" id="{BEBDD505-8973-7F4F-F7EF-1B8CC51C669C}"/>
              </a:ext>
            </a:extLst>
          </p:cNvPr>
          <p:cNvSpPr>
            <a:spLocks noGrp="1"/>
          </p:cNvSpPr>
          <p:nvPr>
            <p:ph type="body" sz="quarter" idx="10"/>
          </p:nvPr>
        </p:nvSpPr>
        <p:spPr>
          <a:xfrm>
            <a:off x="2762249" y="5423806"/>
            <a:ext cx="3212262" cy="568325"/>
          </a:xfrm>
        </p:spPr>
        <p:txBody>
          <a:bodyPr/>
          <a:lstStyle/>
          <a:p>
            <a:pPr marL="285750" indent="-285750">
              <a:buFont typeface="Arial" panose="020B0604020202020204" pitchFamily="34" charset="0"/>
              <a:buChar char="•"/>
            </a:pPr>
            <a:r>
              <a:rPr lang="en-US" dirty="0"/>
              <a:t>SS、FE、LR、CLS SVM</a:t>
            </a:r>
            <a:r>
              <a:rPr lang="zh-CN" altLang="en-US" dirty="0"/>
              <a:t>一起训练</a:t>
            </a:r>
            <a:endParaRPr lang="en-US" altLang="zh-CN" dirty="0"/>
          </a:p>
          <a:p>
            <a:pPr marL="285750" indent="-285750">
              <a:buFont typeface="Arial" panose="020B0604020202020204" pitchFamily="34" charset="0"/>
              <a:buChar char="•"/>
            </a:pPr>
            <a:r>
              <a:rPr lang="zh-CN" altLang="en-US" dirty="0"/>
              <a:t>生成</a:t>
            </a:r>
            <a:r>
              <a:rPr lang="en-US" dirty="0" err="1"/>
              <a:t>RP</a:t>
            </a:r>
            <a:r>
              <a:rPr lang="en-US" altLang="zh-CN" dirty="0" err="1"/>
              <a:t>r</a:t>
            </a:r>
            <a:r>
              <a:rPr lang="zh-CN" altLang="en-US" dirty="0"/>
              <a:t>任务被丢弃</a:t>
            </a:r>
            <a:endParaRPr lang="en-US" dirty="0"/>
          </a:p>
        </p:txBody>
      </p:sp>
    </p:spTree>
    <p:extLst>
      <p:ext uri="{BB962C8B-B14F-4D97-AF65-F5344CB8AC3E}">
        <p14:creationId xmlns:p14="http://schemas.microsoft.com/office/powerpoint/2010/main" val="2485082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hlinkClick r:id="rId24" action="ppaction://hlinksldjump"/>
            <a:extLst>
              <a:ext uri="{FF2B5EF4-FFF2-40B4-BE49-F238E27FC236}">
                <a16:creationId xmlns:a16="http://schemas.microsoft.com/office/drawing/2014/main" id="{60F713BA-A8BA-FD8A-16FD-D2C65491CB19}"/>
              </a:ext>
            </a:extLst>
          </p:cNvPr>
          <p:cNvSpPr/>
          <p:nvPr>
            <p:custDataLst>
              <p:tags r:id="rId2"/>
            </p:custDataLst>
          </p:nvPr>
        </p:nvSpPr>
        <p:spPr>
          <a:xfrm>
            <a:off x="11524179" y="3592480"/>
            <a:ext cx="89458" cy="3236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61629" rIns="0" bIns="61629" numCol="1" spcCol="0" rtlCol="0" fromWordArt="0" anchor="t" anchorCtr="0" forceAA="0" compatLnSpc="1">
            <a:prstTxWarp prst="textNoShape">
              <a:avLst/>
            </a:prstTxWarp>
            <a:noAutofit/>
          </a:bodyPr>
          <a:lstStyle/>
          <a:p>
            <a:pPr algn="r">
              <a:spcBef>
                <a:spcPct val="0"/>
              </a:spcBef>
              <a:spcAft>
                <a:spcPct val="0"/>
              </a:spcAft>
            </a:pPr>
            <a:r>
              <a:rPr lang="en-US" sz="1294">
                <a:solidFill>
                  <a:schemeClr val="tx1"/>
                </a:solidFill>
                <a:cs typeface="Segoe UI" panose="020B0502040204020203" pitchFamily="34" charset="0"/>
              </a:rPr>
              <a:t>26</a:t>
            </a:r>
          </a:p>
        </p:txBody>
      </p:sp>
      <p:sp>
        <p:nvSpPr>
          <p:cNvPr id="22" name="矩形 21">
            <a:hlinkClick r:id="rId24" action="ppaction://hlinksldjump"/>
            <a:extLst>
              <a:ext uri="{FF2B5EF4-FFF2-40B4-BE49-F238E27FC236}">
                <a16:creationId xmlns:a16="http://schemas.microsoft.com/office/drawing/2014/main" id="{E0F5AB3F-286F-F194-B496-AD06C9E21652}"/>
              </a:ext>
            </a:extLst>
          </p:cNvPr>
          <p:cNvSpPr/>
          <p:nvPr>
            <p:custDataLst>
              <p:tags r:id="rId3"/>
            </p:custDataLst>
          </p:nvPr>
        </p:nvSpPr>
        <p:spPr>
          <a:xfrm>
            <a:off x="889310" y="3592480"/>
            <a:ext cx="2386173" cy="3236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1629" tIns="61629" rIns="0" bIns="61629" numCol="1" spcCol="0" rtlCol="0" fromWordArt="0" anchor="t" anchorCtr="0" forceAA="0" compatLnSpc="1">
            <a:prstTxWarp prst="textNoShape">
              <a:avLst/>
            </a:prstTxWarp>
            <a:noAutofit/>
          </a:bodyPr>
          <a:lstStyle/>
          <a:p>
            <a:pPr>
              <a:spcBef>
                <a:spcPct val="0"/>
              </a:spcBef>
              <a:spcAft>
                <a:spcPct val="0"/>
              </a:spcAft>
            </a:pPr>
            <a:r>
              <a:rPr lang="zh-CN" altLang="en-US" sz="1294" b="1">
                <a:solidFill>
                  <a:schemeClr val="tx1"/>
                </a:solidFill>
                <a:cs typeface="Segoe UI" panose="020B0502040204020203" pitchFamily="34" charset="0"/>
              </a:rPr>
              <a:t>评价标准</a:t>
            </a:r>
            <a:endParaRPr lang="en-US" sz="1294" b="1">
              <a:solidFill>
                <a:schemeClr val="tx1"/>
              </a:solidFill>
              <a:cs typeface="Segoe UI" panose="020B0502040204020203" pitchFamily="34" charset="0"/>
            </a:endParaRPr>
          </a:p>
        </p:txBody>
      </p:sp>
      <p:sp>
        <p:nvSpPr>
          <p:cNvPr id="21" name="矩形 20">
            <a:hlinkClick r:id="rId24" action="ppaction://hlinksldjump"/>
            <a:extLst>
              <a:ext uri="{FF2B5EF4-FFF2-40B4-BE49-F238E27FC236}">
                <a16:creationId xmlns:a16="http://schemas.microsoft.com/office/drawing/2014/main" id="{D7679097-1C4D-FE9D-C06A-D7549D605807}"/>
              </a:ext>
            </a:extLst>
          </p:cNvPr>
          <p:cNvSpPr/>
          <p:nvPr>
            <p:custDataLst>
              <p:tags r:id="rId4"/>
            </p:custDataLst>
          </p:nvPr>
        </p:nvSpPr>
        <p:spPr>
          <a:xfrm>
            <a:off x="514349" y="3592480"/>
            <a:ext cx="323603" cy="323603"/>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1629" tIns="61629" rIns="61629" bIns="61629" numCol="1" spcCol="0" rtlCol="0" fromWordArt="0" anchor="ctr" anchorCtr="0" forceAA="0" compatLnSpc="1">
            <a:prstTxWarp prst="textNoShape">
              <a:avLst/>
            </a:prstTxWarp>
            <a:noAutofit/>
          </a:bodyPr>
          <a:lstStyle/>
          <a:p>
            <a:pPr algn="ctr">
              <a:spcBef>
                <a:spcPct val="0"/>
              </a:spcBef>
              <a:spcAft>
                <a:spcPct val="0"/>
              </a:spcAft>
            </a:pPr>
            <a:r>
              <a:rPr lang="en-US" sz="1294" b="1">
                <a:solidFill>
                  <a:schemeClr val="bg1"/>
                </a:solidFill>
                <a:cs typeface="Segoe UI" panose="020B0502040204020203" pitchFamily="34" charset="0"/>
              </a:rPr>
              <a:t>4</a:t>
            </a:r>
          </a:p>
        </p:txBody>
      </p:sp>
      <p:sp>
        <p:nvSpPr>
          <p:cNvPr id="20" name="矩形 19">
            <a:hlinkClick r:id="rId25" action="ppaction://hlinksldjump"/>
            <a:extLst>
              <a:ext uri="{FF2B5EF4-FFF2-40B4-BE49-F238E27FC236}">
                <a16:creationId xmlns:a16="http://schemas.microsoft.com/office/drawing/2014/main" id="{3574F6F2-317F-5576-C49D-15654CED32B3}"/>
              </a:ext>
            </a:extLst>
          </p:cNvPr>
          <p:cNvSpPr/>
          <p:nvPr>
            <p:custDataLst>
              <p:tags r:id="rId5"/>
            </p:custDataLst>
          </p:nvPr>
        </p:nvSpPr>
        <p:spPr>
          <a:xfrm>
            <a:off x="11524179" y="3217519"/>
            <a:ext cx="89458" cy="3236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61629" rIns="0" bIns="61629" numCol="1" spcCol="0" rtlCol="0" fromWordArt="0" anchor="t" anchorCtr="0" forceAA="0" compatLnSpc="1">
            <a:prstTxWarp prst="textNoShape">
              <a:avLst/>
            </a:prstTxWarp>
            <a:noAutofit/>
          </a:bodyPr>
          <a:lstStyle/>
          <a:p>
            <a:pPr algn="r">
              <a:spcBef>
                <a:spcPct val="0"/>
              </a:spcBef>
              <a:spcAft>
                <a:spcPct val="0"/>
              </a:spcAft>
            </a:pPr>
            <a:r>
              <a:rPr lang="en-US" sz="1294">
                <a:solidFill>
                  <a:schemeClr val="tx1"/>
                </a:solidFill>
                <a:cs typeface="Segoe UI" panose="020B0502040204020203" pitchFamily="34" charset="0"/>
              </a:rPr>
              <a:t>22</a:t>
            </a:r>
          </a:p>
        </p:txBody>
      </p:sp>
      <p:sp>
        <p:nvSpPr>
          <p:cNvPr id="19" name="矩形 18">
            <a:hlinkClick r:id="rId25" action="ppaction://hlinksldjump"/>
            <a:extLst>
              <a:ext uri="{FF2B5EF4-FFF2-40B4-BE49-F238E27FC236}">
                <a16:creationId xmlns:a16="http://schemas.microsoft.com/office/drawing/2014/main" id="{A87D1378-A954-D54C-095E-1A8B8B4BD9AC}"/>
              </a:ext>
            </a:extLst>
          </p:cNvPr>
          <p:cNvSpPr/>
          <p:nvPr>
            <p:custDataLst>
              <p:tags r:id="rId6"/>
            </p:custDataLst>
          </p:nvPr>
        </p:nvSpPr>
        <p:spPr>
          <a:xfrm>
            <a:off x="889310" y="3217519"/>
            <a:ext cx="2386173" cy="3236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1629" tIns="61629" rIns="0" bIns="61629" numCol="1" spcCol="0" rtlCol="0" fromWordArt="0" anchor="t" anchorCtr="0" forceAA="0" compatLnSpc="1">
            <a:prstTxWarp prst="textNoShape">
              <a:avLst/>
            </a:prstTxWarp>
            <a:noAutofit/>
          </a:bodyPr>
          <a:lstStyle/>
          <a:p>
            <a:pPr>
              <a:spcBef>
                <a:spcPct val="0"/>
              </a:spcBef>
              <a:spcAft>
                <a:spcPct val="0"/>
              </a:spcAft>
            </a:pPr>
            <a:r>
              <a:rPr lang="zh-CN" altLang="en-US" sz="1294" b="1">
                <a:solidFill>
                  <a:schemeClr val="tx1"/>
                </a:solidFill>
                <a:cs typeface="Segoe UI" panose="020B0502040204020203" pitchFamily="34" charset="0"/>
              </a:rPr>
              <a:t>网络算法</a:t>
            </a:r>
            <a:endParaRPr lang="en-US" sz="1294" b="1">
              <a:solidFill>
                <a:schemeClr val="tx1"/>
              </a:solidFill>
              <a:cs typeface="Segoe UI" panose="020B0502040204020203" pitchFamily="34" charset="0"/>
            </a:endParaRPr>
          </a:p>
        </p:txBody>
      </p:sp>
      <p:sp>
        <p:nvSpPr>
          <p:cNvPr id="18" name="矩形 17">
            <a:hlinkClick r:id="rId25" action="ppaction://hlinksldjump"/>
            <a:extLst>
              <a:ext uri="{FF2B5EF4-FFF2-40B4-BE49-F238E27FC236}">
                <a16:creationId xmlns:a16="http://schemas.microsoft.com/office/drawing/2014/main" id="{6CD7B742-8665-D087-73FE-1C493AEB5458}"/>
              </a:ext>
            </a:extLst>
          </p:cNvPr>
          <p:cNvSpPr/>
          <p:nvPr>
            <p:custDataLst>
              <p:tags r:id="rId7"/>
            </p:custDataLst>
          </p:nvPr>
        </p:nvSpPr>
        <p:spPr>
          <a:xfrm>
            <a:off x="514349" y="3217519"/>
            <a:ext cx="323603" cy="323603"/>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1629" tIns="61629" rIns="61629" bIns="61629" numCol="1" spcCol="0" rtlCol="0" fromWordArt="0" anchor="ctr" anchorCtr="0" forceAA="0" compatLnSpc="1">
            <a:prstTxWarp prst="textNoShape">
              <a:avLst/>
            </a:prstTxWarp>
            <a:noAutofit/>
          </a:bodyPr>
          <a:lstStyle/>
          <a:p>
            <a:pPr algn="ctr">
              <a:spcBef>
                <a:spcPct val="0"/>
              </a:spcBef>
              <a:spcAft>
                <a:spcPct val="0"/>
              </a:spcAft>
            </a:pPr>
            <a:r>
              <a:rPr lang="en-US" sz="1294" b="1">
                <a:solidFill>
                  <a:schemeClr val="bg1"/>
                </a:solidFill>
                <a:cs typeface="Segoe UI" panose="020B0502040204020203" pitchFamily="34" charset="0"/>
              </a:rPr>
              <a:t>3</a:t>
            </a:r>
          </a:p>
        </p:txBody>
      </p:sp>
      <p:sp>
        <p:nvSpPr>
          <p:cNvPr id="17" name="矩形 16">
            <a:hlinkClick r:id="" action="ppaction://noaction"/>
            <a:extLst>
              <a:ext uri="{FF2B5EF4-FFF2-40B4-BE49-F238E27FC236}">
                <a16:creationId xmlns:a16="http://schemas.microsoft.com/office/drawing/2014/main" id="{68ADE38B-B01E-96FB-F985-59C99655DC02}"/>
              </a:ext>
            </a:extLst>
          </p:cNvPr>
          <p:cNvSpPr/>
          <p:nvPr>
            <p:custDataLst>
              <p:tags r:id="rId8"/>
            </p:custDataLst>
          </p:nvPr>
        </p:nvSpPr>
        <p:spPr>
          <a:xfrm>
            <a:off x="11524179" y="2842558"/>
            <a:ext cx="89458" cy="3236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61629" rIns="0" bIns="61629" numCol="1" spcCol="0" rtlCol="0" fromWordArt="0" anchor="t" anchorCtr="0" forceAA="0" compatLnSpc="1">
            <a:prstTxWarp prst="textNoShape">
              <a:avLst/>
            </a:prstTxWarp>
            <a:noAutofit/>
          </a:bodyPr>
          <a:lstStyle/>
          <a:p>
            <a:pPr algn="r">
              <a:spcBef>
                <a:spcPct val="0"/>
              </a:spcBef>
              <a:spcAft>
                <a:spcPct val="0"/>
              </a:spcAft>
            </a:pPr>
            <a:endParaRPr lang="en-US" sz="1294">
              <a:solidFill>
                <a:schemeClr val="tx1"/>
              </a:solidFill>
              <a:cs typeface="Segoe UI" panose="020B0502040204020203" pitchFamily="34" charset="0"/>
            </a:endParaRPr>
          </a:p>
        </p:txBody>
      </p:sp>
      <p:sp>
        <p:nvSpPr>
          <p:cNvPr id="16" name="矩形 15">
            <a:hlinkClick r:id="" action="ppaction://noaction"/>
            <a:extLst>
              <a:ext uri="{FF2B5EF4-FFF2-40B4-BE49-F238E27FC236}">
                <a16:creationId xmlns:a16="http://schemas.microsoft.com/office/drawing/2014/main" id="{3B1D5E1F-94D5-3059-81A1-B161D733ECB4}"/>
              </a:ext>
            </a:extLst>
          </p:cNvPr>
          <p:cNvSpPr/>
          <p:nvPr>
            <p:custDataLst>
              <p:tags r:id="rId9"/>
            </p:custDataLst>
          </p:nvPr>
        </p:nvSpPr>
        <p:spPr>
          <a:xfrm>
            <a:off x="1264271" y="2842558"/>
            <a:ext cx="2011212" cy="3236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1629" tIns="61629" rIns="0" bIns="61629" numCol="1" spcCol="0" rtlCol="0" fromWordArt="0" anchor="t" anchorCtr="0" forceAA="0" compatLnSpc="1">
            <a:prstTxWarp prst="textNoShape">
              <a:avLst/>
            </a:prstTxWarp>
            <a:noAutofit/>
          </a:bodyPr>
          <a:lstStyle/>
          <a:p>
            <a:pPr>
              <a:spcBef>
                <a:spcPct val="0"/>
              </a:spcBef>
              <a:spcAft>
                <a:spcPct val="0"/>
              </a:spcAft>
            </a:pPr>
            <a:r>
              <a:rPr lang="en-US" sz="1294" b="1">
                <a:solidFill>
                  <a:schemeClr val="tx1"/>
                </a:solidFill>
                <a:cs typeface="Segoe UI" panose="020B0502040204020203" pitchFamily="34" charset="0"/>
              </a:rPr>
              <a:t>Confidence</a:t>
            </a:r>
          </a:p>
        </p:txBody>
      </p:sp>
      <p:sp>
        <p:nvSpPr>
          <p:cNvPr id="15" name="矩形 14">
            <a:hlinkClick r:id="" action="ppaction://noaction"/>
            <a:extLst>
              <a:ext uri="{FF2B5EF4-FFF2-40B4-BE49-F238E27FC236}">
                <a16:creationId xmlns:a16="http://schemas.microsoft.com/office/drawing/2014/main" id="{1CF2A5E0-7595-A198-4B35-D0FB0042F04A}"/>
              </a:ext>
            </a:extLst>
          </p:cNvPr>
          <p:cNvSpPr/>
          <p:nvPr>
            <p:custDataLst>
              <p:tags r:id="rId10"/>
            </p:custDataLst>
          </p:nvPr>
        </p:nvSpPr>
        <p:spPr>
          <a:xfrm>
            <a:off x="889310" y="2842558"/>
            <a:ext cx="323603" cy="323603"/>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1629" tIns="61629" rIns="61629" bIns="61629" numCol="1" spcCol="0" rtlCol="0" fromWordArt="0" anchor="ctr" anchorCtr="0" forceAA="0" compatLnSpc="1">
            <a:prstTxWarp prst="textNoShape">
              <a:avLst/>
            </a:prstTxWarp>
            <a:noAutofit/>
          </a:bodyPr>
          <a:lstStyle/>
          <a:p>
            <a:pPr algn="ctr">
              <a:spcBef>
                <a:spcPct val="0"/>
              </a:spcBef>
              <a:spcAft>
                <a:spcPct val="0"/>
              </a:spcAft>
            </a:pPr>
            <a:r>
              <a:rPr lang="en-US" sz="1294" b="1">
                <a:solidFill>
                  <a:schemeClr val="bg1"/>
                </a:solidFill>
                <a:cs typeface="Segoe UI" panose="020B0502040204020203" pitchFamily="34" charset="0"/>
              </a:rPr>
              <a:t>2.2</a:t>
            </a:r>
          </a:p>
        </p:txBody>
      </p:sp>
      <p:sp>
        <p:nvSpPr>
          <p:cNvPr id="14" name="矩形 13">
            <a:hlinkClick r:id="" action="ppaction://noaction"/>
            <a:extLst>
              <a:ext uri="{FF2B5EF4-FFF2-40B4-BE49-F238E27FC236}">
                <a16:creationId xmlns:a16="http://schemas.microsoft.com/office/drawing/2014/main" id="{58437EA0-86D5-A934-F633-67CE91D5AF8D}"/>
              </a:ext>
            </a:extLst>
          </p:cNvPr>
          <p:cNvSpPr/>
          <p:nvPr>
            <p:custDataLst>
              <p:tags r:id="rId11"/>
            </p:custDataLst>
          </p:nvPr>
        </p:nvSpPr>
        <p:spPr>
          <a:xfrm>
            <a:off x="11524179" y="2467597"/>
            <a:ext cx="89458" cy="3236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61629" rIns="0" bIns="61629" numCol="1" spcCol="0" rtlCol="0" fromWordArt="0" anchor="t" anchorCtr="0" forceAA="0" compatLnSpc="1">
            <a:prstTxWarp prst="textNoShape">
              <a:avLst/>
            </a:prstTxWarp>
            <a:noAutofit/>
          </a:bodyPr>
          <a:lstStyle/>
          <a:p>
            <a:pPr algn="r">
              <a:spcBef>
                <a:spcPct val="0"/>
              </a:spcBef>
              <a:spcAft>
                <a:spcPct val="0"/>
              </a:spcAft>
            </a:pPr>
            <a:endParaRPr lang="en-US" sz="1294">
              <a:solidFill>
                <a:schemeClr val="tx1"/>
              </a:solidFill>
              <a:cs typeface="Segoe UI" panose="020B0502040204020203" pitchFamily="34" charset="0"/>
            </a:endParaRPr>
          </a:p>
        </p:txBody>
      </p:sp>
      <p:sp>
        <p:nvSpPr>
          <p:cNvPr id="13" name="矩形 12">
            <a:hlinkClick r:id="" action="ppaction://noaction"/>
            <a:extLst>
              <a:ext uri="{FF2B5EF4-FFF2-40B4-BE49-F238E27FC236}">
                <a16:creationId xmlns:a16="http://schemas.microsoft.com/office/drawing/2014/main" id="{4EB7EC1C-5DC9-C256-F45E-0E2140B1A80E}"/>
              </a:ext>
            </a:extLst>
          </p:cNvPr>
          <p:cNvSpPr/>
          <p:nvPr>
            <p:custDataLst>
              <p:tags r:id="rId12"/>
            </p:custDataLst>
          </p:nvPr>
        </p:nvSpPr>
        <p:spPr>
          <a:xfrm>
            <a:off x="1264271" y="2467597"/>
            <a:ext cx="2011212" cy="3236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1629" tIns="61629" rIns="0" bIns="61629" numCol="1" spcCol="0" rtlCol="0" fromWordArt="0" anchor="t" anchorCtr="0" forceAA="0" compatLnSpc="1">
            <a:prstTxWarp prst="textNoShape">
              <a:avLst/>
            </a:prstTxWarp>
            <a:noAutofit/>
          </a:bodyPr>
          <a:lstStyle/>
          <a:p>
            <a:pPr>
              <a:spcBef>
                <a:spcPct val="0"/>
              </a:spcBef>
              <a:spcAft>
                <a:spcPct val="0"/>
              </a:spcAft>
            </a:pPr>
            <a:r>
              <a:rPr lang="en-US" sz="1294" b="1">
                <a:solidFill>
                  <a:schemeClr val="tx1"/>
                </a:solidFill>
                <a:cs typeface="Segoe UI" panose="020B0502040204020203" pitchFamily="34" charset="0"/>
              </a:rPr>
              <a:t>IoU</a:t>
            </a:r>
          </a:p>
        </p:txBody>
      </p:sp>
      <p:sp>
        <p:nvSpPr>
          <p:cNvPr id="12" name="矩形 11">
            <a:hlinkClick r:id="" action="ppaction://noaction"/>
            <a:extLst>
              <a:ext uri="{FF2B5EF4-FFF2-40B4-BE49-F238E27FC236}">
                <a16:creationId xmlns:a16="http://schemas.microsoft.com/office/drawing/2014/main" id="{42A8E152-7C9B-A7FA-D48E-A358730DF058}"/>
              </a:ext>
            </a:extLst>
          </p:cNvPr>
          <p:cNvSpPr/>
          <p:nvPr>
            <p:custDataLst>
              <p:tags r:id="rId13"/>
            </p:custDataLst>
          </p:nvPr>
        </p:nvSpPr>
        <p:spPr>
          <a:xfrm>
            <a:off x="889310" y="2467597"/>
            <a:ext cx="323603" cy="323603"/>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1629" tIns="61629" rIns="61629" bIns="61629" numCol="1" spcCol="0" rtlCol="0" fromWordArt="0" anchor="ctr" anchorCtr="0" forceAA="0" compatLnSpc="1">
            <a:prstTxWarp prst="textNoShape">
              <a:avLst/>
            </a:prstTxWarp>
            <a:noAutofit/>
          </a:bodyPr>
          <a:lstStyle/>
          <a:p>
            <a:pPr algn="ctr">
              <a:spcBef>
                <a:spcPct val="0"/>
              </a:spcBef>
              <a:spcAft>
                <a:spcPct val="0"/>
              </a:spcAft>
            </a:pPr>
            <a:r>
              <a:rPr lang="en-US" sz="1294" b="1">
                <a:solidFill>
                  <a:schemeClr val="bg1"/>
                </a:solidFill>
                <a:cs typeface="Segoe UI" panose="020B0502040204020203" pitchFamily="34" charset="0"/>
              </a:rPr>
              <a:t>2.1</a:t>
            </a:r>
          </a:p>
        </p:txBody>
      </p:sp>
      <p:sp>
        <p:nvSpPr>
          <p:cNvPr id="11" name="矩形 10">
            <a:extLst>
              <a:ext uri="{FF2B5EF4-FFF2-40B4-BE49-F238E27FC236}">
                <a16:creationId xmlns:a16="http://schemas.microsoft.com/office/drawing/2014/main" id="{A0534ACA-C60F-AAD2-6E8C-A90A0B7CED3D}"/>
              </a:ext>
            </a:extLst>
          </p:cNvPr>
          <p:cNvSpPr/>
          <p:nvPr>
            <p:custDataLst>
              <p:tags r:id="rId14"/>
            </p:custDataLst>
          </p:nvPr>
        </p:nvSpPr>
        <p:spPr>
          <a:xfrm>
            <a:off x="889310" y="2092636"/>
            <a:ext cx="10785956" cy="323603"/>
          </a:xfrm>
          <a:prstGeom prst="rect">
            <a:avLst/>
          </a:prstGeom>
          <a:solidFill>
            <a:srgbClr val="D9D9D9"/>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61629" rIns="0" bIns="61629" numCol="1" spcCol="0" rtlCol="0" fromWordArt="0" anchor="t" anchorCtr="0" forceAA="0" compatLnSpc="1">
            <a:prstTxWarp prst="textNoShape">
              <a:avLst/>
            </a:prstTxWarp>
            <a:noAutofit/>
          </a:bodyPr>
          <a:lstStyle/>
          <a:p>
            <a:pPr algn="ctr">
              <a:spcBef>
                <a:spcPct val="0"/>
              </a:spcBef>
              <a:spcAft>
                <a:spcPct val="0"/>
              </a:spcAft>
            </a:pPr>
            <a:endParaRPr lang="en-US" sz="1294">
              <a:solidFill>
                <a:schemeClr val="tx1"/>
              </a:solidFill>
              <a:cs typeface="Segoe UI" panose="020B0502040204020203" pitchFamily="34" charset="0"/>
            </a:endParaRPr>
          </a:p>
        </p:txBody>
      </p:sp>
      <p:sp>
        <p:nvSpPr>
          <p:cNvPr id="10" name="矩形 9">
            <a:hlinkClick r:id="rId26" action="ppaction://hlinksldjump"/>
            <a:extLst>
              <a:ext uri="{FF2B5EF4-FFF2-40B4-BE49-F238E27FC236}">
                <a16:creationId xmlns:a16="http://schemas.microsoft.com/office/drawing/2014/main" id="{A02F8B5E-B6A4-B3C5-D0CF-83B3ECD99EF9}"/>
              </a:ext>
            </a:extLst>
          </p:cNvPr>
          <p:cNvSpPr/>
          <p:nvPr>
            <p:custDataLst>
              <p:tags r:id="rId15"/>
            </p:custDataLst>
          </p:nvPr>
        </p:nvSpPr>
        <p:spPr>
          <a:xfrm>
            <a:off x="11524179" y="2092636"/>
            <a:ext cx="89458" cy="3236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61629" rIns="0" bIns="61629" numCol="1" spcCol="0" rtlCol="0" fromWordArt="0" anchor="t" anchorCtr="0" forceAA="0" compatLnSpc="1">
            <a:prstTxWarp prst="textNoShape">
              <a:avLst/>
            </a:prstTxWarp>
            <a:noAutofit/>
          </a:bodyPr>
          <a:lstStyle/>
          <a:p>
            <a:pPr algn="r">
              <a:spcBef>
                <a:spcPct val="0"/>
              </a:spcBef>
              <a:spcAft>
                <a:spcPct val="0"/>
              </a:spcAft>
            </a:pPr>
            <a:r>
              <a:rPr lang="en-US" sz="1294">
                <a:solidFill>
                  <a:schemeClr val="tx1"/>
                </a:solidFill>
                <a:cs typeface="Segoe UI" panose="020B0502040204020203" pitchFamily="34" charset="0"/>
              </a:rPr>
              <a:t>19</a:t>
            </a:r>
          </a:p>
        </p:txBody>
      </p:sp>
      <p:sp>
        <p:nvSpPr>
          <p:cNvPr id="9" name="矩形 8">
            <a:hlinkClick r:id="rId26" action="ppaction://hlinksldjump"/>
            <a:extLst>
              <a:ext uri="{FF2B5EF4-FFF2-40B4-BE49-F238E27FC236}">
                <a16:creationId xmlns:a16="http://schemas.microsoft.com/office/drawing/2014/main" id="{60DB60D1-4416-B8E1-C3F2-AA8955A4BD08}"/>
              </a:ext>
            </a:extLst>
          </p:cNvPr>
          <p:cNvSpPr/>
          <p:nvPr>
            <p:custDataLst>
              <p:tags r:id="rId16"/>
            </p:custDataLst>
          </p:nvPr>
        </p:nvSpPr>
        <p:spPr>
          <a:xfrm>
            <a:off x="889310" y="2092636"/>
            <a:ext cx="2386173" cy="3236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1629" tIns="61629" rIns="0" bIns="61629" numCol="1" spcCol="0" rtlCol="0" fromWordArt="0" anchor="t" anchorCtr="0" forceAA="0" compatLnSpc="1">
            <a:prstTxWarp prst="textNoShape">
              <a:avLst/>
            </a:prstTxWarp>
            <a:noAutofit/>
          </a:bodyPr>
          <a:lstStyle/>
          <a:p>
            <a:pPr>
              <a:spcBef>
                <a:spcPct val="0"/>
              </a:spcBef>
              <a:spcAft>
                <a:spcPct val="0"/>
              </a:spcAft>
            </a:pPr>
            <a:r>
              <a:rPr lang="zh-CN" altLang="en-US" sz="1294" b="1">
                <a:solidFill>
                  <a:schemeClr val="tx1"/>
                </a:solidFill>
                <a:cs typeface="Segoe UI" panose="020B0502040204020203" pitchFamily="34" charset="0"/>
              </a:rPr>
              <a:t>阈值设定</a:t>
            </a:r>
            <a:endParaRPr lang="en-US" sz="1294" b="1">
              <a:solidFill>
                <a:schemeClr val="tx1"/>
              </a:solidFill>
              <a:cs typeface="Segoe UI" panose="020B0502040204020203" pitchFamily="34" charset="0"/>
            </a:endParaRPr>
          </a:p>
        </p:txBody>
      </p:sp>
      <p:sp>
        <p:nvSpPr>
          <p:cNvPr id="8" name="矩形 7">
            <a:hlinkClick r:id="rId26" action="ppaction://hlinksldjump"/>
            <a:extLst>
              <a:ext uri="{FF2B5EF4-FFF2-40B4-BE49-F238E27FC236}">
                <a16:creationId xmlns:a16="http://schemas.microsoft.com/office/drawing/2014/main" id="{087350A6-32A0-D1E0-C358-F4BC91F6120E}"/>
              </a:ext>
            </a:extLst>
          </p:cNvPr>
          <p:cNvSpPr/>
          <p:nvPr>
            <p:custDataLst>
              <p:tags r:id="rId17"/>
            </p:custDataLst>
          </p:nvPr>
        </p:nvSpPr>
        <p:spPr>
          <a:xfrm>
            <a:off x="514349" y="2092636"/>
            <a:ext cx="323603" cy="323603"/>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1629" tIns="61629" rIns="61629" bIns="61629" numCol="1" spcCol="0" rtlCol="0" fromWordArt="0" anchor="ctr" anchorCtr="0" forceAA="0" compatLnSpc="1">
            <a:prstTxWarp prst="textNoShape">
              <a:avLst/>
            </a:prstTxWarp>
            <a:noAutofit/>
          </a:bodyPr>
          <a:lstStyle/>
          <a:p>
            <a:pPr algn="ctr">
              <a:spcBef>
                <a:spcPct val="0"/>
              </a:spcBef>
              <a:spcAft>
                <a:spcPct val="0"/>
              </a:spcAft>
            </a:pPr>
            <a:r>
              <a:rPr lang="en-US" sz="1294" b="1">
                <a:solidFill>
                  <a:schemeClr val="bg1"/>
                </a:solidFill>
                <a:cs typeface="Segoe UI" panose="020B0502040204020203" pitchFamily="34" charset="0"/>
              </a:rPr>
              <a:t>2</a:t>
            </a:r>
          </a:p>
        </p:txBody>
      </p:sp>
      <p:sp>
        <p:nvSpPr>
          <p:cNvPr id="7" name="矩形 6">
            <a:hlinkClick r:id="rId27" action="ppaction://hlinksldjump"/>
            <a:extLst>
              <a:ext uri="{FF2B5EF4-FFF2-40B4-BE49-F238E27FC236}">
                <a16:creationId xmlns:a16="http://schemas.microsoft.com/office/drawing/2014/main" id="{FFB50F5B-9664-95FA-9204-7300D9957AB9}"/>
              </a:ext>
            </a:extLst>
          </p:cNvPr>
          <p:cNvSpPr/>
          <p:nvPr>
            <p:custDataLst>
              <p:tags r:id="rId18"/>
            </p:custDataLst>
          </p:nvPr>
        </p:nvSpPr>
        <p:spPr>
          <a:xfrm>
            <a:off x="11524179" y="1717675"/>
            <a:ext cx="89458" cy="3236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61629" rIns="0" bIns="61629" numCol="1" spcCol="0" rtlCol="0" fromWordArt="0" anchor="t" anchorCtr="0" forceAA="0" compatLnSpc="1">
            <a:prstTxWarp prst="textNoShape">
              <a:avLst/>
            </a:prstTxWarp>
            <a:noAutofit/>
          </a:bodyPr>
          <a:lstStyle/>
          <a:p>
            <a:pPr algn="r">
              <a:spcBef>
                <a:spcPct val="0"/>
              </a:spcBef>
              <a:spcAft>
                <a:spcPct val="0"/>
              </a:spcAft>
            </a:pPr>
            <a:r>
              <a:rPr lang="en-US" sz="1294">
                <a:solidFill>
                  <a:schemeClr val="tx1"/>
                </a:solidFill>
                <a:cs typeface="Segoe UI" panose="020B0502040204020203" pitchFamily="34" charset="0"/>
              </a:rPr>
              <a:t>13</a:t>
            </a:r>
          </a:p>
        </p:txBody>
      </p:sp>
      <p:sp>
        <p:nvSpPr>
          <p:cNvPr id="6" name="矩形 5">
            <a:hlinkClick r:id="rId27" action="ppaction://hlinksldjump"/>
            <a:extLst>
              <a:ext uri="{FF2B5EF4-FFF2-40B4-BE49-F238E27FC236}">
                <a16:creationId xmlns:a16="http://schemas.microsoft.com/office/drawing/2014/main" id="{110A4588-ED63-68B7-09A7-F2CD3557BEBC}"/>
              </a:ext>
            </a:extLst>
          </p:cNvPr>
          <p:cNvSpPr/>
          <p:nvPr>
            <p:custDataLst>
              <p:tags r:id="rId19"/>
            </p:custDataLst>
          </p:nvPr>
        </p:nvSpPr>
        <p:spPr>
          <a:xfrm>
            <a:off x="889310" y="1717675"/>
            <a:ext cx="2386173" cy="3236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1629" tIns="61629" rIns="0" bIns="61629" numCol="1" spcCol="0" rtlCol="0" fromWordArt="0" anchor="t" anchorCtr="0" forceAA="0" compatLnSpc="1">
            <a:prstTxWarp prst="textNoShape">
              <a:avLst/>
            </a:prstTxWarp>
            <a:noAutofit/>
          </a:bodyPr>
          <a:lstStyle/>
          <a:p>
            <a:pPr>
              <a:spcBef>
                <a:spcPct val="0"/>
              </a:spcBef>
              <a:spcAft>
                <a:spcPct val="0"/>
              </a:spcAft>
            </a:pPr>
            <a:r>
              <a:rPr lang="zh-CN" altLang="en-US" sz="1294" b="1">
                <a:solidFill>
                  <a:schemeClr val="tx1"/>
                </a:solidFill>
                <a:cs typeface="Segoe UI" panose="020B0502040204020203" pitchFamily="34" charset="0"/>
              </a:rPr>
              <a:t>网络结构</a:t>
            </a:r>
            <a:endParaRPr lang="en-US" sz="1294" b="1">
              <a:solidFill>
                <a:schemeClr val="tx1"/>
              </a:solidFill>
              <a:cs typeface="Segoe UI" panose="020B0502040204020203" pitchFamily="34" charset="0"/>
            </a:endParaRPr>
          </a:p>
        </p:txBody>
      </p:sp>
      <p:sp>
        <p:nvSpPr>
          <p:cNvPr id="5" name="矩形 4">
            <a:hlinkClick r:id="rId27" action="ppaction://hlinksldjump"/>
            <a:extLst>
              <a:ext uri="{FF2B5EF4-FFF2-40B4-BE49-F238E27FC236}">
                <a16:creationId xmlns:a16="http://schemas.microsoft.com/office/drawing/2014/main" id="{9B6910C0-3A97-53FF-EA33-2358A44F8BBF}"/>
              </a:ext>
            </a:extLst>
          </p:cNvPr>
          <p:cNvSpPr/>
          <p:nvPr>
            <p:custDataLst>
              <p:tags r:id="rId20"/>
            </p:custDataLst>
          </p:nvPr>
        </p:nvSpPr>
        <p:spPr>
          <a:xfrm>
            <a:off x="514349" y="1717675"/>
            <a:ext cx="323603" cy="323603"/>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1629" tIns="61629" rIns="61629" bIns="61629" numCol="1" spcCol="0" rtlCol="0" fromWordArt="0" anchor="ctr" anchorCtr="0" forceAA="0" compatLnSpc="1">
            <a:prstTxWarp prst="textNoShape">
              <a:avLst/>
            </a:prstTxWarp>
            <a:noAutofit/>
          </a:bodyPr>
          <a:lstStyle/>
          <a:p>
            <a:pPr algn="ctr">
              <a:spcBef>
                <a:spcPct val="0"/>
              </a:spcBef>
              <a:spcAft>
                <a:spcPct val="0"/>
              </a:spcAft>
            </a:pPr>
            <a:r>
              <a:rPr lang="en-US" sz="1294" b="1">
                <a:solidFill>
                  <a:schemeClr val="bg1"/>
                </a:solidFill>
                <a:cs typeface="Segoe UI" panose="020B0502040204020203" pitchFamily="34" charset="0"/>
              </a:rPr>
              <a:t>1</a:t>
            </a:r>
          </a:p>
        </p:txBody>
      </p:sp>
      <p:sp>
        <p:nvSpPr>
          <p:cNvPr id="4" name="标题 3">
            <a:extLst>
              <a:ext uri="{FF2B5EF4-FFF2-40B4-BE49-F238E27FC236}">
                <a16:creationId xmlns:a16="http://schemas.microsoft.com/office/drawing/2014/main" id="{772848CF-5804-9B99-D9B9-C920346CE7AE}"/>
              </a:ext>
            </a:extLst>
          </p:cNvPr>
          <p:cNvSpPr>
            <a:spLocks noGrp="1"/>
          </p:cNvSpPr>
          <p:nvPr>
            <p:ph type="title"/>
            <p:custDataLst>
              <p:tags r:id="rId21"/>
            </p:custDataLst>
          </p:nvPr>
        </p:nvSpPr>
        <p:spPr/>
        <p:txBody>
          <a:bodyPr/>
          <a:lstStyle/>
          <a:p>
            <a:r>
              <a:rPr lang="en-US"/>
              <a:t>Concepts</a:t>
            </a:r>
          </a:p>
        </p:txBody>
      </p:sp>
      <p:graphicFrame>
        <p:nvGraphicFramePr>
          <p:cNvPr id="66" name="think-cell data - do not delete" hidden="1">
            <a:extLst>
              <a:ext uri="{FF2B5EF4-FFF2-40B4-BE49-F238E27FC236}">
                <a16:creationId xmlns:a16="http://schemas.microsoft.com/office/drawing/2014/main" id="{693F99C8-52A1-7CBC-CBCC-280580FAF3D3}"/>
              </a:ext>
            </a:extLst>
          </p:cNvPr>
          <p:cNvGraphicFramePr>
            <a:graphicFrameLocks noChangeAspect="1"/>
          </p:cNvGraphicFramePr>
          <p:nvPr>
            <p:custDataLst>
              <p:tags r:id="rId2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28" imgW="325" imgH="323" progId="TCLayout.ActiveDocument.1">
                  <p:embed/>
                </p:oleObj>
              </mc:Choice>
              <mc:Fallback>
                <p:oleObj name="think-cell 幻灯片" r:id="rId28" imgW="325" imgH="323" progId="TCLayout.ActiveDocument.1">
                  <p:embed/>
                  <p:pic>
                    <p:nvPicPr>
                      <p:cNvPr id="66" name="think-cell data - do not delete" hidden="1">
                        <a:extLst>
                          <a:ext uri="{FF2B5EF4-FFF2-40B4-BE49-F238E27FC236}">
                            <a16:creationId xmlns:a16="http://schemas.microsoft.com/office/drawing/2014/main" id="{693F99C8-52A1-7CBC-CBCC-280580FAF3D3}"/>
                          </a:ext>
                        </a:extLst>
                      </p:cNvPr>
                      <p:cNvPicPr/>
                      <p:nvPr/>
                    </p:nvPicPr>
                    <p:blipFill>
                      <a:blip r:embed="rId29"/>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318832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4349" y="1743553"/>
            <a:ext cx="11160917" cy="4448175"/>
          </a:xfrm>
        </p:spPr>
        <p:txBody>
          <a:bodyPr/>
          <a:lstStyle/>
          <a:p>
            <a:pPr marL="0" algn="l" rtl="0" eaLnBrk="1" fontAlgn="ctr" latinLnBrk="0" hangingPunct="1">
              <a:spcBef>
                <a:spcPts val="0"/>
              </a:spcBef>
              <a:spcAft>
                <a:spcPts val="0"/>
              </a:spcAft>
            </a:pPr>
            <a:r>
              <a:rPr lang="en-US" altLang="zh-CN" sz="1800" b="1" i="0" u="none" strike="noStrike" kern="1200" dirty="0">
                <a:solidFill>
                  <a:srgbClr val="FFFFFF"/>
                </a:solidFill>
                <a:effectLst/>
                <a:latin typeface="Segoe UI" panose="020B0502040204020203" pitchFamily="34" charset="0"/>
              </a:rPr>
              <a:t>PP-YOLO</a:t>
            </a:r>
            <a:endParaRPr lang="zh-CN" altLang="zh-CN" sz="1800" b="0" i="0" u="none" strike="noStrike" dirty="0">
              <a:effectLst/>
              <a:latin typeface="Arial" panose="020B0604020202020204" pitchFamily="34" charset="0"/>
            </a:endParaRPr>
          </a:p>
          <a:p>
            <a:pPr marL="0" algn="ctr" rtl="0" eaLnBrk="1" fontAlgn="ctr" latinLnBrk="0" hangingPunct="1">
              <a:spcBef>
                <a:spcPts val="0"/>
              </a:spcBef>
              <a:spcAft>
                <a:spcPts val="0"/>
              </a:spcAft>
            </a:pPr>
            <a:r>
              <a:rPr lang="en-US" altLang="zh-CN" sz="1800" b="1" i="0" u="none" strike="noStrike" kern="1200" dirty="0">
                <a:solidFill>
                  <a:srgbClr val="FFFFFF"/>
                </a:solidFill>
                <a:effectLst/>
                <a:latin typeface="Segoe UI" panose="020B0502040204020203" pitchFamily="34" charset="0"/>
              </a:rPr>
              <a:t>Text</a:t>
            </a:r>
            <a:endParaRPr lang="zh-CN" altLang="zh-CN" sz="1800" b="0" i="0" u="none" strike="noStrike" dirty="0">
              <a:effectLst/>
              <a:latin typeface="Arial" panose="020B0604020202020204" pitchFamily="34" charset="0"/>
            </a:endParaRPr>
          </a:p>
          <a:p>
            <a:endParaRPr lang="en-US" dirty="0"/>
          </a:p>
        </p:txBody>
      </p:sp>
      <p:sp>
        <p:nvSpPr>
          <p:cNvPr id="3" name="Title 2"/>
          <p:cNvSpPr>
            <a:spLocks noGrp="1"/>
          </p:cNvSpPr>
          <p:nvPr>
            <p:ph type="title"/>
          </p:nvPr>
        </p:nvSpPr>
        <p:spPr>
          <a:xfrm>
            <a:off x="514349" y="672041"/>
            <a:ext cx="11160917" cy="492443"/>
          </a:xfrm>
        </p:spPr>
        <p:txBody>
          <a:bodyPr/>
          <a:lstStyle/>
          <a:p>
            <a:r>
              <a:rPr lang="en-US" dirty="0"/>
              <a:t>References</a:t>
            </a:r>
          </a:p>
        </p:txBody>
      </p:sp>
      <p:graphicFrame>
        <p:nvGraphicFramePr>
          <p:cNvPr id="4" name="Tabelle 3">
            <a:extLst>
              <a:ext uri="{FF2B5EF4-FFF2-40B4-BE49-F238E27FC236}">
                <a16:creationId xmlns:a16="http://schemas.microsoft.com/office/drawing/2014/main" id="{BDA682E9-4DFB-496C-5A09-A64F1D3C130F}"/>
              </a:ext>
            </a:extLst>
          </p:cNvPr>
          <p:cNvGraphicFramePr>
            <a:graphicFrameLocks noGrp="1"/>
          </p:cNvGraphicFramePr>
          <p:nvPr>
            <p:extLst>
              <p:ext uri="{D42A27DB-BD31-4B8C-83A1-F6EECF244321}">
                <p14:modId xmlns:p14="http://schemas.microsoft.com/office/powerpoint/2010/main" val="1639221344"/>
              </p:ext>
            </p:extLst>
          </p:nvPr>
        </p:nvGraphicFramePr>
        <p:xfrm>
          <a:off x="514680" y="1343502"/>
          <a:ext cx="11160586" cy="4858056"/>
        </p:xfrm>
        <a:graphic>
          <a:graphicData uri="http://schemas.openxmlformats.org/drawingml/2006/table">
            <a:tbl>
              <a:tblPr firstRow="1" bandRow="1">
                <a:tableStyleId>{5C22544A-7EE6-4342-B048-85BDC9FD1C3A}</a:tableStyleId>
              </a:tblPr>
              <a:tblGrid>
                <a:gridCol w="2232184">
                  <a:extLst>
                    <a:ext uri="{9D8B030D-6E8A-4147-A177-3AD203B41FA5}">
                      <a16:colId xmlns:a16="http://schemas.microsoft.com/office/drawing/2014/main" val="20000"/>
                    </a:ext>
                  </a:extLst>
                </a:gridCol>
                <a:gridCol w="8928402">
                  <a:extLst>
                    <a:ext uri="{9D8B030D-6E8A-4147-A177-3AD203B41FA5}">
                      <a16:colId xmlns:a16="http://schemas.microsoft.com/office/drawing/2014/main" val="20001"/>
                    </a:ext>
                  </a:extLst>
                </a:gridCol>
              </a:tblGrid>
              <a:tr h="394534">
                <a:tc>
                  <a:txBody>
                    <a:bodyPr/>
                    <a:lstStyle/>
                    <a:p>
                      <a:pPr algn="l"/>
                      <a:r>
                        <a:rPr lang="en-US" sz="1400" b="1" dirty="0">
                          <a:solidFill>
                            <a:schemeClr val="bg1"/>
                          </a:solidFill>
                          <a:latin typeface="+mn-lt"/>
                          <a:cs typeface="Arial" panose="020B0604020202020204" pitchFamily="34" charset="0"/>
                          <a:hlinkClick r:id="rId2">
                            <a:extLst>
                              <a:ext uri="{A12FA001-AC4F-418D-AE19-62706E023703}">
                                <ahyp:hlinkClr xmlns:ahyp="http://schemas.microsoft.com/office/drawing/2018/hyperlinkcolor" val="tx"/>
                              </a:ext>
                            </a:extLst>
                          </a:hlinkClick>
                        </a:rPr>
                        <a:t>YOLO Review</a:t>
                      </a:r>
                      <a:endParaRPr lang="en-US" sz="1400" b="1" dirty="0">
                        <a:solidFill>
                          <a:schemeClr val="bg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100000"/>
                      </a:schemeClr>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sz="1400" b="0" dirty="0">
                          <a:solidFill>
                            <a:schemeClr val="bg1"/>
                          </a:solidFill>
                          <a:latin typeface="+mn-lt"/>
                          <a:cs typeface="Arial" panose="020B0604020202020204" pitchFamily="34" charset="0"/>
                          <a:hlinkClick r:id="rId3">
                            <a:extLst>
                              <a:ext uri="{A12FA001-AC4F-418D-AE19-62706E023703}">
                                <ahyp:hlinkClr xmlns:ahyp="http://schemas.microsoft.com/office/drawing/2018/hyperlinkcolor" val="tx"/>
                              </a:ext>
                            </a:extLst>
                          </a:hlinkClick>
                        </a:rPr>
                        <a:t>A COMPREHENSIVE REVIEW OF YOLO ARCHITECTURES IN COMPUTER VISION: FROM YOLOV1 TO YOLOV8 AND YOLO-NAS</a:t>
                      </a:r>
                      <a:endParaRPr lang="en-US" sz="1400" b="0" dirty="0">
                        <a:solidFill>
                          <a:schemeClr val="bg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945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latin typeface="+mn-lt"/>
                          <a:cs typeface="Arial" panose="020B0604020202020204" pitchFamily="34" charset="0"/>
                          <a:hlinkClick r:id="rId4">
                            <a:extLst>
                              <a:ext uri="{A12FA001-AC4F-418D-AE19-62706E023703}">
                                <ahyp:hlinkClr xmlns:ahyp="http://schemas.microsoft.com/office/drawing/2018/hyperlinkcolor" val="tx"/>
                              </a:ext>
                            </a:extLst>
                          </a:hlinkClick>
                        </a:rPr>
                        <a:t>YOLO</a:t>
                      </a:r>
                      <a:endParaRPr lang="en-US" sz="1400" b="1" dirty="0">
                        <a:solidFill>
                          <a:schemeClr val="bg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100000"/>
                      </a:schemeClr>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sz="1400" b="0" dirty="0">
                          <a:solidFill>
                            <a:srgbClr val="7030A0"/>
                          </a:solidFill>
                          <a:latin typeface="+mn-lt"/>
                          <a:cs typeface="Arial" panose="020B0604020202020204" pitchFamily="34" charset="0"/>
                          <a:hlinkClick r:id="rId5">
                            <a:extLst>
                              <a:ext uri="{A12FA001-AC4F-418D-AE19-62706E023703}">
                                <ahyp:hlinkClr xmlns:ahyp="http://schemas.microsoft.com/office/drawing/2018/hyperlinkcolor" val="tx"/>
                              </a:ext>
                            </a:extLst>
                          </a:hlinkClick>
                        </a:rPr>
                        <a:t>You Only Look Once: Unified, Real-Time Object Detection</a:t>
                      </a:r>
                      <a:endParaRPr lang="en-US" sz="1400" b="0" dirty="0">
                        <a:solidFill>
                          <a:srgbClr val="7030A0"/>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945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latin typeface="+mn-lt"/>
                          <a:cs typeface="Arial" panose="020B0604020202020204" pitchFamily="34" charset="0"/>
                          <a:hlinkClick r:id="rId6">
                            <a:extLst>
                              <a:ext uri="{A12FA001-AC4F-418D-AE19-62706E023703}">
                                <ahyp:hlinkClr xmlns:ahyp="http://schemas.microsoft.com/office/drawing/2018/hyperlinkcolor" val="tx"/>
                              </a:ext>
                            </a:extLst>
                          </a:hlinkClick>
                        </a:rPr>
                        <a:t>YOLO9000</a:t>
                      </a:r>
                      <a:endParaRPr lang="en-US" sz="1400" b="1" dirty="0">
                        <a:solidFill>
                          <a:schemeClr val="bg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100000"/>
                      </a:schemeClr>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400" dirty="0">
                          <a:solidFill>
                            <a:srgbClr val="7030A0"/>
                          </a:solidFill>
                          <a:hlinkClick r:id="rId6">
                            <a:extLst>
                              <a:ext uri="{A12FA001-AC4F-418D-AE19-62706E023703}">
                                <ahyp:hlinkClr xmlns:ahyp="http://schemas.microsoft.com/office/drawing/2018/hyperlinkcolor" val="tx"/>
                              </a:ext>
                            </a:extLst>
                          </a:hlinkClick>
                        </a:rPr>
                        <a:t>YOLO9000: Better, Faster, Stronger</a:t>
                      </a:r>
                      <a:endParaRPr lang="en-US" sz="1400" b="0" dirty="0">
                        <a:solidFill>
                          <a:srgbClr val="7030A0"/>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945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latin typeface="+mn-lt"/>
                          <a:cs typeface="Arial" panose="020B0604020202020204" pitchFamily="34" charset="0"/>
                          <a:hlinkClick r:id="rId7">
                            <a:extLst>
                              <a:ext uri="{A12FA001-AC4F-418D-AE19-62706E023703}">
                                <ahyp:hlinkClr xmlns:ahyp="http://schemas.microsoft.com/office/drawing/2018/hyperlinkcolor" val="tx"/>
                              </a:ext>
                            </a:extLst>
                          </a:hlinkClick>
                        </a:rPr>
                        <a:t>YOLOv3</a:t>
                      </a:r>
                      <a:endParaRPr lang="en-US" sz="1400" b="1" dirty="0">
                        <a:solidFill>
                          <a:schemeClr val="bg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100000"/>
                      </a:schemeClr>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400" dirty="0">
                          <a:solidFill>
                            <a:srgbClr val="7030A0"/>
                          </a:solidFill>
                          <a:hlinkClick r:id="rId8">
                            <a:extLst>
                              <a:ext uri="{A12FA001-AC4F-418D-AE19-62706E023703}">
                                <ahyp:hlinkClr xmlns:ahyp="http://schemas.microsoft.com/office/drawing/2018/hyperlinkcolor" val="tx"/>
                              </a:ext>
                            </a:extLst>
                          </a:hlinkClick>
                        </a:rPr>
                        <a:t>YOLOv3: An Incremental Improvement</a:t>
                      </a:r>
                      <a:endParaRPr lang="en-US" sz="1400" b="0" dirty="0">
                        <a:solidFill>
                          <a:srgbClr val="7030A0"/>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94534">
                <a:tc>
                  <a:txBody>
                    <a:bodyPr/>
                    <a:lstStyle/>
                    <a:p>
                      <a:pPr algn="l"/>
                      <a:r>
                        <a:rPr lang="en-US" sz="1400" b="1" dirty="0">
                          <a:solidFill>
                            <a:schemeClr val="bg1"/>
                          </a:solidFill>
                          <a:latin typeface="+mn-lt"/>
                          <a:cs typeface="Arial" panose="020B0604020202020204" pitchFamily="34" charset="0"/>
                          <a:hlinkClick r:id="rId9">
                            <a:extLst>
                              <a:ext uri="{A12FA001-AC4F-418D-AE19-62706E023703}">
                                <ahyp:hlinkClr xmlns:ahyp="http://schemas.microsoft.com/office/drawing/2018/hyperlinkcolor" val="tx"/>
                              </a:ext>
                            </a:extLst>
                          </a:hlinkClick>
                        </a:rPr>
                        <a:t>YOLOv4</a:t>
                      </a:r>
                      <a:endParaRPr lang="en-US" sz="1400" b="1" dirty="0">
                        <a:solidFill>
                          <a:schemeClr val="bg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100000"/>
                      </a:schemeClr>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400" dirty="0">
                          <a:solidFill>
                            <a:srgbClr val="7030A0"/>
                          </a:solidFill>
                          <a:hlinkClick r:id="rId10">
                            <a:extLst>
                              <a:ext uri="{A12FA001-AC4F-418D-AE19-62706E023703}">
                                <ahyp:hlinkClr xmlns:ahyp="http://schemas.microsoft.com/office/drawing/2018/hyperlinkcolor" val="tx"/>
                              </a:ext>
                            </a:extLst>
                          </a:hlinkClick>
                        </a:rPr>
                        <a:t>YOLOv4: Optimal Speed and Accuracy of Object Detection</a:t>
                      </a:r>
                      <a:endParaRPr lang="en-US" sz="1400" b="0" dirty="0">
                        <a:solidFill>
                          <a:srgbClr val="7030A0"/>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94534">
                <a:tc>
                  <a:txBody>
                    <a:bodyPr/>
                    <a:lstStyle/>
                    <a:p>
                      <a:pPr marL="0" algn="l" defTabSz="914400" rtl="0" eaLnBrk="1" latinLnBrk="0" hangingPunct="1"/>
                      <a:r>
                        <a:rPr lang="en-US" altLang="zh-CN" sz="1400" b="1" kern="1200" dirty="0">
                          <a:solidFill>
                            <a:schemeClr val="bg1"/>
                          </a:solidFill>
                          <a:latin typeface="+mn-lt"/>
                          <a:ea typeface="+mn-ea"/>
                          <a:cs typeface="Arial" panose="020B0604020202020204" pitchFamily="34" charset="0"/>
                          <a:hlinkClick r:id="rId11">
                            <a:extLst>
                              <a:ext uri="{A12FA001-AC4F-418D-AE19-62706E023703}">
                                <ahyp:hlinkClr xmlns:ahyp="http://schemas.microsoft.com/office/drawing/2018/hyperlinkcolor" val="tx"/>
                              </a:ext>
                            </a:extLst>
                          </a:hlinkClick>
                        </a:rPr>
                        <a:t>PP</a:t>
                      </a:r>
                      <a:r>
                        <a:rPr lang="en-US" sz="1400" b="1" kern="1200" dirty="0">
                          <a:solidFill>
                            <a:schemeClr val="bg1"/>
                          </a:solidFill>
                          <a:latin typeface="+mn-lt"/>
                          <a:ea typeface="+mn-ea"/>
                          <a:cs typeface="Arial" panose="020B0604020202020204" pitchFamily="34" charset="0"/>
                          <a:hlinkClick r:id="rId11">
                            <a:extLst>
                              <a:ext uri="{A12FA001-AC4F-418D-AE19-62706E023703}">
                                <ahyp:hlinkClr xmlns:ahyp="http://schemas.microsoft.com/office/drawing/2018/hyperlinkcolor" val="tx"/>
                              </a:ext>
                            </a:extLst>
                          </a:hlinkClick>
                        </a:rPr>
                        <a:t>-YOLO</a:t>
                      </a:r>
                      <a:endParaRPr lang="en-US" sz="1400" b="1" kern="1200" dirty="0">
                        <a:solidFill>
                          <a:schemeClr val="bg1"/>
                        </a:solidFill>
                        <a:latin typeface="+mn-lt"/>
                        <a:ea typeface="+mn-ea"/>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100000"/>
                      </a:schemeClr>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400" kern="1200" dirty="0">
                          <a:solidFill>
                            <a:srgbClr val="7030A0"/>
                          </a:solidFill>
                          <a:latin typeface="+mn-lt"/>
                          <a:ea typeface="+mn-ea"/>
                          <a:cs typeface="+mn-cs"/>
                          <a:hlinkClick r:id="rId12">
                            <a:extLst>
                              <a:ext uri="{A12FA001-AC4F-418D-AE19-62706E023703}">
                                <ahyp:hlinkClr xmlns:ahyp="http://schemas.microsoft.com/office/drawing/2018/hyperlinkcolor" val="tx"/>
                              </a:ext>
                            </a:extLst>
                          </a:hlinkClick>
                        </a:rPr>
                        <a:t>PP-YOLO: An Effective and Efficient Implementation of Object Detector</a:t>
                      </a:r>
                      <a:endParaRPr lang="en-US" sz="1400" kern="1200" dirty="0">
                        <a:solidFill>
                          <a:srgbClr val="7030A0"/>
                        </a:solidFill>
                        <a:latin typeface="+mn-lt"/>
                        <a:ea typeface="+mn-ea"/>
                        <a:cs typeface="+mn-cs"/>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235070101"/>
                  </a:ext>
                </a:extLst>
              </a:tr>
              <a:tr h="394534">
                <a:tc>
                  <a:txBody>
                    <a:bodyPr/>
                    <a:lstStyle/>
                    <a:p>
                      <a:pPr algn="l"/>
                      <a:r>
                        <a:rPr lang="en-US" sz="1400" b="1" dirty="0">
                          <a:solidFill>
                            <a:schemeClr val="bg1"/>
                          </a:solidFill>
                          <a:latin typeface="+mn-lt"/>
                          <a:cs typeface="Arial" panose="020B0604020202020204" pitchFamily="34" charset="0"/>
                          <a:hlinkClick r:id="rId13">
                            <a:extLst>
                              <a:ext uri="{A12FA001-AC4F-418D-AE19-62706E023703}">
                                <ahyp:hlinkClr xmlns:ahyp="http://schemas.microsoft.com/office/drawing/2018/hyperlinkcolor" val="tx"/>
                              </a:ext>
                            </a:extLst>
                          </a:hlinkClick>
                        </a:rPr>
                        <a:t>Scaled-YOLOv4</a:t>
                      </a:r>
                      <a:endParaRPr lang="en-US" sz="1400" b="1" dirty="0">
                        <a:solidFill>
                          <a:schemeClr val="bg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100000"/>
                      </a:schemeClr>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400" dirty="0">
                          <a:solidFill>
                            <a:srgbClr val="7030A0"/>
                          </a:solidFill>
                          <a:hlinkClick r:id="rId13">
                            <a:extLst>
                              <a:ext uri="{A12FA001-AC4F-418D-AE19-62706E023703}">
                                <ahyp:hlinkClr xmlns:ahyp="http://schemas.microsoft.com/office/drawing/2018/hyperlinkcolor" val="tx"/>
                              </a:ext>
                            </a:extLst>
                          </a:hlinkClick>
                        </a:rPr>
                        <a:t>Scaled-YOLOv4: Scaling Cross Stage Partial Network</a:t>
                      </a:r>
                      <a:endParaRPr lang="en-US" sz="1400" b="0" dirty="0">
                        <a:solidFill>
                          <a:srgbClr val="7030A0"/>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204049167"/>
                  </a:ext>
                </a:extLst>
              </a:tr>
              <a:tr h="394534">
                <a:tc>
                  <a:txBody>
                    <a:bodyPr/>
                    <a:lstStyle/>
                    <a:p>
                      <a:pPr marL="0" algn="l" defTabSz="914400" rtl="0" eaLnBrk="1" latinLnBrk="0" hangingPunct="1"/>
                      <a:r>
                        <a:rPr lang="en-US" sz="1400" b="1" kern="1200" dirty="0">
                          <a:solidFill>
                            <a:schemeClr val="bg1"/>
                          </a:solidFill>
                          <a:latin typeface="+mn-lt"/>
                          <a:ea typeface="+mn-ea"/>
                          <a:cs typeface="Arial" panose="020B0604020202020204" pitchFamily="34" charset="0"/>
                          <a:hlinkClick r:id="rId14">
                            <a:extLst>
                              <a:ext uri="{A12FA001-AC4F-418D-AE19-62706E023703}">
                                <ahyp:hlinkClr xmlns:ahyp="http://schemas.microsoft.com/office/drawing/2018/hyperlinkcolor" val="tx"/>
                              </a:ext>
                            </a:extLst>
                          </a:hlinkClick>
                        </a:rPr>
                        <a:t>PP-YOLOv2</a:t>
                      </a:r>
                      <a:endParaRPr lang="en-US" sz="1400" b="1" kern="1200" dirty="0">
                        <a:solidFill>
                          <a:schemeClr val="bg1"/>
                        </a:solidFill>
                        <a:latin typeface="+mn-lt"/>
                        <a:ea typeface="+mn-ea"/>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100000"/>
                      </a:schemeClr>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sz="1400" kern="1200" dirty="0">
                          <a:solidFill>
                            <a:srgbClr val="7030A0"/>
                          </a:solidFill>
                          <a:latin typeface="+mn-lt"/>
                          <a:ea typeface="+mn-ea"/>
                          <a:cs typeface="+mn-cs"/>
                          <a:hlinkClick r:id="rId15">
                            <a:extLst>
                              <a:ext uri="{A12FA001-AC4F-418D-AE19-62706E023703}">
                                <ahyp:hlinkClr xmlns:ahyp="http://schemas.microsoft.com/office/drawing/2018/hyperlinkcolor" val="tx"/>
                              </a:ext>
                            </a:extLst>
                          </a:hlinkClick>
                        </a:rPr>
                        <a:t>PP-YOLOv2: A Practical Object Detector</a:t>
                      </a:r>
                      <a:endParaRPr lang="en-US" sz="1400" kern="1200" dirty="0">
                        <a:solidFill>
                          <a:srgbClr val="7030A0"/>
                        </a:solidFill>
                        <a:latin typeface="+mn-lt"/>
                        <a:ea typeface="+mn-ea"/>
                        <a:cs typeface="+mn-cs"/>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376149813"/>
                  </a:ext>
                </a:extLst>
              </a:tr>
              <a:tr h="394534">
                <a:tc>
                  <a:txBody>
                    <a:bodyPr/>
                    <a:lstStyle/>
                    <a:p>
                      <a:pPr algn="l"/>
                      <a:r>
                        <a:rPr lang="en-US" altLang="zh-CN" sz="1400" b="1" dirty="0">
                          <a:solidFill>
                            <a:schemeClr val="bg1"/>
                          </a:solidFill>
                          <a:latin typeface="+mn-lt"/>
                          <a:cs typeface="Arial" panose="020B0604020202020204" pitchFamily="34" charset="0"/>
                          <a:hlinkClick r:id="rId16">
                            <a:extLst>
                              <a:ext uri="{A12FA001-AC4F-418D-AE19-62706E023703}">
                                <ahyp:hlinkClr xmlns:ahyp="http://schemas.microsoft.com/office/drawing/2018/hyperlinkcolor" val="tx"/>
                              </a:ext>
                            </a:extLst>
                          </a:hlinkClick>
                        </a:rPr>
                        <a:t>YOLOR</a:t>
                      </a:r>
                      <a:endParaRPr lang="en-US" sz="1400" b="1" dirty="0">
                        <a:solidFill>
                          <a:schemeClr val="bg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100000"/>
                      </a:schemeClr>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400" dirty="0">
                          <a:solidFill>
                            <a:srgbClr val="7030A0"/>
                          </a:solidFill>
                          <a:hlinkClick r:id="rId17">
                            <a:extLst>
                              <a:ext uri="{A12FA001-AC4F-418D-AE19-62706E023703}">
                                <ahyp:hlinkClr xmlns:ahyp="http://schemas.microsoft.com/office/drawing/2018/hyperlinkcolor" val="tx"/>
                              </a:ext>
                            </a:extLst>
                          </a:hlinkClick>
                        </a:rPr>
                        <a:t>You Only Learn One Representation: Unified Network for Multiple Tasks</a:t>
                      </a:r>
                      <a:endParaRPr lang="en-US" sz="1400" b="0" dirty="0">
                        <a:solidFill>
                          <a:srgbClr val="7030A0"/>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763297528"/>
                  </a:ext>
                </a:extLst>
              </a:tr>
              <a:tr h="394534">
                <a:tc>
                  <a:txBody>
                    <a:bodyPr/>
                    <a:lstStyle/>
                    <a:p>
                      <a:pPr algn="l"/>
                      <a:r>
                        <a:rPr lang="en-US" sz="1400" b="1" dirty="0">
                          <a:solidFill>
                            <a:schemeClr val="bg1"/>
                          </a:solidFill>
                          <a:latin typeface="+mn-lt"/>
                          <a:cs typeface="Arial" panose="020B0604020202020204" pitchFamily="34" charset="0"/>
                          <a:hlinkClick r:id="rId18">
                            <a:extLst>
                              <a:ext uri="{A12FA001-AC4F-418D-AE19-62706E023703}">
                                <ahyp:hlinkClr xmlns:ahyp="http://schemas.microsoft.com/office/drawing/2018/hyperlinkcolor" val="tx"/>
                              </a:ext>
                            </a:extLst>
                          </a:hlinkClick>
                        </a:rPr>
                        <a:t>YOLOX</a:t>
                      </a:r>
                      <a:endParaRPr lang="en-US" sz="1400" b="1" dirty="0">
                        <a:solidFill>
                          <a:schemeClr val="bg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100000"/>
                      </a:schemeClr>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400" dirty="0">
                          <a:solidFill>
                            <a:srgbClr val="7030A0"/>
                          </a:solidFill>
                          <a:hlinkClick r:id="rId19">
                            <a:extLst>
                              <a:ext uri="{A12FA001-AC4F-418D-AE19-62706E023703}">
                                <ahyp:hlinkClr xmlns:ahyp="http://schemas.microsoft.com/office/drawing/2018/hyperlinkcolor" val="tx"/>
                              </a:ext>
                            </a:extLst>
                          </a:hlinkClick>
                        </a:rPr>
                        <a:t>YOLOX: Exceeding YOLO Series in 2021</a:t>
                      </a:r>
                      <a:endParaRPr lang="en-US" sz="1400" b="0" dirty="0">
                        <a:solidFill>
                          <a:srgbClr val="7030A0"/>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088531059"/>
                  </a:ext>
                </a:extLst>
              </a:tr>
              <a:tr h="394534">
                <a:tc>
                  <a:txBody>
                    <a:bodyPr/>
                    <a:lstStyle/>
                    <a:p>
                      <a:pPr marL="0" algn="l" defTabSz="914400" rtl="0" eaLnBrk="1" latinLnBrk="0" hangingPunct="1"/>
                      <a:r>
                        <a:rPr lang="en-US" sz="1400" b="1" kern="1200" dirty="0">
                          <a:solidFill>
                            <a:schemeClr val="bg1"/>
                          </a:solidFill>
                          <a:latin typeface="+mn-lt"/>
                          <a:ea typeface="+mn-ea"/>
                          <a:cs typeface="Arial" panose="020B0604020202020204" pitchFamily="34" charset="0"/>
                          <a:hlinkClick r:id="rId20">
                            <a:extLst>
                              <a:ext uri="{A12FA001-AC4F-418D-AE19-62706E023703}">
                                <ahyp:hlinkClr xmlns:ahyp="http://schemas.microsoft.com/office/drawing/2018/hyperlinkcolor" val="tx"/>
                              </a:ext>
                            </a:extLst>
                          </a:hlinkClick>
                        </a:rPr>
                        <a:t>PP-YOLOE</a:t>
                      </a:r>
                      <a:endParaRPr lang="en-US" sz="1400" b="1" kern="1200" dirty="0">
                        <a:solidFill>
                          <a:schemeClr val="bg1"/>
                        </a:solidFill>
                        <a:latin typeface="+mn-lt"/>
                        <a:ea typeface="+mn-ea"/>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100000"/>
                      </a:schemeClr>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sz="1400" kern="1200" dirty="0">
                          <a:solidFill>
                            <a:srgbClr val="7030A0"/>
                          </a:solidFill>
                          <a:latin typeface="+mn-lt"/>
                          <a:ea typeface="+mn-ea"/>
                          <a:cs typeface="+mn-cs"/>
                          <a:hlinkClick r:id="rId20">
                            <a:extLst>
                              <a:ext uri="{A12FA001-AC4F-418D-AE19-62706E023703}">
                                <ahyp:hlinkClr xmlns:ahyp="http://schemas.microsoft.com/office/drawing/2018/hyperlinkcolor" val="tx"/>
                              </a:ext>
                            </a:extLst>
                          </a:hlinkClick>
                        </a:rPr>
                        <a:t>PP-YOLOE: An evolved version of YOLO</a:t>
                      </a:r>
                      <a:endParaRPr lang="en-US" sz="1400" kern="1200" dirty="0">
                        <a:solidFill>
                          <a:srgbClr val="7030A0"/>
                        </a:solidFill>
                        <a:latin typeface="+mn-lt"/>
                        <a:ea typeface="+mn-ea"/>
                        <a:cs typeface="+mn-cs"/>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779208157"/>
                  </a:ext>
                </a:extLst>
              </a:tr>
              <a:tr h="394534">
                <a:tc>
                  <a:txBody>
                    <a:bodyPr/>
                    <a:lstStyle/>
                    <a:p>
                      <a:pPr algn="l"/>
                      <a:r>
                        <a:rPr lang="en-US" sz="1400" b="1" dirty="0">
                          <a:solidFill>
                            <a:schemeClr val="bg1"/>
                          </a:solidFill>
                          <a:latin typeface="+mn-lt"/>
                          <a:cs typeface="Arial" panose="020B0604020202020204" pitchFamily="34" charset="0"/>
                          <a:hlinkClick r:id="rId21">
                            <a:extLst>
                              <a:ext uri="{A12FA001-AC4F-418D-AE19-62706E023703}">
                                <ahyp:hlinkClr xmlns:ahyp="http://schemas.microsoft.com/office/drawing/2018/hyperlinkcolor" val="tx"/>
                              </a:ext>
                            </a:extLst>
                          </a:hlinkClick>
                        </a:rPr>
                        <a:t>YOLOv6</a:t>
                      </a:r>
                      <a:endParaRPr lang="en-US" sz="1400" b="1" dirty="0">
                        <a:solidFill>
                          <a:schemeClr val="bg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100000"/>
                      </a:schemeClr>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400" dirty="0">
                          <a:solidFill>
                            <a:srgbClr val="7030A0"/>
                          </a:solidFill>
                          <a:hlinkClick r:id="rId22">
                            <a:extLst>
                              <a:ext uri="{A12FA001-AC4F-418D-AE19-62706E023703}">
                                <ahyp:hlinkClr xmlns:ahyp="http://schemas.microsoft.com/office/drawing/2018/hyperlinkcolor" val="tx"/>
                              </a:ext>
                            </a:extLst>
                          </a:hlinkClick>
                        </a:rPr>
                        <a:t>YOLOv6: A Single-Stage Object Detection Framework for Industrial Applications</a:t>
                      </a:r>
                      <a:endParaRPr lang="en-US" sz="1400" b="0" dirty="0">
                        <a:solidFill>
                          <a:srgbClr val="7030A0"/>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652545441"/>
                  </a:ext>
                </a:extLst>
              </a:tr>
            </a:tbl>
          </a:graphicData>
        </a:graphic>
      </p:graphicFrame>
    </p:spTree>
    <p:extLst>
      <p:ext uri="{BB962C8B-B14F-4D97-AF65-F5344CB8AC3E}">
        <p14:creationId xmlns:p14="http://schemas.microsoft.com/office/powerpoint/2010/main" val="36212390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4349" y="672041"/>
            <a:ext cx="11160917" cy="492443"/>
          </a:xfrm>
        </p:spPr>
        <p:txBody>
          <a:bodyPr anchor="t">
            <a:normAutofit/>
          </a:bodyPr>
          <a:lstStyle/>
          <a:p>
            <a:r>
              <a:rPr lang="en-US" altLang="zh-CN" dirty="0"/>
              <a:t>IoU</a:t>
            </a:r>
            <a:r>
              <a:rPr lang="zh-CN" altLang="en-US" dirty="0"/>
              <a:t>：定位阈值</a:t>
            </a:r>
            <a:endParaRPr lang="en-US" dirty="0"/>
          </a:p>
        </p:txBody>
      </p:sp>
      <p:pic>
        <p:nvPicPr>
          <p:cNvPr id="5" name="图片 4" descr="图表&#10;&#10;中度可信度描述已自动生成">
            <a:extLst>
              <a:ext uri="{FF2B5EF4-FFF2-40B4-BE49-F238E27FC236}">
                <a16:creationId xmlns:a16="http://schemas.microsoft.com/office/drawing/2014/main" id="{7420A2AE-2B29-296C-33B5-9CAE6E0F26D5}"/>
              </a:ext>
            </a:extLst>
          </p:cNvPr>
          <p:cNvPicPr>
            <a:picLocks noChangeAspect="1"/>
          </p:cNvPicPr>
          <p:nvPr/>
        </p:nvPicPr>
        <p:blipFill rotWithShape="1">
          <a:blip r:embed="rId2"/>
          <a:srcRect r="-1" b="11868"/>
          <a:stretch/>
        </p:blipFill>
        <p:spPr>
          <a:xfrm>
            <a:off x="514349" y="1354984"/>
            <a:ext cx="11160917" cy="4352544"/>
          </a:xfrm>
          <a:prstGeom prst="rect">
            <a:avLst/>
          </a:prstGeom>
          <a:noFill/>
        </p:spPr>
      </p:pic>
    </p:spTree>
    <p:extLst>
      <p:ext uri="{BB962C8B-B14F-4D97-AF65-F5344CB8AC3E}">
        <p14:creationId xmlns:p14="http://schemas.microsoft.com/office/powerpoint/2010/main" val="2347836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4349" y="1616374"/>
            <a:ext cx="4126661" cy="4313207"/>
          </a:xfrm>
        </p:spPr>
        <p:txBody>
          <a:bodyPr/>
          <a:lstStyle/>
          <a:p>
            <a:r>
              <a:rPr lang="en-US" dirty="0"/>
              <a:t>Confidence Score(</a:t>
            </a:r>
            <a:r>
              <a:rPr lang="zh-CN" altLang="en-US" dirty="0"/>
              <a:t>置信度分数</a:t>
            </a:r>
            <a:r>
              <a:rPr lang="en-US" altLang="zh-CN" dirty="0"/>
              <a:t>)</a:t>
            </a:r>
            <a:r>
              <a:rPr lang="zh-CN" altLang="en-US" dirty="0"/>
              <a:t>：</a:t>
            </a:r>
            <a:endParaRPr lang="en-US" altLang="zh-CN" dirty="0"/>
          </a:p>
          <a:p>
            <a:pPr marL="285750" indent="-285750">
              <a:buFont typeface="Arial" panose="020B0604020202020204" pitchFamily="34" charset="0"/>
              <a:buChar char="•"/>
            </a:pPr>
            <a:r>
              <a:rPr lang="zh-CN" altLang="en-US" dirty="0"/>
              <a:t>是一个分类器</a:t>
            </a:r>
            <a:r>
              <a:rPr lang="en-US" altLang="zh-CN" dirty="0"/>
              <a:t>(</a:t>
            </a:r>
            <a:r>
              <a:rPr lang="en-US" dirty="0"/>
              <a:t>Classifier)</a:t>
            </a:r>
            <a:r>
              <a:rPr lang="zh-CN" altLang="en-US" dirty="0"/>
              <a:t>预测一个</a:t>
            </a:r>
            <a:r>
              <a:rPr lang="zh-CN" altLang="en-US" dirty="0">
                <a:solidFill>
                  <a:schemeClr val="accent1"/>
                </a:solidFill>
              </a:rPr>
              <a:t>锚框</a:t>
            </a:r>
            <a:r>
              <a:rPr lang="en-US" altLang="zh-CN" dirty="0">
                <a:solidFill>
                  <a:schemeClr val="accent1"/>
                </a:solidFill>
              </a:rPr>
              <a:t>(</a:t>
            </a:r>
            <a:r>
              <a:rPr lang="en-US" dirty="0">
                <a:solidFill>
                  <a:schemeClr val="accent1"/>
                </a:solidFill>
              </a:rPr>
              <a:t>Anchor Box)</a:t>
            </a:r>
            <a:r>
              <a:rPr lang="zh-CN" altLang="en-US" dirty="0">
                <a:solidFill>
                  <a:schemeClr val="accent1"/>
                </a:solidFill>
              </a:rPr>
              <a:t>中</a:t>
            </a:r>
            <a:r>
              <a:rPr lang="zh-CN" altLang="en-US" dirty="0"/>
              <a:t>包含某个对象的概率</a:t>
            </a:r>
            <a:r>
              <a:rPr lang="en-US" altLang="zh-CN" dirty="0"/>
              <a:t>(</a:t>
            </a:r>
            <a:r>
              <a:rPr lang="en-US" dirty="0"/>
              <a:t>Probability)</a:t>
            </a:r>
          </a:p>
          <a:p>
            <a:pPr marL="285750" indent="-285750">
              <a:buFont typeface="Arial" panose="020B0604020202020204" pitchFamily="34" charset="0"/>
              <a:buChar char="•"/>
            </a:pPr>
            <a:r>
              <a:rPr lang="zh-CN" altLang="en-US" dirty="0"/>
              <a:t>通过设置置信度阈值</a:t>
            </a:r>
            <a:r>
              <a:rPr lang="en-US" altLang="zh-CN" dirty="0"/>
              <a:t>(Confidence Threshold)</a:t>
            </a:r>
            <a:r>
              <a:rPr lang="zh-CN" altLang="en-US" dirty="0"/>
              <a:t>可以过滤掉小于</a:t>
            </a:r>
            <a:r>
              <a:rPr lang="en-US" dirty="0"/>
              <a:t>threshold</a:t>
            </a:r>
            <a:r>
              <a:rPr lang="zh-CN" altLang="en-US" dirty="0"/>
              <a:t>的预测对象</a:t>
            </a:r>
            <a:endParaRPr lang="en-US" altLang="zh-CN" dirty="0"/>
          </a:p>
          <a:p>
            <a:endParaRPr lang="en-US" dirty="0"/>
          </a:p>
          <a:p>
            <a:r>
              <a:rPr lang="zh-CN" altLang="en-US" dirty="0"/>
              <a:t>当一个检测结果</a:t>
            </a:r>
            <a:r>
              <a:rPr lang="en-US" altLang="zh-CN" dirty="0"/>
              <a:t>(</a:t>
            </a:r>
            <a:r>
              <a:rPr lang="en-US" dirty="0"/>
              <a:t>detection)</a:t>
            </a:r>
            <a:r>
              <a:rPr lang="zh-CN" altLang="en-US" dirty="0"/>
              <a:t>被认为是</a:t>
            </a:r>
            <a:r>
              <a:rPr lang="en-US" dirty="0"/>
              <a:t>True Positive</a:t>
            </a:r>
            <a:r>
              <a:rPr lang="zh-CN" altLang="en-US" dirty="0"/>
              <a:t>时，需要同时满足下面三个条件：</a:t>
            </a:r>
          </a:p>
          <a:p>
            <a:pPr marL="342900" indent="-342900">
              <a:buFont typeface="+mj-lt"/>
              <a:buAutoNum type="arabicPeriod"/>
            </a:pPr>
            <a:r>
              <a:rPr lang="en-US" dirty="0"/>
              <a:t>Confidence Score &gt; Confidence Threshold</a:t>
            </a:r>
            <a:endParaRPr lang="zh-CN" altLang="en-US" dirty="0"/>
          </a:p>
          <a:p>
            <a:pPr marL="342900" indent="-342900">
              <a:buFont typeface="+mj-lt"/>
              <a:buAutoNum type="arabicPeriod"/>
            </a:pPr>
            <a:r>
              <a:rPr lang="zh-CN" altLang="en-US" dirty="0"/>
              <a:t>预测类别匹配</a:t>
            </a:r>
            <a:r>
              <a:rPr lang="en-US" altLang="zh-CN" dirty="0"/>
              <a:t>(</a:t>
            </a:r>
            <a:r>
              <a:rPr lang="en-US" dirty="0"/>
              <a:t>Match)</a:t>
            </a:r>
            <a:r>
              <a:rPr lang="zh-CN" altLang="en-US" dirty="0"/>
              <a:t>真实值</a:t>
            </a:r>
            <a:r>
              <a:rPr lang="en-US" altLang="zh-CN" dirty="0"/>
              <a:t>(</a:t>
            </a:r>
            <a:r>
              <a:rPr lang="en-US" dirty="0"/>
              <a:t>Ground Truth)</a:t>
            </a:r>
            <a:r>
              <a:rPr lang="zh-CN" altLang="en-US" dirty="0"/>
              <a:t>的类别</a:t>
            </a:r>
          </a:p>
          <a:p>
            <a:pPr marL="342900" indent="-342900">
              <a:buFont typeface="+mj-lt"/>
              <a:buAutoNum type="arabicPeriod"/>
            </a:pPr>
            <a:r>
              <a:rPr lang="zh-CN" altLang="en-US" dirty="0"/>
              <a:t>预测边界框</a:t>
            </a:r>
            <a:r>
              <a:rPr lang="en-US" altLang="zh-CN" dirty="0"/>
              <a:t>(</a:t>
            </a:r>
            <a:r>
              <a:rPr lang="en-US" dirty="0"/>
              <a:t>Bounding Box)</a:t>
            </a:r>
            <a:r>
              <a:rPr lang="zh-CN" altLang="en-US" dirty="0"/>
              <a:t>的</a:t>
            </a:r>
            <a:r>
              <a:rPr lang="en-US" dirty="0"/>
              <a:t>IoU</a:t>
            </a:r>
            <a:r>
              <a:rPr lang="zh-CN" altLang="en-US" dirty="0"/>
              <a:t>大于设定阈值，如</a:t>
            </a:r>
            <a:r>
              <a:rPr lang="en-US" altLang="zh-CN" dirty="0"/>
              <a:t>0.5</a:t>
            </a:r>
          </a:p>
        </p:txBody>
      </p:sp>
      <p:sp>
        <p:nvSpPr>
          <p:cNvPr id="3" name="Title 2"/>
          <p:cNvSpPr>
            <a:spLocks noGrp="1"/>
          </p:cNvSpPr>
          <p:nvPr>
            <p:ph type="title"/>
          </p:nvPr>
        </p:nvSpPr>
        <p:spPr>
          <a:xfrm>
            <a:off x="514349" y="672041"/>
            <a:ext cx="11160917" cy="492443"/>
          </a:xfrm>
        </p:spPr>
        <p:txBody>
          <a:bodyPr/>
          <a:lstStyle/>
          <a:p>
            <a:r>
              <a:rPr lang="en-US" dirty="0"/>
              <a:t>Confidence Score</a:t>
            </a:r>
            <a:r>
              <a:rPr lang="zh-CN" altLang="en-US" dirty="0"/>
              <a:t>：定位阈值</a:t>
            </a:r>
            <a:endParaRPr lang="en-US" dirty="0"/>
          </a:p>
        </p:txBody>
      </p:sp>
      <p:pic>
        <p:nvPicPr>
          <p:cNvPr id="5" name="图片 4" descr="图形用户界面&#10;&#10;描述已自动生成">
            <a:extLst>
              <a:ext uri="{FF2B5EF4-FFF2-40B4-BE49-F238E27FC236}">
                <a16:creationId xmlns:a16="http://schemas.microsoft.com/office/drawing/2014/main" id="{604CD9FD-3FD1-CF83-E4A8-20D8BA943414}"/>
              </a:ext>
            </a:extLst>
          </p:cNvPr>
          <p:cNvPicPr>
            <a:picLocks noChangeAspect="1"/>
          </p:cNvPicPr>
          <p:nvPr/>
        </p:nvPicPr>
        <p:blipFill>
          <a:blip r:embed="rId2"/>
          <a:stretch>
            <a:fillRect/>
          </a:stretch>
        </p:blipFill>
        <p:spPr>
          <a:xfrm>
            <a:off x="4789066" y="1616496"/>
            <a:ext cx="6886200" cy="4313085"/>
          </a:xfrm>
          <a:prstGeom prst="rect">
            <a:avLst/>
          </a:prstGeom>
        </p:spPr>
      </p:pic>
      <p:cxnSp>
        <p:nvCxnSpPr>
          <p:cNvPr id="7" name="直接连接符 6">
            <a:extLst>
              <a:ext uri="{FF2B5EF4-FFF2-40B4-BE49-F238E27FC236}">
                <a16:creationId xmlns:a16="http://schemas.microsoft.com/office/drawing/2014/main" id="{6592359B-DC38-195E-5061-A74BE414BF0B}"/>
              </a:ext>
            </a:extLst>
          </p:cNvPr>
          <p:cNvCxnSpPr>
            <a:cxnSpLocks/>
          </p:cNvCxnSpPr>
          <p:nvPr/>
        </p:nvCxnSpPr>
        <p:spPr>
          <a:xfrm>
            <a:off x="4727276" y="2122098"/>
            <a:ext cx="0" cy="288984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438ECB72-2FE3-8105-1E86-256DE98FF87D}"/>
              </a:ext>
            </a:extLst>
          </p:cNvPr>
          <p:cNvSpPr txBox="1"/>
          <p:nvPr/>
        </p:nvSpPr>
        <p:spPr>
          <a:xfrm>
            <a:off x="6763110" y="2435885"/>
            <a:ext cx="457200" cy="264184"/>
          </a:xfrm>
          <a:prstGeom prst="rect">
            <a:avLst/>
          </a:prstGeom>
        </p:spPr>
        <p:txBody>
          <a:bodyPr vert="horz" wrap="square" lIns="0" tIns="0" rIns="0" bIns="0" rtlCol="0">
            <a:noAutofit/>
          </a:bodyPr>
          <a:lstStyle/>
          <a:p>
            <a:pPr algn="ctr"/>
            <a:r>
              <a:rPr lang="zh-CN" altLang="en-US" sz="1600" dirty="0">
                <a:solidFill>
                  <a:schemeClr val="accent1"/>
                </a:solidFill>
                <a:latin typeface="+mj-lt"/>
                <a:cs typeface="Segoe UI" panose="020B0502040204020203" pitchFamily="34" charset="0"/>
              </a:rPr>
              <a:t>定位</a:t>
            </a:r>
            <a:endParaRPr lang="en-US" sz="1600" dirty="0" err="1">
              <a:solidFill>
                <a:schemeClr val="accent1"/>
              </a:solidFill>
              <a:latin typeface="+mj-lt"/>
              <a:cs typeface="Segoe UI" panose="020B0502040204020203" pitchFamily="34" charset="0"/>
            </a:endParaRPr>
          </a:p>
        </p:txBody>
      </p:sp>
      <p:sp>
        <p:nvSpPr>
          <p:cNvPr id="6" name="文本框 5">
            <a:extLst>
              <a:ext uri="{FF2B5EF4-FFF2-40B4-BE49-F238E27FC236}">
                <a16:creationId xmlns:a16="http://schemas.microsoft.com/office/drawing/2014/main" id="{D587CED1-6B6D-DA6F-EC3C-96352B260C87}"/>
              </a:ext>
            </a:extLst>
          </p:cNvPr>
          <p:cNvSpPr txBox="1"/>
          <p:nvPr/>
        </p:nvSpPr>
        <p:spPr>
          <a:xfrm>
            <a:off x="6763110" y="4646942"/>
            <a:ext cx="457200" cy="264184"/>
          </a:xfrm>
          <a:prstGeom prst="rect">
            <a:avLst/>
          </a:prstGeom>
        </p:spPr>
        <p:txBody>
          <a:bodyPr vert="horz" wrap="square" lIns="0" tIns="0" rIns="0" bIns="0" rtlCol="0">
            <a:noAutofit/>
          </a:bodyPr>
          <a:lstStyle/>
          <a:p>
            <a:pPr algn="ctr"/>
            <a:r>
              <a:rPr lang="zh-CN" altLang="en-US" sz="1600" dirty="0">
                <a:solidFill>
                  <a:schemeClr val="accent1"/>
                </a:solidFill>
                <a:latin typeface="+mj-lt"/>
                <a:cs typeface="Segoe UI" panose="020B0502040204020203" pitchFamily="34" charset="0"/>
              </a:rPr>
              <a:t>分类</a:t>
            </a:r>
            <a:endParaRPr lang="en-US" sz="1600" dirty="0" err="1">
              <a:solidFill>
                <a:schemeClr val="accent1"/>
              </a:solidFill>
              <a:latin typeface="+mj-lt"/>
              <a:cs typeface="Segoe UI" panose="020B0502040204020203" pitchFamily="34" charset="0"/>
            </a:endParaRPr>
          </a:p>
        </p:txBody>
      </p:sp>
      <p:sp>
        <p:nvSpPr>
          <p:cNvPr id="8" name="文本框 7">
            <a:extLst>
              <a:ext uri="{FF2B5EF4-FFF2-40B4-BE49-F238E27FC236}">
                <a16:creationId xmlns:a16="http://schemas.microsoft.com/office/drawing/2014/main" id="{EBACC7A7-5322-81AA-ED7B-6654EEA354CE}"/>
              </a:ext>
            </a:extLst>
          </p:cNvPr>
          <p:cNvSpPr txBox="1"/>
          <p:nvPr/>
        </p:nvSpPr>
        <p:spPr>
          <a:xfrm>
            <a:off x="4789066" y="1621564"/>
            <a:ext cx="2242868" cy="362309"/>
          </a:xfrm>
          <a:prstGeom prst="rect">
            <a:avLst/>
          </a:prstGeom>
        </p:spPr>
        <p:txBody>
          <a:bodyPr vert="horz" wrap="square" lIns="0" tIns="0" rIns="0" bIns="0" rtlCol="0">
            <a:noAutofit/>
          </a:bodyPr>
          <a:lstStyle/>
          <a:p>
            <a:r>
              <a:rPr lang="en-US" sz="1600" dirty="0">
                <a:latin typeface="+mj-lt"/>
                <a:cs typeface="Segoe UI" panose="020B0502040204020203" pitchFamily="34" charset="0"/>
              </a:rPr>
              <a:t>You Look Only Once: 2016</a:t>
            </a:r>
          </a:p>
        </p:txBody>
      </p:sp>
    </p:spTree>
    <p:extLst>
      <p:ext uri="{BB962C8B-B14F-4D97-AF65-F5344CB8AC3E}">
        <p14:creationId xmlns:p14="http://schemas.microsoft.com/office/powerpoint/2010/main" val="3672424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hlinkClick r:id="rId23" action="ppaction://hlinksldjump"/>
            <a:extLst>
              <a:ext uri="{FF2B5EF4-FFF2-40B4-BE49-F238E27FC236}">
                <a16:creationId xmlns:a16="http://schemas.microsoft.com/office/drawing/2014/main" id="{818FEAFA-777E-9DEC-323D-CCA3B6DEBD81}"/>
              </a:ext>
            </a:extLst>
          </p:cNvPr>
          <p:cNvSpPr/>
          <p:nvPr>
            <p:custDataLst>
              <p:tags r:id="rId2"/>
            </p:custDataLst>
          </p:nvPr>
        </p:nvSpPr>
        <p:spPr>
          <a:xfrm>
            <a:off x="11524179" y="3592480"/>
            <a:ext cx="89458" cy="3236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61629" rIns="0" bIns="61629" numCol="1" spcCol="0" rtlCol="0" fromWordArt="0" anchor="t" anchorCtr="0" forceAA="0" compatLnSpc="1">
            <a:prstTxWarp prst="textNoShape">
              <a:avLst/>
            </a:prstTxWarp>
            <a:noAutofit/>
          </a:bodyPr>
          <a:lstStyle/>
          <a:p>
            <a:pPr algn="r">
              <a:spcBef>
                <a:spcPct val="0"/>
              </a:spcBef>
              <a:spcAft>
                <a:spcPct val="0"/>
              </a:spcAft>
            </a:pPr>
            <a:r>
              <a:rPr lang="en-US" sz="1294">
                <a:solidFill>
                  <a:schemeClr val="tx1"/>
                </a:solidFill>
                <a:cs typeface="Segoe UI" panose="020B0502040204020203" pitchFamily="34" charset="0"/>
              </a:rPr>
              <a:t>26</a:t>
            </a:r>
          </a:p>
        </p:txBody>
      </p:sp>
      <p:sp>
        <p:nvSpPr>
          <p:cNvPr id="22" name="矩形 21">
            <a:hlinkClick r:id="rId23" action="ppaction://hlinksldjump"/>
            <a:extLst>
              <a:ext uri="{FF2B5EF4-FFF2-40B4-BE49-F238E27FC236}">
                <a16:creationId xmlns:a16="http://schemas.microsoft.com/office/drawing/2014/main" id="{131CA4DE-3C1C-1FB2-35E4-E9A4DA3DD25A}"/>
              </a:ext>
            </a:extLst>
          </p:cNvPr>
          <p:cNvSpPr/>
          <p:nvPr>
            <p:custDataLst>
              <p:tags r:id="rId3"/>
            </p:custDataLst>
          </p:nvPr>
        </p:nvSpPr>
        <p:spPr>
          <a:xfrm>
            <a:off x="889310" y="3592480"/>
            <a:ext cx="2386173" cy="3236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1629" tIns="61629" rIns="0" bIns="61629" numCol="1" spcCol="0" rtlCol="0" fromWordArt="0" anchor="t" anchorCtr="0" forceAA="0" compatLnSpc="1">
            <a:prstTxWarp prst="textNoShape">
              <a:avLst/>
            </a:prstTxWarp>
            <a:noAutofit/>
          </a:bodyPr>
          <a:lstStyle/>
          <a:p>
            <a:pPr>
              <a:spcBef>
                <a:spcPct val="0"/>
              </a:spcBef>
              <a:spcAft>
                <a:spcPct val="0"/>
              </a:spcAft>
            </a:pPr>
            <a:r>
              <a:rPr lang="zh-CN" altLang="en-US" sz="1294" b="1">
                <a:solidFill>
                  <a:schemeClr val="tx1"/>
                </a:solidFill>
                <a:cs typeface="Segoe UI" panose="020B0502040204020203" pitchFamily="34" charset="0"/>
              </a:rPr>
              <a:t>评价标准</a:t>
            </a:r>
            <a:endParaRPr lang="en-US" sz="1294" b="1">
              <a:solidFill>
                <a:schemeClr val="tx1"/>
              </a:solidFill>
              <a:cs typeface="Segoe UI" panose="020B0502040204020203" pitchFamily="34" charset="0"/>
            </a:endParaRPr>
          </a:p>
        </p:txBody>
      </p:sp>
      <p:sp>
        <p:nvSpPr>
          <p:cNvPr id="21" name="矩形 20">
            <a:hlinkClick r:id="rId23" action="ppaction://hlinksldjump"/>
            <a:extLst>
              <a:ext uri="{FF2B5EF4-FFF2-40B4-BE49-F238E27FC236}">
                <a16:creationId xmlns:a16="http://schemas.microsoft.com/office/drawing/2014/main" id="{0384D964-9796-F266-6EB7-B30528A41BA8}"/>
              </a:ext>
            </a:extLst>
          </p:cNvPr>
          <p:cNvSpPr/>
          <p:nvPr>
            <p:custDataLst>
              <p:tags r:id="rId4"/>
            </p:custDataLst>
          </p:nvPr>
        </p:nvSpPr>
        <p:spPr>
          <a:xfrm>
            <a:off x="514349" y="3592480"/>
            <a:ext cx="323603" cy="323603"/>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1629" tIns="61629" rIns="61629" bIns="61629" numCol="1" spcCol="0" rtlCol="0" fromWordArt="0" anchor="ctr" anchorCtr="0" forceAA="0" compatLnSpc="1">
            <a:prstTxWarp prst="textNoShape">
              <a:avLst/>
            </a:prstTxWarp>
            <a:noAutofit/>
          </a:bodyPr>
          <a:lstStyle/>
          <a:p>
            <a:pPr algn="ctr">
              <a:spcBef>
                <a:spcPct val="0"/>
              </a:spcBef>
              <a:spcAft>
                <a:spcPct val="0"/>
              </a:spcAft>
            </a:pPr>
            <a:r>
              <a:rPr lang="en-US" sz="1294" b="1">
                <a:solidFill>
                  <a:schemeClr val="bg1"/>
                </a:solidFill>
                <a:cs typeface="Segoe UI" panose="020B0502040204020203" pitchFamily="34" charset="0"/>
              </a:rPr>
              <a:t>4</a:t>
            </a:r>
          </a:p>
        </p:txBody>
      </p:sp>
      <p:sp>
        <p:nvSpPr>
          <p:cNvPr id="20" name="矩形 19">
            <a:hlinkClick r:id="" action="ppaction://noaction"/>
            <a:extLst>
              <a:ext uri="{FF2B5EF4-FFF2-40B4-BE49-F238E27FC236}">
                <a16:creationId xmlns:a16="http://schemas.microsoft.com/office/drawing/2014/main" id="{3E6CC48C-DFCC-A396-4789-83F8A201F743}"/>
              </a:ext>
            </a:extLst>
          </p:cNvPr>
          <p:cNvSpPr/>
          <p:nvPr>
            <p:custDataLst>
              <p:tags r:id="rId5"/>
            </p:custDataLst>
          </p:nvPr>
        </p:nvSpPr>
        <p:spPr>
          <a:xfrm>
            <a:off x="11524179" y="3217519"/>
            <a:ext cx="89458" cy="3236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61629" rIns="0" bIns="61629" numCol="1" spcCol="0" rtlCol="0" fromWordArt="0" anchor="t" anchorCtr="0" forceAA="0" compatLnSpc="1">
            <a:prstTxWarp prst="textNoShape">
              <a:avLst/>
            </a:prstTxWarp>
            <a:noAutofit/>
          </a:bodyPr>
          <a:lstStyle/>
          <a:p>
            <a:pPr algn="r">
              <a:spcBef>
                <a:spcPct val="0"/>
              </a:spcBef>
              <a:spcAft>
                <a:spcPct val="0"/>
              </a:spcAft>
            </a:pPr>
            <a:endParaRPr lang="en-US" sz="1294">
              <a:solidFill>
                <a:schemeClr val="tx1"/>
              </a:solidFill>
              <a:cs typeface="Segoe UI" panose="020B0502040204020203" pitchFamily="34" charset="0"/>
            </a:endParaRPr>
          </a:p>
        </p:txBody>
      </p:sp>
      <p:sp>
        <p:nvSpPr>
          <p:cNvPr id="19" name="矩形 18">
            <a:hlinkClick r:id="" action="ppaction://noaction"/>
            <a:extLst>
              <a:ext uri="{FF2B5EF4-FFF2-40B4-BE49-F238E27FC236}">
                <a16:creationId xmlns:a16="http://schemas.microsoft.com/office/drawing/2014/main" id="{4A84B0BF-CFBB-691A-4C30-56476552E18A}"/>
              </a:ext>
            </a:extLst>
          </p:cNvPr>
          <p:cNvSpPr/>
          <p:nvPr>
            <p:custDataLst>
              <p:tags r:id="rId6"/>
            </p:custDataLst>
          </p:nvPr>
        </p:nvSpPr>
        <p:spPr>
          <a:xfrm>
            <a:off x="1264271" y="3217519"/>
            <a:ext cx="2011212" cy="3236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1629" tIns="61629" rIns="0" bIns="61629" numCol="1" spcCol="0" rtlCol="0" fromWordArt="0" anchor="t" anchorCtr="0" forceAA="0" compatLnSpc="1">
            <a:prstTxWarp prst="textNoShape">
              <a:avLst/>
            </a:prstTxWarp>
            <a:noAutofit/>
          </a:bodyPr>
          <a:lstStyle/>
          <a:p>
            <a:pPr>
              <a:spcBef>
                <a:spcPct val="0"/>
              </a:spcBef>
              <a:spcAft>
                <a:spcPct val="0"/>
              </a:spcAft>
            </a:pPr>
            <a:r>
              <a:rPr lang="en-US" sz="1294" b="1">
                <a:solidFill>
                  <a:schemeClr val="tx1"/>
                </a:solidFill>
                <a:cs typeface="Segoe UI" panose="020B0502040204020203" pitchFamily="34" charset="0"/>
              </a:rPr>
              <a:t>NMS</a:t>
            </a:r>
          </a:p>
        </p:txBody>
      </p:sp>
      <p:sp>
        <p:nvSpPr>
          <p:cNvPr id="18" name="矩形 17">
            <a:hlinkClick r:id="" action="ppaction://noaction"/>
            <a:extLst>
              <a:ext uri="{FF2B5EF4-FFF2-40B4-BE49-F238E27FC236}">
                <a16:creationId xmlns:a16="http://schemas.microsoft.com/office/drawing/2014/main" id="{DF001078-73A4-152D-AADE-CB4011AFB3AB}"/>
              </a:ext>
            </a:extLst>
          </p:cNvPr>
          <p:cNvSpPr/>
          <p:nvPr>
            <p:custDataLst>
              <p:tags r:id="rId7"/>
            </p:custDataLst>
          </p:nvPr>
        </p:nvSpPr>
        <p:spPr>
          <a:xfrm>
            <a:off x="889310" y="3217519"/>
            <a:ext cx="323603" cy="323603"/>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1629" tIns="61629" rIns="61629" bIns="61629" numCol="1" spcCol="0" rtlCol="0" fromWordArt="0" anchor="ctr" anchorCtr="0" forceAA="0" compatLnSpc="1">
            <a:prstTxWarp prst="textNoShape">
              <a:avLst/>
            </a:prstTxWarp>
            <a:noAutofit/>
          </a:bodyPr>
          <a:lstStyle/>
          <a:p>
            <a:pPr algn="ctr">
              <a:spcBef>
                <a:spcPct val="0"/>
              </a:spcBef>
              <a:spcAft>
                <a:spcPct val="0"/>
              </a:spcAft>
            </a:pPr>
            <a:r>
              <a:rPr lang="en-US" sz="1294" b="1">
                <a:solidFill>
                  <a:schemeClr val="bg1"/>
                </a:solidFill>
                <a:cs typeface="Segoe UI" panose="020B0502040204020203" pitchFamily="34" charset="0"/>
              </a:rPr>
              <a:t>3.2</a:t>
            </a:r>
          </a:p>
        </p:txBody>
      </p:sp>
      <p:sp>
        <p:nvSpPr>
          <p:cNvPr id="17" name="矩形 16">
            <a:hlinkClick r:id="" action="ppaction://noaction"/>
            <a:extLst>
              <a:ext uri="{FF2B5EF4-FFF2-40B4-BE49-F238E27FC236}">
                <a16:creationId xmlns:a16="http://schemas.microsoft.com/office/drawing/2014/main" id="{68FF38FE-5BE5-6776-58A2-4AD97EC8D3D5}"/>
              </a:ext>
            </a:extLst>
          </p:cNvPr>
          <p:cNvSpPr/>
          <p:nvPr>
            <p:custDataLst>
              <p:tags r:id="rId8"/>
            </p:custDataLst>
          </p:nvPr>
        </p:nvSpPr>
        <p:spPr>
          <a:xfrm>
            <a:off x="11524179" y="2842558"/>
            <a:ext cx="89458" cy="3236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61629" rIns="0" bIns="61629" numCol="1" spcCol="0" rtlCol="0" fromWordArt="0" anchor="t" anchorCtr="0" forceAA="0" compatLnSpc="1">
            <a:prstTxWarp prst="textNoShape">
              <a:avLst/>
            </a:prstTxWarp>
            <a:noAutofit/>
          </a:bodyPr>
          <a:lstStyle/>
          <a:p>
            <a:pPr algn="r">
              <a:spcBef>
                <a:spcPct val="0"/>
              </a:spcBef>
              <a:spcAft>
                <a:spcPct val="0"/>
              </a:spcAft>
            </a:pPr>
            <a:endParaRPr lang="en-US" sz="1294">
              <a:solidFill>
                <a:schemeClr val="tx1"/>
              </a:solidFill>
              <a:cs typeface="Segoe UI" panose="020B0502040204020203" pitchFamily="34" charset="0"/>
            </a:endParaRPr>
          </a:p>
        </p:txBody>
      </p:sp>
      <p:sp>
        <p:nvSpPr>
          <p:cNvPr id="16" name="矩形 15">
            <a:hlinkClick r:id="" action="ppaction://noaction"/>
            <a:extLst>
              <a:ext uri="{FF2B5EF4-FFF2-40B4-BE49-F238E27FC236}">
                <a16:creationId xmlns:a16="http://schemas.microsoft.com/office/drawing/2014/main" id="{10916118-ED63-DA86-9A42-DD4084DCB7A4}"/>
              </a:ext>
            </a:extLst>
          </p:cNvPr>
          <p:cNvSpPr/>
          <p:nvPr>
            <p:custDataLst>
              <p:tags r:id="rId9"/>
            </p:custDataLst>
          </p:nvPr>
        </p:nvSpPr>
        <p:spPr>
          <a:xfrm>
            <a:off x="1264271" y="2842558"/>
            <a:ext cx="2011212" cy="3236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1629" tIns="61629" rIns="0" bIns="61629" numCol="1" spcCol="0" rtlCol="0" fromWordArt="0" anchor="t" anchorCtr="0" forceAA="0" compatLnSpc="1">
            <a:prstTxWarp prst="textNoShape">
              <a:avLst/>
            </a:prstTxWarp>
            <a:noAutofit/>
          </a:bodyPr>
          <a:lstStyle/>
          <a:p>
            <a:pPr>
              <a:spcBef>
                <a:spcPct val="0"/>
              </a:spcBef>
              <a:spcAft>
                <a:spcPct val="0"/>
              </a:spcAft>
            </a:pPr>
            <a:r>
              <a:rPr lang="en-US" sz="1294" b="1">
                <a:solidFill>
                  <a:schemeClr val="tx1"/>
                </a:solidFill>
                <a:cs typeface="Segoe UI" panose="020B0502040204020203" pitchFamily="34" charset="0"/>
              </a:rPr>
              <a:t>Scores &amp; Boxes</a:t>
            </a:r>
          </a:p>
        </p:txBody>
      </p:sp>
      <p:sp>
        <p:nvSpPr>
          <p:cNvPr id="15" name="矩形 14">
            <a:hlinkClick r:id="" action="ppaction://noaction"/>
            <a:extLst>
              <a:ext uri="{FF2B5EF4-FFF2-40B4-BE49-F238E27FC236}">
                <a16:creationId xmlns:a16="http://schemas.microsoft.com/office/drawing/2014/main" id="{A16AA6AA-1662-47EC-57DC-AD0B972F67D1}"/>
              </a:ext>
            </a:extLst>
          </p:cNvPr>
          <p:cNvSpPr/>
          <p:nvPr>
            <p:custDataLst>
              <p:tags r:id="rId10"/>
            </p:custDataLst>
          </p:nvPr>
        </p:nvSpPr>
        <p:spPr>
          <a:xfrm>
            <a:off x="889310" y="2842558"/>
            <a:ext cx="323603" cy="323603"/>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1629" tIns="61629" rIns="61629" bIns="61629" numCol="1" spcCol="0" rtlCol="0" fromWordArt="0" anchor="ctr" anchorCtr="0" forceAA="0" compatLnSpc="1">
            <a:prstTxWarp prst="textNoShape">
              <a:avLst/>
            </a:prstTxWarp>
            <a:noAutofit/>
          </a:bodyPr>
          <a:lstStyle/>
          <a:p>
            <a:pPr algn="ctr">
              <a:spcBef>
                <a:spcPct val="0"/>
              </a:spcBef>
              <a:spcAft>
                <a:spcPct val="0"/>
              </a:spcAft>
            </a:pPr>
            <a:r>
              <a:rPr lang="en-US" sz="1294" b="1">
                <a:solidFill>
                  <a:schemeClr val="bg1"/>
                </a:solidFill>
                <a:cs typeface="Segoe UI" panose="020B0502040204020203" pitchFamily="34" charset="0"/>
              </a:rPr>
              <a:t>3.1</a:t>
            </a:r>
          </a:p>
        </p:txBody>
      </p:sp>
      <p:sp>
        <p:nvSpPr>
          <p:cNvPr id="14" name="矩形 13">
            <a:extLst>
              <a:ext uri="{FF2B5EF4-FFF2-40B4-BE49-F238E27FC236}">
                <a16:creationId xmlns:a16="http://schemas.microsoft.com/office/drawing/2014/main" id="{F72EF46A-F91C-A0B9-4C69-17BDDAA3BFD3}"/>
              </a:ext>
            </a:extLst>
          </p:cNvPr>
          <p:cNvSpPr/>
          <p:nvPr>
            <p:custDataLst>
              <p:tags r:id="rId11"/>
            </p:custDataLst>
          </p:nvPr>
        </p:nvSpPr>
        <p:spPr>
          <a:xfrm>
            <a:off x="889310" y="2467597"/>
            <a:ext cx="10785956" cy="323603"/>
          </a:xfrm>
          <a:prstGeom prst="rect">
            <a:avLst/>
          </a:prstGeom>
          <a:solidFill>
            <a:srgbClr val="D9D9D9"/>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61629" rIns="0" bIns="61629" numCol="1" spcCol="0" rtlCol="0" fromWordArt="0" anchor="t" anchorCtr="0" forceAA="0" compatLnSpc="1">
            <a:prstTxWarp prst="textNoShape">
              <a:avLst/>
            </a:prstTxWarp>
            <a:noAutofit/>
          </a:bodyPr>
          <a:lstStyle/>
          <a:p>
            <a:pPr algn="ctr">
              <a:spcBef>
                <a:spcPct val="0"/>
              </a:spcBef>
              <a:spcAft>
                <a:spcPct val="0"/>
              </a:spcAft>
            </a:pPr>
            <a:endParaRPr lang="en-US" sz="1294">
              <a:solidFill>
                <a:schemeClr val="tx1"/>
              </a:solidFill>
              <a:cs typeface="Segoe UI" panose="020B0502040204020203" pitchFamily="34" charset="0"/>
            </a:endParaRPr>
          </a:p>
        </p:txBody>
      </p:sp>
      <p:sp>
        <p:nvSpPr>
          <p:cNvPr id="13" name="矩形 12">
            <a:hlinkClick r:id="rId24" action="ppaction://hlinksldjump"/>
            <a:extLst>
              <a:ext uri="{FF2B5EF4-FFF2-40B4-BE49-F238E27FC236}">
                <a16:creationId xmlns:a16="http://schemas.microsoft.com/office/drawing/2014/main" id="{C756C5E6-142A-8B6E-CEB9-B59B31560CDC}"/>
              </a:ext>
            </a:extLst>
          </p:cNvPr>
          <p:cNvSpPr/>
          <p:nvPr>
            <p:custDataLst>
              <p:tags r:id="rId12"/>
            </p:custDataLst>
          </p:nvPr>
        </p:nvSpPr>
        <p:spPr>
          <a:xfrm>
            <a:off x="11524179" y="2467597"/>
            <a:ext cx="89458" cy="3236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61629" rIns="0" bIns="61629" numCol="1" spcCol="0" rtlCol="0" fromWordArt="0" anchor="t" anchorCtr="0" forceAA="0" compatLnSpc="1">
            <a:prstTxWarp prst="textNoShape">
              <a:avLst/>
            </a:prstTxWarp>
            <a:noAutofit/>
          </a:bodyPr>
          <a:lstStyle/>
          <a:p>
            <a:pPr algn="r">
              <a:spcBef>
                <a:spcPct val="0"/>
              </a:spcBef>
              <a:spcAft>
                <a:spcPct val="0"/>
              </a:spcAft>
            </a:pPr>
            <a:r>
              <a:rPr lang="en-US" sz="1294">
                <a:solidFill>
                  <a:schemeClr val="tx1"/>
                </a:solidFill>
                <a:cs typeface="Segoe UI" panose="020B0502040204020203" pitchFamily="34" charset="0"/>
              </a:rPr>
              <a:t>22</a:t>
            </a:r>
          </a:p>
        </p:txBody>
      </p:sp>
      <p:sp>
        <p:nvSpPr>
          <p:cNvPr id="12" name="矩形 11">
            <a:hlinkClick r:id="rId24" action="ppaction://hlinksldjump"/>
            <a:extLst>
              <a:ext uri="{FF2B5EF4-FFF2-40B4-BE49-F238E27FC236}">
                <a16:creationId xmlns:a16="http://schemas.microsoft.com/office/drawing/2014/main" id="{C4BC9FD0-F498-9349-430C-A6A01FE6012D}"/>
              </a:ext>
            </a:extLst>
          </p:cNvPr>
          <p:cNvSpPr/>
          <p:nvPr>
            <p:custDataLst>
              <p:tags r:id="rId13"/>
            </p:custDataLst>
          </p:nvPr>
        </p:nvSpPr>
        <p:spPr>
          <a:xfrm>
            <a:off x="889310" y="2467597"/>
            <a:ext cx="2386173" cy="3236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1629" tIns="61629" rIns="0" bIns="61629" numCol="1" spcCol="0" rtlCol="0" fromWordArt="0" anchor="t" anchorCtr="0" forceAA="0" compatLnSpc="1">
            <a:prstTxWarp prst="textNoShape">
              <a:avLst/>
            </a:prstTxWarp>
            <a:noAutofit/>
          </a:bodyPr>
          <a:lstStyle/>
          <a:p>
            <a:pPr>
              <a:spcBef>
                <a:spcPct val="0"/>
              </a:spcBef>
              <a:spcAft>
                <a:spcPct val="0"/>
              </a:spcAft>
            </a:pPr>
            <a:r>
              <a:rPr lang="zh-CN" altLang="en-US" sz="1294" b="1">
                <a:solidFill>
                  <a:schemeClr val="tx1"/>
                </a:solidFill>
                <a:cs typeface="Segoe UI" panose="020B0502040204020203" pitchFamily="34" charset="0"/>
              </a:rPr>
              <a:t>网络算法</a:t>
            </a:r>
            <a:endParaRPr lang="en-US" sz="1294" b="1">
              <a:solidFill>
                <a:schemeClr val="tx1"/>
              </a:solidFill>
              <a:cs typeface="Segoe UI" panose="020B0502040204020203" pitchFamily="34" charset="0"/>
            </a:endParaRPr>
          </a:p>
        </p:txBody>
      </p:sp>
      <p:sp>
        <p:nvSpPr>
          <p:cNvPr id="11" name="矩形 10">
            <a:hlinkClick r:id="rId24" action="ppaction://hlinksldjump"/>
            <a:extLst>
              <a:ext uri="{FF2B5EF4-FFF2-40B4-BE49-F238E27FC236}">
                <a16:creationId xmlns:a16="http://schemas.microsoft.com/office/drawing/2014/main" id="{E9FADFC3-5177-DF0C-BABF-DD983948539C}"/>
              </a:ext>
            </a:extLst>
          </p:cNvPr>
          <p:cNvSpPr/>
          <p:nvPr>
            <p:custDataLst>
              <p:tags r:id="rId14"/>
            </p:custDataLst>
          </p:nvPr>
        </p:nvSpPr>
        <p:spPr>
          <a:xfrm>
            <a:off x="514349" y="2467597"/>
            <a:ext cx="323603" cy="323603"/>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1629" tIns="61629" rIns="61629" bIns="61629" numCol="1" spcCol="0" rtlCol="0" fromWordArt="0" anchor="ctr" anchorCtr="0" forceAA="0" compatLnSpc="1">
            <a:prstTxWarp prst="textNoShape">
              <a:avLst/>
            </a:prstTxWarp>
            <a:noAutofit/>
          </a:bodyPr>
          <a:lstStyle/>
          <a:p>
            <a:pPr algn="ctr">
              <a:spcBef>
                <a:spcPct val="0"/>
              </a:spcBef>
              <a:spcAft>
                <a:spcPct val="0"/>
              </a:spcAft>
            </a:pPr>
            <a:r>
              <a:rPr lang="en-US" sz="1294" b="1">
                <a:solidFill>
                  <a:schemeClr val="bg1"/>
                </a:solidFill>
                <a:cs typeface="Segoe UI" panose="020B0502040204020203" pitchFamily="34" charset="0"/>
              </a:rPr>
              <a:t>3</a:t>
            </a:r>
          </a:p>
        </p:txBody>
      </p:sp>
      <p:sp>
        <p:nvSpPr>
          <p:cNvPr id="10" name="矩形 9">
            <a:hlinkClick r:id="rId25" action="ppaction://hlinksldjump"/>
            <a:extLst>
              <a:ext uri="{FF2B5EF4-FFF2-40B4-BE49-F238E27FC236}">
                <a16:creationId xmlns:a16="http://schemas.microsoft.com/office/drawing/2014/main" id="{6E421D3B-EE5C-90FF-6E73-E0662F5081F9}"/>
              </a:ext>
            </a:extLst>
          </p:cNvPr>
          <p:cNvSpPr/>
          <p:nvPr>
            <p:custDataLst>
              <p:tags r:id="rId15"/>
            </p:custDataLst>
          </p:nvPr>
        </p:nvSpPr>
        <p:spPr>
          <a:xfrm>
            <a:off x="11524179" y="2092636"/>
            <a:ext cx="89458" cy="3236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61629" rIns="0" bIns="61629" numCol="1" spcCol="0" rtlCol="0" fromWordArt="0" anchor="t" anchorCtr="0" forceAA="0" compatLnSpc="1">
            <a:prstTxWarp prst="textNoShape">
              <a:avLst/>
            </a:prstTxWarp>
            <a:noAutofit/>
          </a:bodyPr>
          <a:lstStyle/>
          <a:p>
            <a:pPr algn="r">
              <a:spcBef>
                <a:spcPct val="0"/>
              </a:spcBef>
              <a:spcAft>
                <a:spcPct val="0"/>
              </a:spcAft>
            </a:pPr>
            <a:r>
              <a:rPr lang="en-US" sz="1294">
                <a:solidFill>
                  <a:schemeClr val="tx1"/>
                </a:solidFill>
                <a:cs typeface="Segoe UI" panose="020B0502040204020203" pitchFamily="34" charset="0"/>
              </a:rPr>
              <a:t>19</a:t>
            </a:r>
          </a:p>
        </p:txBody>
      </p:sp>
      <p:sp>
        <p:nvSpPr>
          <p:cNvPr id="9" name="矩形 8">
            <a:hlinkClick r:id="rId25" action="ppaction://hlinksldjump"/>
            <a:extLst>
              <a:ext uri="{FF2B5EF4-FFF2-40B4-BE49-F238E27FC236}">
                <a16:creationId xmlns:a16="http://schemas.microsoft.com/office/drawing/2014/main" id="{EC67A1BA-48F0-25A7-DBD2-348DB64C8727}"/>
              </a:ext>
            </a:extLst>
          </p:cNvPr>
          <p:cNvSpPr/>
          <p:nvPr>
            <p:custDataLst>
              <p:tags r:id="rId16"/>
            </p:custDataLst>
          </p:nvPr>
        </p:nvSpPr>
        <p:spPr>
          <a:xfrm>
            <a:off x="889310" y="2092636"/>
            <a:ext cx="2386173" cy="3236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1629" tIns="61629" rIns="0" bIns="61629" numCol="1" spcCol="0" rtlCol="0" fromWordArt="0" anchor="t" anchorCtr="0" forceAA="0" compatLnSpc="1">
            <a:prstTxWarp prst="textNoShape">
              <a:avLst/>
            </a:prstTxWarp>
            <a:noAutofit/>
          </a:bodyPr>
          <a:lstStyle/>
          <a:p>
            <a:pPr>
              <a:spcBef>
                <a:spcPct val="0"/>
              </a:spcBef>
              <a:spcAft>
                <a:spcPct val="0"/>
              </a:spcAft>
            </a:pPr>
            <a:r>
              <a:rPr lang="zh-CN" altLang="en-US" sz="1294" b="1">
                <a:solidFill>
                  <a:schemeClr val="tx1"/>
                </a:solidFill>
                <a:cs typeface="Segoe UI" panose="020B0502040204020203" pitchFamily="34" charset="0"/>
              </a:rPr>
              <a:t>阈值设定</a:t>
            </a:r>
            <a:endParaRPr lang="en-US" sz="1294" b="1">
              <a:solidFill>
                <a:schemeClr val="tx1"/>
              </a:solidFill>
              <a:cs typeface="Segoe UI" panose="020B0502040204020203" pitchFamily="34" charset="0"/>
            </a:endParaRPr>
          </a:p>
        </p:txBody>
      </p:sp>
      <p:sp>
        <p:nvSpPr>
          <p:cNvPr id="8" name="矩形 7">
            <a:hlinkClick r:id="rId25" action="ppaction://hlinksldjump"/>
            <a:extLst>
              <a:ext uri="{FF2B5EF4-FFF2-40B4-BE49-F238E27FC236}">
                <a16:creationId xmlns:a16="http://schemas.microsoft.com/office/drawing/2014/main" id="{693EADC8-B837-0931-B2D4-75EA9255C9EA}"/>
              </a:ext>
            </a:extLst>
          </p:cNvPr>
          <p:cNvSpPr/>
          <p:nvPr>
            <p:custDataLst>
              <p:tags r:id="rId17"/>
            </p:custDataLst>
          </p:nvPr>
        </p:nvSpPr>
        <p:spPr>
          <a:xfrm>
            <a:off x="514349" y="2092636"/>
            <a:ext cx="323603" cy="323603"/>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1629" tIns="61629" rIns="61629" bIns="61629" numCol="1" spcCol="0" rtlCol="0" fromWordArt="0" anchor="ctr" anchorCtr="0" forceAA="0" compatLnSpc="1">
            <a:prstTxWarp prst="textNoShape">
              <a:avLst/>
            </a:prstTxWarp>
            <a:noAutofit/>
          </a:bodyPr>
          <a:lstStyle/>
          <a:p>
            <a:pPr algn="ctr">
              <a:spcBef>
                <a:spcPct val="0"/>
              </a:spcBef>
              <a:spcAft>
                <a:spcPct val="0"/>
              </a:spcAft>
            </a:pPr>
            <a:r>
              <a:rPr lang="en-US" sz="1294" b="1">
                <a:solidFill>
                  <a:schemeClr val="bg1"/>
                </a:solidFill>
                <a:cs typeface="Segoe UI" panose="020B0502040204020203" pitchFamily="34" charset="0"/>
              </a:rPr>
              <a:t>2</a:t>
            </a:r>
          </a:p>
        </p:txBody>
      </p:sp>
      <p:sp>
        <p:nvSpPr>
          <p:cNvPr id="7" name="矩形 6">
            <a:hlinkClick r:id="rId26" action="ppaction://hlinksldjump"/>
            <a:extLst>
              <a:ext uri="{FF2B5EF4-FFF2-40B4-BE49-F238E27FC236}">
                <a16:creationId xmlns:a16="http://schemas.microsoft.com/office/drawing/2014/main" id="{74EB8E73-4FC8-5236-D222-6B9AA7C62A3D}"/>
              </a:ext>
            </a:extLst>
          </p:cNvPr>
          <p:cNvSpPr/>
          <p:nvPr>
            <p:custDataLst>
              <p:tags r:id="rId18"/>
            </p:custDataLst>
          </p:nvPr>
        </p:nvSpPr>
        <p:spPr>
          <a:xfrm>
            <a:off x="11524179" y="1717675"/>
            <a:ext cx="89458" cy="3236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61629" rIns="0" bIns="61629" numCol="1" spcCol="0" rtlCol="0" fromWordArt="0" anchor="t" anchorCtr="0" forceAA="0" compatLnSpc="1">
            <a:prstTxWarp prst="textNoShape">
              <a:avLst/>
            </a:prstTxWarp>
            <a:noAutofit/>
          </a:bodyPr>
          <a:lstStyle/>
          <a:p>
            <a:pPr algn="r">
              <a:spcBef>
                <a:spcPct val="0"/>
              </a:spcBef>
              <a:spcAft>
                <a:spcPct val="0"/>
              </a:spcAft>
            </a:pPr>
            <a:r>
              <a:rPr lang="en-US" sz="1294">
                <a:solidFill>
                  <a:schemeClr val="tx1"/>
                </a:solidFill>
                <a:cs typeface="Segoe UI" panose="020B0502040204020203" pitchFamily="34" charset="0"/>
              </a:rPr>
              <a:t>13</a:t>
            </a:r>
          </a:p>
        </p:txBody>
      </p:sp>
      <p:sp>
        <p:nvSpPr>
          <p:cNvPr id="6" name="矩形 5">
            <a:hlinkClick r:id="rId26" action="ppaction://hlinksldjump"/>
            <a:extLst>
              <a:ext uri="{FF2B5EF4-FFF2-40B4-BE49-F238E27FC236}">
                <a16:creationId xmlns:a16="http://schemas.microsoft.com/office/drawing/2014/main" id="{B4630240-36EA-67CF-F186-B0C47D73F899}"/>
              </a:ext>
            </a:extLst>
          </p:cNvPr>
          <p:cNvSpPr/>
          <p:nvPr>
            <p:custDataLst>
              <p:tags r:id="rId19"/>
            </p:custDataLst>
          </p:nvPr>
        </p:nvSpPr>
        <p:spPr>
          <a:xfrm>
            <a:off x="889310" y="1717675"/>
            <a:ext cx="2386173" cy="3236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1629" tIns="61629" rIns="0" bIns="61629" numCol="1" spcCol="0" rtlCol="0" fromWordArt="0" anchor="t" anchorCtr="0" forceAA="0" compatLnSpc="1">
            <a:prstTxWarp prst="textNoShape">
              <a:avLst/>
            </a:prstTxWarp>
            <a:noAutofit/>
          </a:bodyPr>
          <a:lstStyle/>
          <a:p>
            <a:pPr>
              <a:spcBef>
                <a:spcPct val="0"/>
              </a:spcBef>
              <a:spcAft>
                <a:spcPct val="0"/>
              </a:spcAft>
            </a:pPr>
            <a:r>
              <a:rPr lang="zh-CN" altLang="en-US" sz="1294" b="1">
                <a:solidFill>
                  <a:schemeClr val="tx1"/>
                </a:solidFill>
                <a:cs typeface="Segoe UI" panose="020B0502040204020203" pitchFamily="34" charset="0"/>
              </a:rPr>
              <a:t>网络结构</a:t>
            </a:r>
            <a:endParaRPr lang="en-US" sz="1294" b="1">
              <a:solidFill>
                <a:schemeClr val="tx1"/>
              </a:solidFill>
              <a:cs typeface="Segoe UI" panose="020B0502040204020203" pitchFamily="34" charset="0"/>
            </a:endParaRPr>
          </a:p>
        </p:txBody>
      </p:sp>
      <p:sp>
        <p:nvSpPr>
          <p:cNvPr id="5" name="矩形 4">
            <a:hlinkClick r:id="rId26" action="ppaction://hlinksldjump"/>
            <a:extLst>
              <a:ext uri="{FF2B5EF4-FFF2-40B4-BE49-F238E27FC236}">
                <a16:creationId xmlns:a16="http://schemas.microsoft.com/office/drawing/2014/main" id="{96BECBF2-5A70-A093-AA8C-D8BA96F389DE}"/>
              </a:ext>
            </a:extLst>
          </p:cNvPr>
          <p:cNvSpPr/>
          <p:nvPr>
            <p:custDataLst>
              <p:tags r:id="rId20"/>
            </p:custDataLst>
          </p:nvPr>
        </p:nvSpPr>
        <p:spPr>
          <a:xfrm>
            <a:off x="514349" y="1717675"/>
            <a:ext cx="323603" cy="323603"/>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1629" tIns="61629" rIns="61629" bIns="61629" numCol="1" spcCol="0" rtlCol="0" fromWordArt="0" anchor="ctr" anchorCtr="0" forceAA="0" compatLnSpc="1">
            <a:prstTxWarp prst="textNoShape">
              <a:avLst/>
            </a:prstTxWarp>
            <a:noAutofit/>
          </a:bodyPr>
          <a:lstStyle/>
          <a:p>
            <a:pPr algn="ctr">
              <a:spcBef>
                <a:spcPct val="0"/>
              </a:spcBef>
              <a:spcAft>
                <a:spcPct val="0"/>
              </a:spcAft>
            </a:pPr>
            <a:r>
              <a:rPr lang="en-US" sz="1294" b="1">
                <a:solidFill>
                  <a:schemeClr val="bg1"/>
                </a:solidFill>
                <a:cs typeface="Segoe UI" panose="020B0502040204020203" pitchFamily="34" charset="0"/>
              </a:rPr>
              <a:t>1</a:t>
            </a:r>
          </a:p>
        </p:txBody>
      </p:sp>
      <p:sp>
        <p:nvSpPr>
          <p:cNvPr id="4" name="标题 3">
            <a:extLst>
              <a:ext uri="{FF2B5EF4-FFF2-40B4-BE49-F238E27FC236}">
                <a16:creationId xmlns:a16="http://schemas.microsoft.com/office/drawing/2014/main" id="{C0B26687-52AE-04A1-D06F-593D3A99AFA0}"/>
              </a:ext>
            </a:extLst>
          </p:cNvPr>
          <p:cNvSpPr>
            <a:spLocks noGrp="1"/>
          </p:cNvSpPr>
          <p:nvPr>
            <p:ph type="title"/>
            <p:custDataLst>
              <p:tags r:id="rId21"/>
            </p:custDataLst>
          </p:nvPr>
        </p:nvSpPr>
        <p:spPr/>
        <p:txBody>
          <a:bodyPr/>
          <a:lstStyle/>
          <a:p>
            <a:r>
              <a:rPr lang="en-US"/>
              <a:t>Concepts</a:t>
            </a:r>
          </a:p>
        </p:txBody>
      </p:sp>
    </p:spTree>
    <p:custDataLst>
      <p:tags r:id="rId1"/>
    </p:custDataLst>
    <p:extLst>
      <p:ext uri="{BB962C8B-B14F-4D97-AF65-F5344CB8AC3E}">
        <p14:creationId xmlns:p14="http://schemas.microsoft.com/office/powerpoint/2010/main" val="18145060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4349" y="672041"/>
            <a:ext cx="11160917" cy="492443"/>
          </a:xfrm>
        </p:spPr>
        <p:txBody>
          <a:bodyPr/>
          <a:lstStyle/>
          <a:p>
            <a:r>
              <a:rPr lang="en-US" altLang="zh-CN" dirty="0"/>
              <a:t>Scores &amp; Boxes</a:t>
            </a:r>
            <a:endParaRPr lang="en-US" dirty="0"/>
          </a:p>
        </p:txBody>
      </p:sp>
      <p:sp>
        <p:nvSpPr>
          <p:cNvPr id="2" name="ee4pContent1">
            <a:extLst>
              <a:ext uri="{FF2B5EF4-FFF2-40B4-BE49-F238E27FC236}">
                <a16:creationId xmlns:a16="http://schemas.microsoft.com/office/drawing/2014/main" id="{DB3F67C2-E7EE-02AB-BB8A-0A2F162B0E5C}"/>
              </a:ext>
            </a:extLst>
          </p:cNvPr>
          <p:cNvSpPr txBox="1">
            <a:spLocks/>
          </p:cNvSpPr>
          <p:nvPr>
            <p:custDataLst>
              <p:tags r:id="rId1"/>
            </p:custDataLst>
          </p:nvPr>
        </p:nvSpPr>
        <p:spPr>
          <a:xfrm>
            <a:off x="514349" y="2179416"/>
            <a:ext cx="3597286" cy="169198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dirty="0">
                <a:latin typeface="+mn-lt"/>
              </a:rPr>
              <a:t>Coordinates</a:t>
            </a:r>
          </a:p>
          <a:p>
            <a:pPr lvl="1"/>
            <a:r>
              <a:rPr lang="en-US" dirty="0">
                <a:latin typeface="+mn-lt"/>
              </a:rPr>
              <a:t>Localization</a:t>
            </a:r>
          </a:p>
          <a:p>
            <a:pPr lvl="1"/>
            <a:endParaRPr lang="en-US" dirty="0">
              <a:latin typeface="+mn-lt"/>
            </a:endParaRPr>
          </a:p>
        </p:txBody>
      </p:sp>
      <p:sp>
        <p:nvSpPr>
          <p:cNvPr id="10" name="ee4pContent1">
            <a:extLst>
              <a:ext uri="{FF2B5EF4-FFF2-40B4-BE49-F238E27FC236}">
                <a16:creationId xmlns:a16="http://schemas.microsoft.com/office/drawing/2014/main" id="{5F234CEB-329C-8A7E-46ED-1EE3CE2127D8}"/>
              </a:ext>
            </a:extLst>
          </p:cNvPr>
          <p:cNvSpPr txBox="1">
            <a:spLocks/>
          </p:cNvSpPr>
          <p:nvPr>
            <p:custDataLst>
              <p:tags r:id="rId2"/>
            </p:custDataLst>
          </p:nvPr>
        </p:nvSpPr>
        <p:spPr>
          <a:xfrm>
            <a:off x="4296165" y="2179416"/>
            <a:ext cx="3597286" cy="169198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dirty="0">
                <a:latin typeface="+mn-lt"/>
              </a:rPr>
              <a:t>Objectness</a:t>
            </a:r>
          </a:p>
          <a:p>
            <a:pPr lvl="1"/>
            <a:r>
              <a:rPr lang="en-US" dirty="0">
                <a:solidFill>
                  <a:schemeClr val="accent1"/>
                </a:solidFill>
                <a:latin typeface="+mn-lt"/>
              </a:rPr>
              <a:t>Confidence</a:t>
            </a:r>
          </a:p>
        </p:txBody>
      </p:sp>
      <p:sp>
        <p:nvSpPr>
          <p:cNvPr id="11" name="ee4pContent1">
            <a:extLst>
              <a:ext uri="{FF2B5EF4-FFF2-40B4-BE49-F238E27FC236}">
                <a16:creationId xmlns:a16="http://schemas.microsoft.com/office/drawing/2014/main" id="{9EAE7CDD-1EA2-C882-E2B8-86FC5733DC38}"/>
              </a:ext>
            </a:extLst>
          </p:cNvPr>
          <p:cNvSpPr txBox="1">
            <a:spLocks/>
          </p:cNvSpPr>
          <p:nvPr>
            <p:custDataLst>
              <p:tags r:id="rId3"/>
            </p:custDataLst>
          </p:nvPr>
        </p:nvSpPr>
        <p:spPr>
          <a:xfrm>
            <a:off x="8077981" y="2179416"/>
            <a:ext cx="3597286" cy="169198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dirty="0">
                <a:latin typeface="+mn-lt"/>
              </a:rPr>
              <a:t>Class Predictions</a:t>
            </a:r>
          </a:p>
          <a:p>
            <a:pPr lvl="1"/>
            <a:r>
              <a:rPr lang="en-US" dirty="0">
                <a:solidFill>
                  <a:schemeClr val="accent1"/>
                </a:solidFill>
                <a:latin typeface="+mn-lt"/>
              </a:rPr>
              <a:t>Classifications</a:t>
            </a:r>
          </a:p>
        </p:txBody>
      </p:sp>
      <p:sp>
        <p:nvSpPr>
          <p:cNvPr id="12" name="ee4pContent1">
            <a:extLst>
              <a:ext uri="{FF2B5EF4-FFF2-40B4-BE49-F238E27FC236}">
                <a16:creationId xmlns:a16="http://schemas.microsoft.com/office/drawing/2014/main" id="{55027096-0BF6-5EDA-ED08-7138424C9995}"/>
              </a:ext>
            </a:extLst>
          </p:cNvPr>
          <p:cNvSpPr txBox="1">
            <a:spLocks/>
          </p:cNvSpPr>
          <p:nvPr>
            <p:custDataLst>
              <p:tags r:id="rId4"/>
            </p:custDataLst>
          </p:nvPr>
        </p:nvSpPr>
        <p:spPr>
          <a:xfrm>
            <a:off x="514349" y="4475451"/>
            <a:ext cx="3597286" cy="169040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solidFill>
                  <a:schemeClr val="accent1"/>
                </a:solidFill>
                <a:latin typeface="+mn-lt"/>
              </a:rPr>
              <a:t>Prior Boxes</a:t>
            </a:r>
          </a:p>
          <a:p>
            <a:pPr lvl="1"/>
            <a:r>
              <a:rPr lang="en-US" altLang="zh-CN" dirty="0">
                <a:solidFill>
                  <a:schemeClr val="accent1"/>
                </a:solidFill>
                <a:latin typeface="+mn-lt"/>
              </a:rPr>
              <a:t>Anchor Boxes</a:t>
            </a:r>
          </a:p>
          <a:p>
            <a:pPr lvl="1"/>
            <a:r>
              <a:rPr lang="en-US" altLang="zh-CN" dirty="0">
                <a:solidFill>
                  <a:schemeClr val="accent1"/>
                </a:solidFill>
                <a:latin typeface="+mn-lt"/>
              </a:rPr>
              <a:t>Bounding Box Priors</a:t>
            </a:r>
            <a:endParaRPr lang="en-US" altLang="zh-CN" dirty="0">
              <a:latin typeface="+mn-lt"/>
            </a:endParaRPr>
          </a:p>
          <a:p>
            <a:pPr marL="0" lvl="1" indent="0">
              <a:buNone/>
            </a:pPr>
            <a:endParaRPr lang="en-US" altLang="zh-CN" dirty="0">
              <a:solidFill>
                <a:schemeClr val="accent1"/>
              </a:solidFill>
              <a:latin typeface="+mn-lt"/>
            </a:endParaRPr>
          </a:p>
        </p:txBody>
      </p:sp>
      <p:sp>
        <p:nvSpPr>
          <p:cNvPr id="13" name="ee4pContent1">
            <a:extLst>
              <a:ext uri="{FF2B5EF4-FFF2-40B4-BE49-F238E27FC236}">
                <a16:creationId xmlns:a16="http://schemas.microsoft.com/office/drawing/2014/main" id="{23C29B0B-4749-0FB3-BEF7-70AEAC8313BF}"/>
              </a:ext>
            </a:extLst>
          </p:cNvPr>
          <p:cNvSpPr txBox="1">
            <a:spLocks/>
          </p:cNvSpPr>
          <p:nvPr>
            <p:custDataLst>
              <p:tags r:id="rId5"/>
            </p:custDataLst>
          </p:nvPr>
        </p:nvSpPr>
        <p:spPr>
          <a:xfrm>
            <a:off x="4296165" y="4475451"/>
            <a:ext cx="3597286" cy="169040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solidFill>
                  <a:schemeClr val="accent1"/>
                </a:solidFill>
                <a:latin typeface="+mn-lt"/>
              </a:rPr>
              <a:t>Bounding Box</a:t>
            </a:r>
          </a:p>
          <a:p>
            <a:pPr lvl="1"/>
            <a:r>
              <a:rPr lang="en-US" altLang="zh-CN" dirty="0">
                <a:latin typeface="+mn-lt"/>
              </a:rPr>
              <a:t>Predicted Boxes</a:t>
            </a:r>
          </a:p>
        </p:txBody>
      </p:sp>
      <p:sp>
        <p:nvSpPr>
          <p:cNvPr id="14" name="ee4pContent1">
            <a:extLst>
              <a:ext uri="{FF2B5EF4-FFF2-40B4-BE49-F238E27FC236}">
                <a16:creationId xmlns:a16="http://schemas.microsoft.com/office/drawing/2014/main" id="{783E821F-F3F0-301E-FD1A-5E1C975F9782}"/>
              </a:ext>
            </a:extLst>
          </p:cNvPr>
          <p:cNvSpPr txBox="1">
            <a:spLocks/>
          </p:cNvSpPr>
          <p:nvPr>
            <p:custDataLst>
              <p:tags r:id="rId6"/>
            </p:custDataLst>
          </p:nvPr>
        </p:nvSpPr>
        <p:spPr>
          <a:xfrm>
            <a:off x="8077981" y="4475451"/>
            <a:ext cx="3597286" cy="169040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solidFill>
                  <a:schemeClr val="accent1"/>
                </a:solidFill>
                <a:latin typeface="+mn-lt"/>
              </a:rPr>
              <a:t>Ground Truth Boxes</a:t>
            </a:r>
          </a:p>
          <a:p>
            <a:pPr lvl="1"/>
            <a:r>
              <a:rPr lang="en-US" altLang="zh-CN" dirty="0">
                <a:latin typeface="+mn-lt"/>
              </a:rPr>
              <a:t>Real Bounding Boxes</a:t>
            </a:r>
          </a:p>
        </p:txBody>
      </p:sp>
      <p:sp>
        <p:nvSpPr>
          <p:cNvPr id="15" name="ee4pHeader1">
            <a:extLst>
              <a:ext uri="{FF2B5EF4-FFF2-40B4-BE49-F238E27FC236}">
                <a16:creationId xmlns:a16="http://schemas.microsoft.com/office/drawing/2014/main" id="{0FD07A17-C126-CAE3-F8DE-47D500C5B3EB}"/>
              </a:ext>
            </a:extLst>
          </p:cNvPr>
          <p:cNvSpPr/>
          <p:nvPr>
            <p:custDataLst>
              <p:tags r:id="rId7"/>
            </p:custDataLst>
          </p:nvPr>
        </p:nvSpPr>
        <p:spPr bwMode="auto">
          <a:xfrm>
            <a:off x="514349" y="1717677"/>
            <a:ext cx="359728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Coordinates Score</a:t>
            </a:r>
          </a:p>
        </p:txBody>
      </p:sp>
      <p:sp>
        <p:nvSpPr>
          <p:cNvPr id="16" name="ee4pHeader1">
            <a:extLst>
              <a:ext uri="{FF2B5EF4-FFF2-40B4-BE49-F238E27FC236}">
                <a16:creationId xmlns:a16="http://schemas.microsoft.com/office/drawing/2014/main" id="{85AA28BA-4904-8B86-5E37-6BF38F38F238}"/>
              </a:ext>
            </a:extLst>
          </p:cNvPr>
          <p:cNvSpPr/>
          <p:nvPr>
            <p:custDataLst>
              <p:tags r:id="rId8"/>
            </p:custDataLst>
          </p:nvPr>
        </p:nvSpPr>
        <p:spPr bwMode="auto">
          <a:xfrm>
            <a:off x="4296165" y="1717677"/>
            <a:ext cx="359728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dirty="0">
                <a:solidFill>
                  <a:schemeClr val="bg1"/>
                </a:solidFill>
              </a:rPr>
              <a:t> Objectness Score</a:t>
            </a:r>
          </a:p>
        </p:txBody>
      </p:sp>
      <p:sp>
        <p:nvSpPr>
          <p:cNvPr id="17" name="ee4pHeader1">
            <a:extLst>
              <a:ext uri="{FF2B5EF4-FFF2-40B4-BE49-F238E27FC236}">
                <a16:creationId xmlns:a16="http://schemas.microsoft.com/office/drawing/2014/main" id="{886C95B4-5E1B-09BE-A7F5-0B10CC6561F2}"/>
              </a:ext>
            </a:extLst>
          </p:cNvPr>
          <p:cNvSpPr/>
          <p:nvPr>
            <p:custDataLst>
              <p:tags r:id="rId9"/>
            </p:custDataLst>
          </p:nvPr>
        </p:nvSpPr>
        <p:spPr bwMode="auto">
          <a:xfrm>
            <a:off x="8077981" y="1717677"/>
            <a:ext cx="359728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dirty="0">
                <a:solidFill>
                  <a:schemeClr val="bg1"/>
                </a:solidFill>
              </a:rPr>
              <a:t>Class Predictions Score</a:t>
            </a:r>
          </a:p>
        </p:txBody>
      </p:sp>
      <p:sp>
        <p:nvSpPr>
          <p:cNvPr id="18" name="ee4pHeader1">
            <a:extLst>
              <a:ext uri="{FF2B5EF4-FFF2-40B4-BE49-F238E27FC236}">
                <a16:creationId xmlns:a16="http://schemas.microsoft.com/office/drawing/2014/main" id="{4EF6C86A-1178-D7A0-57A4-EE7B77146D0C}"/>
              </a:ext>
            </a:extLst>
          </p:cNvPr>
          <p:cNvSpPr/>
          <p:nvPr>
            <p:custDataLst>
              <p:tags r:id="rId10"/>
            </p:custDataLst>
          </p:nvPr>
        </p:nvSpPr>
        <p:spPr bwMode="auto">
          <a:xfrm>
            <a:off x="514349" y="4013713"/>
            <a:ext cx="359728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dirty="0">
                <a:solidFill>
                  <a:schemeClr val="bg1"/>
                </a:solidFill>
              </a:rPr>
              <a:t>Initialization Box</a:t>
            </a:r>
            <a:endParaRPr lang="en-US" sz="1600" dirty="0">
              <a:solidFill>
                <a:schemeClr val="bg1"/>
              </a:solidFill>
            </a:endParaRPr>
          </a:p>
        </p:txBody>
      </p:sp>
      <p:sp>
        <p:nvSpPr>
          <p:cNvPr id="19" name="ee4pHeader1">
            <a:extLst>
              <a:ext uri="{FF2B5EF4-FFF2-40B4-BE49-F238E27FC236}">
                <a16:creationId xmlns:a16="http://schemas.microsoft.com/office/drawing/2014/main" id="{FC9E5B46-8E90-9EBD-2FF3-18EDE39A8685}"/>
              </a:ext>
            </a:extLst>
          </p:cNvPr>
          <p:cNvSpPr/>
          <p:nvPr>
            <p:custDataLst>
              <p:tags r:id="rId11"/>
            </p:custDataLst>
          </p:nvPr>
        </p:nvSpPr>
        <p:spPr bwMode="auto">
          <a:xfrm>
            <a:off x="4296165" y="4013713"/>
            <a:ext cx="359728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dirty="0">
                <a:solidFill>
                  <a:schemeClr val="bg1"/>
                </a:solidFill>
              </a:rPr>
              <a:t>Prediction Box</a:t>
            </a:r>
            <a:endParaRPr lang="en-US" sz="1600" dirty="0">
              <a:solidFill>
                <a:schemeClr val="bg1"/>
              </a:solidFill>
            </a:endParaRPr>
          </a:p>
        </p:txBody>
      </p:sp>
      <p:sp>
        <p:nvSpPr>
          <p:cNvPr id="20" name="ee4pHeader1">
            <a:extLst>
              <a:ext uri="{FF2B5EF4-FFF2-40B4-BE49-F238E27FC236}">
                <a16:creationId xmlns:a16="http://schemas.microsoft.com/office/drawing/2014/main" id="{F50CA923-C190-E345-4393-81DE1082407E}"/>
              </a:ext>
            </a:extLst>
          </p:cNvPr>
          <p:cNvSpPr/>
          <p:nvPr>
            <p:custDataLst>
              <p:tags r:id="rId12"/>
            </p:custDataLst>
          </p:nvPr>
        </p:nvSpPr>
        <p:spPr bwMode="auto">
          <a:xfrm>
            <a:off x="8077981" y="4013713"/>
            <a:ext cx="359728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dirty="0">
                <a:solidFill>
                  <a:schemeClr val="bg1"/>
                </a:solidFill>
              </a:rPr>
              <a:t>Ground Truth Box</a:t>
            </a:r>
          </a:p>
        </p:txBody>
      </p:sp>
    </p:spTree>
    <p:extLst>
      <p:ext uri="{BB962C8B-B14F-4D97-AF65-F5344CB8AC3E}">
        <p14:creationId xmlns:p14="http://schemas.microsoft.com/office/powerpoint/2010/main" val="2982923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4349" y="672041"/>
            <a:ext cx="11160917" cy="492443"/>
          </a:xfrm>
        </p:spPr>
        <p:txBody>
          <a:bodyPr/>
          <a:lstStyle/>
          <a:p>
            <a:r>
              <a:rPr lang="en-US" altLang="zh-CN" dirty="0"/>
              <a:t>NMS:</a:t>
            </a:r>
            <a:r>
              <a:rPr lang="zh-CN" altLang="en-US" dirty="0"/>
              <a:t> </a:t>
            </a:r>
            <a:r>
              <a:rPr lang="en-US" altLang="zh-CN" dirty="0"/>
              <a:t>Non-maximum Suppression</a:t>
            </a:r>
            <a:endParaRPr lang="en-US" dirty="0"/>
          </a:p>
        </p:txBody>
      </p:sp>
      <p:pic>
        <p:nvPicPr>
          <p:cNvPr id="5" name="图片 4" descr="公路上有许多车&#10;&#10;描述已自动生成">
            <a:extLst>
              <a:ext uri="{FF2B5EF4-FFF2-40B4-BE49-F238E27FC236}">
                <a16:creationId xmlns:a16="http://schemas.microsoft.com/office/drawing/2014/main" id="{63B1E2DF-5434-47E8-A1BB-F6435D87825A}"/>
              </a:ext>
            </a:extLst>
          </p:cNvPr>
          <p:cNvPicPr>
            <a:picLocks noChangeAspect="1"/>
          </p:cNvPicPr>
          <p:nvPr/>
        </p:nvPicPr>
        <p:blipFill rotWithShape="1">
          <a:blip r:embed="rId2"/>
          <a:srcRect l="780" t="2730" r="1336" b="3001"/>
          <a:stretch/>
        </p:blipFill>
        <p:spPr>
          <a:xfrm>
            <a:off x="514349" y="1299313"/>
            <a:ext cx="11160917" cy="4953441"/>
          </a:xfrm>
          <a:prstGeom prst="rect">
            <a:avLst/>
          </a:prstGeom>
        </p:spPr>
      </p:pic>
    </p:spTree>
    <p:extLst>
      <p:ext uri="{BB962C8B-B14F-4D97-AF65-F5344CB8AC3E}">
        <p14:creationId xmlns:p14="http://schemas.microsoft.com/office/powerpoint/2010/main" val="9835915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p:cNvSpPr>
                <a:spLocks noGrp="1"/>
              </p:cNvSpPr>
              <p:nvPr>
                <p:ph type="body" sz="quarter" idx="10"/>
              </p:nvPr>
            </p:nvSpPr>
            <p:spPr>
              <a:xfrm>
                <a:off x="514350" y="1397479"/>
                <a:ext cx="4247431" cy="4768371"/>
              </a:xfrm>
            </p:spPr>
            <p:txBody>
              <a:bodyPr/>
              <a:lstStyle/>
              <a:p>
                <a:r>
                  <a:rPr lang="zh-CN" altLang="en-US" dirty="0"/>
                  <a:t>算法流程：</a:t>
                </a:r>
              </a:p>
              <a:p>
                <a:pPr marL="342900" indent="-342900">
                  <a:buFont typeface="+mj-lt"/>
                  <a:buAutoNum type="arabicPeriod"/>
                </a:pPr>
                <a:r>
                  <a:rPr lang="zh-CN" altLang="en-US" dirty="0"/>
                  <a:t>假设有</a:t>
                </a:r>
                <a14:m>
                  <m:oMath xmlns:m="http://schemas.openxmlformats.org/officeDocument/2006/math">
                    <m:r>
                      <a:rPr lang="en-US" altLang="zh-CN" i="1" dirty="0" smtClean="0">
                        <a:latin typeface="Cambria Math" panose="02040503050406030204" pitchFamily="18" charset="0"/>
                      </a:rPr>
                      <m:t>𝑁</m:t>
                    </m:r>
                  </m:oMath>
                </a14:m>
                <a:r>
                  <a:rPr lang="zh-CN" altLang="en-US" dirty="0"/>
                  <a:t>个框，每个框被分类器计算得到的</a:t>
                </a:r>
                <a:r>
                  <a:rPr lang="zh-CN" altLang="en-US" dirty="0">
                    <a:solidFill>
                      <a:schemeClr val="accent1"/>
                    </a:solidFill>
                  </a:rPr>
                  <a:t>置信度分数</a:t>
                </a:r>
                <a:r>
                  <a:rPr lang="en-US" altLang="zh-CN" dirty="0">
                    <a:solidFill>
                      <a:schemeClr val="accent1"/>
                    </a:solidFill>
                  </a:rPr>
                  <a:t>(Confidence Score)</a:t>
                </a:r>
                <a:r>
                  <a:rPr lang="zh-CN" altLang="en-US" dirty="0"/>
                  <a:t>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zh-CN" altLang="en-US" i="1">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𝑁</m:t>
                    </m:r>
                  </m:oMath>
                </a14:m>
                <a:r>
                  <a:rPr lang="zh-CN" altLang="en-US" dirty="0"/>
                  <a:t>；</a:t>
                </a:r>
                <a:endParaRPr lang="en-US" altLang="zh-CN" dirty="0"/>
              </a:p>
              <a:p>
                <a:pPr marL="342900" indent="-342900">
                  <a:buFont typeface="+mj-lt"/>
                  <a:buAutoNum type="arabicPeriod"/>
                </a:pPr>
                <a:r>
                  <a:rPr lang="zh-CN" altLang="en-US" dirty="0"/>
                  <a:t>建造一个存放待处理候选框的集合</a:t>
                </a:r>
                <a14:m>
                  <m:oMath xmlns:m="http://schemas.openxmlformats.org/officeDocument/2006/math">
                    <m:r>
                      <a:rPr lang="en-US" altLang="zh-CN" b="0" i="1" smtClean="0">
                        <a:latin typeface="Cambria Math" panose="02040503050406030204" pitchFamily="18" charset="0"/>
                      </a:rPr>
                      <m:t>𝑊</m:t>
                    </m:r>
                  </m:oMath>
                </a14:m>
                <a:r>
                  <a:rPr lang="en-US" altLang="zh-CN" dirty="0"/>
                  <a:t>(Waiting)</a:t>
                </a:r>
                <a:r>
                  <a:rPr lang="zh-CN" altLang="en-US" dirty="0"/>
                  <a:t>，初始化为包含全部</a:t>
                </a:r>
                <a14:m>
                  <m:oMath xmlns:m="http://schemas.openxmlformats.org/officeDocument/2006/math">
                    <m:r>
                      <a:rPr lang="en-US" altLang="zh-CN" i="1" dirty="0" smtClean="0">
                        <a:latin typeface="Cambria Math" panose="02040503050406030204" pitchFamily="18" charset="0"/>
                      </a:rPr>
                      <m:t>𝑁</m:t>
                    </m:r>
                  </m:oMath>
                </a14:m>
                <a:r>
                  <a:rPr lang="zh-CN" altLang="en-US" dirty="0"/>
                  <a:t>个框；</a:t>
                </a:r>
                <a:endParaRPr lang="en-US" altLang="zh-CN" dirty="0"/>
              </a:p>
              <a:p>
                <a:pPr marL="342900" indent="-342900">
                  <a:buFont typeface="+mj-lt"/>
                  <a:buAutoNum type="arabicPeriod"/>
                </a:pPr>
                <a:r>
                  <a:rPr lang="zh-CN" altLang="en-US" dirty="0"/>
                  <a:t>建造一个存放最优框的集合</a:t>
                </a:r>
                <a14:m>
                  <m:oMath xmlns:m="http://schemas.openxmlformats.org/officeDocument/2006/math">
                    <m:r>
                      <a:rPr lang="en-US" altLang="zh-CN" b="0" i="1" smtClean="0">
                        <a:latin typeface="Cambria Math" panose="02040503050406030204" pitchFamily="18" charset="0"/>
                      </a:rPr>
                      <m:t>𝐵</m:t>
                    </m:r>
                  </m:oMath>
                </a14:m>
                <a:r>
                  <a:rPr lang="en-US" altLang="zh-CN" dirty="0"/>
                  <a:t>(Best)</a:t>
                </a:r>
                <a:r>
                  <a:rPr lang="zh-CN" altLang="en-US" dirty="0"/>
                  <a:t>，初始化为空集；</a:t>
                </a:r>
                <a:endParaRPr lang="en-US" altLang="zh-CN" dirty="0"/>
              </a:p>
              <a:p>
                <a:pPr marL="342900" indent="-342900">
                  <a:buFont typeface="+mj-lt"/>
                  <a:buAutoNum type="arabicPeriod"/>
                </a:pPr>
                <a:r>
                  <a:rPr lang="zh-CN" altLang="en-US" dirty="0"/>
                  <a:t>将所有集合</a:t>
                </a:r>
                <a14:m>
                  <m:oMath xmlns:m="http://schemas.openxmlformats.org/officeDocument/2006/math">
                    <m:r>
                      <a:rPr lang="en-US" altLang="zh-CN" b="0" i="1" smtClean="0">
                        <a:latin typeface="Cambria Math" panose="02040503050406030204" pitchFamily="18" charset="0"/>
                      </a:rPr>
                      <m:t>𝑊</m:t>
                    </m:r>
                  </m:oMath>
                </a14:m>
                <a:r>
                  <a:rPr lang="zh-CN" altLang="en-US" dirty="0"/>
                  <a:t>中的框进行排序，选出置信度分数最高的框</a:t>
                </a:r>
                <a14:m>
                  <m:oMath xmlns:m="http://schemas.openxmlformats.org/officeDocument/2006/math">
                    <m:r>
                      <a:rPr lang="en-US" altLang="zh-CN" b="0" i="1" smtClean="0">
                        <a:latin typeface="Cambria Math" panose="02040503050406030204" pitchFamily="18" charset="0"/>
                      </a:rPr>
                      <m:t>𝑚</m:t>
                    </m:r>
                  </m:oMath>
                </a14:m>
                <a:r>
                  <a:rPr lang="en-US" altLang="zh-CN" dirty="0"/>
                  <a:t>(Max)</a:t>
                </a:r>
                <a:r>
                  <a:rPr lang="zh-CN" altLang="en-US" dirty="0"/>
                  <a:t>，从集合</a:t>
                </a:r>
                <a14:m>
                  <m:oMath xmlns:m="http://schemas.openxmlformats.org/officeDocument/2006/math">
                    <m:r>
                      <a:rPr lang="en-US" altLang="zh-CN" i="1">
                        <a:latin typeface="Cambria Math" panose="02040503050406030204" pitchFamily="18" charset="0"/>
                      </a:rPr>
                      <m:t>𝑊</m:t>
                    </m:r>
                  </m:oMath>
                </a14:m>
                <a:r>
                  <a:rPr lang="zh-CN" altLang="en-US" dirty="0"/>
                  <a:t>移到集合</a:t>
                </a:r>
                <a14:m>
                  <m:oMath xmlns:m="http://schemas.openxmlformats.org/officeDocument/2006/math">
                    <m:r>
                      <a:rPr lang="en-US" altLang="zh-CN" i="1">
                        <a:latin typeface="Cambria Math" panose="02040503050406030204" pitchFamily="18" charset="0"/>
                      </a:rPr>
                      <m:t>𝐵</m:t>
                    </m:r>
                    <m:r>
                      <a:rPr lang="en-US" altLang="zh-CN" i="1">
                        <a:latin typeface="Cambria Math" panose="02040503050406030204" pitchFamily="18" charset="0"/>
                      </a:rPr>
                      <m:t> </m:t>
                    </m:r>
                    <m:r>
                      <a:rPr lang="zh-CN" altLang="en-US" i="1" smtClean="0">
                        <a:latin typeface="Cambria Math" panose="02040503050406030204" pitchFamily="18" charset="0"/>
                      </a:rPr>
                      <m:t>；</m:t>
                    </m:r>
                  </m:oMath>
                </a14:m>
                <a:endParaRPr lang="en-US" altLang="zh-CN" dirty="0"/>
              </a:p>
              <a:p>
                <a:pPr marL="342900" indent="-342900">
                  <a:buFont typeface="+mj-lt"/>
                  <a:buAutoNum type="arabicPeriod"/>
                </a:pPr>
                <a:r>
                  <a:rPr lang="zh-CN" altLang="en-US" dirty="0"/>
                  <a:t>遍历集合</a:t>
                </a:r>
                <a14:m>
                  <m:oMath xmlns:m="http://schemas.openxmlformats.org/officeDocument/2006/math">
                    <m:r>
                      <a:rPr lang="en-US" altLang="zh-CN" b="0" i="1" smtClean="0">
                        <a:latin typeface="Cambria Math" panose="02040503050406030204" pitchFamily="18" charset="0"/>
                      </a:rPr>
                      <m:t>𝑊</m:t>
                    </m:r>
                  </m:oMath>
                </a14:m>
                <a:r>
                  <a:rPr lang="zh-CN" altLang="en-US" dirty="0"/>
                  <a:t>中的框，分别与框</a:t>
                </a:r>
                <a14:m>
                  <m:oMath xmlns:m="http://schemas.openxmlformats.org/officeDocument/2006/math">
                    <m:r>
                      <a:rPr lang="en-US" altLang="zh-CN" i="1">
                        <a:latin typeface="Cambria Math" panose="02040503050406030204" pitchFamily="18" charset="0"/>
                      </a:rPr>
                      <m:t>𝑚</m:t>
                    </m:r>
                  </m:oMath>
                </a14:m>
                <a:r>
                  <a:rPr lang="zh-CN" altLang="en-US" dirty="0"/>
                  <a:t>计算交并比</a:t>
                </a:r>
                <a:r>
                  <a:rPr lang="en-US" altLang="zh-CN" dirty="0"/>
                  <a:t>(Intersection of Union</a:t>
                </a:r>
                <a:r>
                  <a:rPr lang="zh-CN" altLang="en-US" dirty="0"/>
                  <a:t>，</a:t>
                </a:r>
                <a:r>
                  <a:rPr lang="en-US" altLang="zh-CN" dirty="0"/>
                  <a:t>IoU)</a:t>
                </a:r>
                <a:r>
                  <a:rPr lang="zh-CN" altLang="en-US" dirty="0"/>
                  <a:t>：如果高于某个阈值（一般为</a:t>
                </a:r>
                <a:r>
                  <a:rPr lang="en-US" altLang="zh-CN" dirty="0"/>
                  <a:t>0~0.5</a:t>
                </a:r>
                <a:r>
                  <a:rPr lang="zh-CN" altLang="en-US" dirty="0"/>
                  <a:t>），则认为此框与</a:t>
                </a:r>
                <a14:m>
                  <m:oMath xmlns:m="http://schemas.openxmlformats.org/officeDocument/2006/math">
                    <m:r>
                      <a:rPr lang="en-US" altLang="zh-CN" i="1">
                        <a:latin typeface="Cambria Math" panose="02040503050406030204" pitchFamily="18" charset="0"/>
                      </a:rPr>
                      <m:t>𝑚</m:t>
                    </m:r>
                  </m:oMath>
                </a14:m>
                <a:r>
                  <a:rPr lang="zh-CN" altLang="en-US" dirty="0"/>
                  <a:t>重叠，将此框从集合</a:t>
                </a:r>
                <a14:m>
                  <m:oMath xmlns:m="http://schemas.openxmlformats.org/officeDocument/2006/math">
                    <m:r>
                      <a:rPr lang="en-US" altLang="zh-CN" i="1">
                        <a:latin typeface="Cambria Math" panose="02040503050406030204" pitchFamily="18" charset="0"/>
                      </a:rPr>
                      <m:t>𝑊</m:t>
                    </m:r>
                  </m:oMath>
                </a14:m>
                <a:r>
                  <a:rPr lang="zh-CN" altLang="en-US" dirty="0"/>
                  <a:t>中去除；</a:t>
                </a:r>
                <a:endParaRPr lang="en-US" altLang="zh-CN" dirty="0"/>
              </a:p>
              <a:p>
                <a:pPr marL="342900" indent="-342900">
                  <a:buFont typeface="+mj-lt"/>
                  <a:buAutoNum type="arabicPeriod"/>
                </a:pPr>
                <a:r>
                  <a:rPr lang="zh-CN" altLang="en-US" dirty="0"/>
                  <a:t>回到第</a:t>
                </a:r>
                <a:r>
                  <a:rPr lang="en-US" altLang="zh-CN" dirty="0"/>
                  <a:t>4</a:t>
                </a:r>
                <a:r>
                  <a:rPr lang="zh-CN" altLang="en-US" dirty="0"/>
                  <a:t>步进行迭代，直到集合</a:t>
                </a:r>
                <a14:m>
                  <m:oMath xmlns:m="http://schemas.openxmlformats.org/officeDocument/2006/math">
                    <m:r>
                      <a:rPr lang="en-US" altLang="zh-CN" b="0" i="1" smtClean="0">
                        <a:latin typeface="Cambria Math" panose="02040503050406030204" pitchFamily="18" charset="0"/>
                      </a:rPr>
                      <m:t>𝑊</m:t>
                    </m:r>
                  </m:oMath>
                </a14:m>
                <a:r>
                  <a:rPr lang="zh-CN" altLang="en-US" dirty="0"/>
                  <a:t>为空</a:t>
                </a:r>
                <a:endParaRPr lang="en-US" altLang="zh-CN" dirty="0"/>
              </a:p>
              <a:p>
                <a:pPr marL="342900" indent="-342900">
                  <a:buFont typeface="Arial" panose="020B0604020202020204" pitchFamily="34" charset="0"/>
                  <a:buChar char="•"/>
                </a:pPr>
                <a:r>
                  <a:rPr lang="zh-CN" altLang="en-US" dirty="0"/>
                  <a:t>最终集合</a:t>
                </a:r>
                <a14:m>
                  <m:oMath xmlns:m="http://schemas.openxmlformats.org/officeDocument/2006/math">
                    <m:r>
                      <a:rPr lang="en-US" altLang="zh-CN" i="1">
                        <a:latin typeface="Cambria Math" panose="02040503050406030204" pitchFamily="18" charset="0"/>
                      </a:rPr>
                      <m:t>𝐵</m:t>
                    </m:r>
                  </m:oMath>
                </a14:m>
                <a:r>
                  <a:rPr lang="zh-CN" altLang="en-US" dirty="0"/>
                  <a:t>中的框为网络输出结果</a:t>
                </a:r>
                <a:endParaRPr lang="en-US" dirty="0"/>
              </a:p>
            </p:txBody>
          </p:sp>
        </mc:Choice>
        <mc:Fallback xmlns="">
          <p:sp>
            <p:nvSpPr>
              <p:cNvPr id="2" name="Text Placeholder 1"/>
              <p:cNvSpPr>
                <a:spLocks noGrp="1" noRot="1" noChangeAspect="1" noMove="1" noResize="1" noEditPoints="1" noAdjustHandles="1" noChangeArrowheads="1" noChangeShapeType="1" noTextEdit="1"/>
              </p:cNvSpPr>
              <p:nvPr>
                <p:ph type="body" sz="quarter" idx="10"/>
              </p:nvPr>
            </p:nvSpPr>
            <p:spPr>
              <a:xfrm>
                <a:off x="514350" y="1397479"/>
                <a:ext cx="4247431" cy="4768371"/>
              </a:xfrm>
              <a:blipFill>
                <a:blip r:embed="rId2"/>
                <a:stretch>
                  <a:fillRect l="-3156" t="-1279" r="-1865" b="-384"/>
                </a:stretch>
              </a:blipFill>
            </p:spPr>
            <p:txBody>
              <a:bodyPr/>
              <a:lstStyle/>
              <a:p>
                <a:r>
                  <a:rPr lang="en-US">
                    <a:noFill/>
                  </a:rPr>
                  <a:t> </a:t>
                </a:r>
              </a:p>
            </p:txBody>
          </p:sp>
        </mc:Fallback>
      </mc:AlternateContent>
      <p:sp>
        <p:nvSpPr>
          <p:cNvPr id="3" name="Title 2"/>
          <p:cNvSpPr>
            <a:spLocks noGrp="1"/>
          </p:cNvSpPr>
          <p:nvPr>
            <p:ph type="title"/>
          </p:nvPr>
        </p:nvSpPr>
        <p:spPr>
          <a:xfrm>
            <a:off x="514349" y="672041"/>
            <a:ext cx="11160917" cy="492443"/>
          </a:xfrm>
        </p:spPr>
        <p:txBody>
          <a:bodyPr/>
          <a:lstStyle/>
          <a:p>
            <a:r>
              <a:rPr lang="en-US" dirty="0"/>
              <a:t>NMS: Non-maximum Suppression</a:t>
            </a:r>
          </a:p>
        </p:txBody>
      </p:sp>
      <p:pic>
        <p:nvPicPr>
          <p:cNvPr id="5" name="图片 4" descr="文本&#10;&#10;描述已自动生成">
            <a:extLst>
              <a:ext uri="{FF2B5EF4-FFF2-40B4-BE49-F238E27FC236}">
                <a16:creationId xmlns:a16="http://schemas.microsoft.com/office/drawing/2014/main" id="{80A464F3-3EAA-0ECC-4461-A50D98FA1215}"/>
              </a:ext>
            </a:extLst>
          </p:cNvPr>
          <p:cNvPicPr>
            <a:picLocks noChangeAspect="1"/>
          </p:cNvPicPr>
          <p:nvPr/>
        </p:nvPicPr>
        <p:blipFill rotWithShape="1">
          <a:blip r:embed="rId3"/>
          <a:srcRect l="6232" t="8679" r="5673" b="8553"/>
          <a:stretch/>
        </p:blipFill>
        <p:spPr>
          <a:xfrm>
            <a:off x="4848045" y="1640147"/>
            <a:ext cx="6827221" cy="4278393"/>
          </a:xfrm>
          <a:prstGeom prst="rect">
            <a:avLst/>
          </a:prstGeom>
        </p:spPr>
      </p:pic>
    </p:spTree>
    <p:extLst>
      <p:ext uri="{BB962C8B-B14F-4D97-AF65-F5344CB8AC3E}">
        <p14:creationId xmlns:p14="http://schemas.microsoft.com/office/powerpoint/2010/main" val="5033725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a:hlinkClick r:id="" action="ppaction://noaction"/>
            <a:extLst>
              <a:ext uri="{FF2B5EF4-FFF2-40B4-BE49-F238E27FC236}">
                <a16:creationId xmlns:a16="http://schemas.microsoft.com/office/drawing/2014/main" id="{13C5256F-1BFE-64DF-24E6-0936161283E9}"/>
              </a:ext>
            </a:extLst>
          </p:cNvPr>
          <p:cNvSpPr/>
          <p:nvPr>
            <p:custDataLst>
              <p:tags r:id="rId2"/>
            </p:custDataLst>
          </p:nvPr>
        </p:nvSpPr>
        <p:spPr>
          <a:xfrm>
            <a:off x="11524179" y="5842245"/>
            <a:ext cx="89458" cy="3236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61629" rIns="0" bIns="61629" numCol="1" spcCol="0" rtlCol="0" fromWordArt="0" anchor="t" anchorCtr="0" forceAA="0" compatLnSpc="1">
            <a:prstTxWarp prst="textNoShape">
              <a:avLst/>
            </a:prstTxWarp>
            <a:noAutofit/>
          </a:bodyPr>
          <a:lstStyle/>
          <a:p>
            <a:pPr algn="r">
              <a:spcBef>
                <a:spcPct val="0"/>
              </a:spcBef>
              <a:spcAft>
                <a:spcPct val="0"/>
              </a:spcAft>
            </a:pPr>
            <a:endParaRPr lang="en-US" sz="1294">
              <a:solidFill>
                <a:schemeClr val="tx1"/>
              </a:solidFill>
              <a:cs typeface="Segoe UI" panose="020B0502040204020203" pitchFamily="34" charset="0"/>
            </a:endParaRPr>
          </a:p>
        </p:txBody>
      </p:sp>
      <p:sp>
        <p:nvSpPr>
          <p:cNvPr id="40" name="矩形 39">
            <a:hlinkClick r:id="" action="ppaction://noaction"/>
            <a:extLst>
              <a:ext uri="{FF2B5EF4-FFF2-40B4-BE49-F238E27FC236}">
                <a16:creationId xmlns:a16="http://schemas.microsoft.com/office/drawing/2014/main" id="{C297EBE8-6D0D-9019-394F-8BD0CB4AA97F}"/>
              </a:ext>
            </a:extLst>
          </p:cNvPr>
          <p:cNvSpPr/>
          <p:nvPr>
            <p:custDataLst>
              <p:tags r:id="rId3"/>
            </p:custDataLst>
          </p:nvPr>
        </p:nvSpPr>
        <p:spPr>
          <a:xfrm>
            <a:off x="1264271" y="5842245"/>
            <a:ext cx="2011212" cy="3236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1629" tIns="61629" rIns="0" bIns="61629" numCol="1" spcCol="0" rtlCol="0" fromWordArt="0" anchor="t" anchorCtr="0" forceAA="0" compatLnSpc="1">
            <a:prstTxWarp prst="textNoShape">
              <a:avLst/>
            </a:prstTxWarp>
            <a:noAutofit/>
          </a:bodyPr>
          <a:lstStyle/>
          <a:p>
            <a:pPr>
              <a:spcBef>
                <a:spcPct val="0"/>
              </a:spcBef>
              <a:spcAft>
                <a:spcPct val="0"/>
              </a:spcAft>
            </a:pPr>
            <a:r>
              <a:rPr lang="en-US" sz="1294" b="1">
                <a:solidFill>
                  <a:schemeClr val="tx1"/>
                </a:solidFill>
                <a:cs typeface="Segoe UI" panose="020B0502040204020203" pitchFamily="34" charset="0"/>
              </a:rPr>
              <a:t>AUC</a:t>
            </a:r>
          </a:p>
        </p:txBody>
      </p:sp>
      <p:sp>
        <p:nvSpPr>
          <p:cNvPr id="39" name="矩形 38">
            <a:hlinkClick r:id="" action="ppaction://noaction"/>
            <a:extLst>
              <a:ext uri="{FF2B5EF4-FFF2-40B4-BE49-F238E27FC236}">
                <a16:creationId xmlns:a16="http://schemas.microsoft.com/office/drawing/2014/main" id="{6DBA5391-6C3A-B682-8E4E-1E2BF0D804BC}"/>
              </a:ext>
            </a:extLst>
          </p:cNvPr>
          <p:cNvSpPr/>
          <p:nvPr>
            <p:custDataLst>
              <p:tags r:id="rId4"/>
            </p:custDataLst>
          </p:nvPr>
        </p:nvSpPr>
        <p:spPr>
          <a:xfrm>
            <a:off x="889310" y="5842245"/>
            <a:ext cx="323603" cy="323603"/>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1629" tIns="61629" rIns="61629" bIns="61629" numCol="1" spcCol="0" rtlCol="0" fromWordArt="0" anchor="ctr" anchorCtr="0" forceAA="0" compatLnSpc="1">
            <a:prstTxWarp prst="textNoShape">
              <a:avLst/>
            </a:prstTxWarp>
            <a:noAutofit/>
          </a:bodyPr>
          <a:lstStyle/>
          <a:p>
            <a:pPr algn="ctr">
              <a:spcBef>
                <a:spcPct val="0"/>
              </a:spcBef>
              <a:spcAft>
                <a:spcPct val="0"/>
              </a:spcAft>
            </a:pPr>
            <a:r>
              <a:rPr lang="en-US" sz="1294" b="1">
                <a:solidFill>
                  <a:schemeClr val="bg1"/>
                </a:solidFill>
                <a:cs typeface="Segoe UI" panose="020B0502040204020203" pitchFamily="34" charset="0"/>
              </a:rPr>
              <a:t>4.8</a:t>
            </a:r>
          </a:p>
        </p:txBody>
      </p:sp>
      <p:sp>
        <p:nvSpPr>
          <p:cNvPr id="38" name="矩形 37">
            <a:hlinkClick r:id="" action="ppaction://noaction"/>
            <a:extLst>
              <a:ext uri="{FF2B5EF4-FFF2-40B4-BE49-F238E27FC236}">
                <a16:creationId xmlns:a16="http://schemas.microsoft.com/office/drawing/2014/main" id="{32F9DFA7-8633-4339-5199-2E635C25A830}"/>
              </a:ext>
            </a:extLst>
          </p:cNvPr>
          <p:cNvSpPr/>
          <p:nvPr>
            <p:custDataLst>
              <p:tags r:id="rId5"/>
            </p:custDataLst>
          </p:nvPr>
        </p:nvSpPr>
        <p:spPr>
          <a:xfrm>
            <a:off x="11524179" y="5467284"/>
            <a:ext cx="89458" cy="3236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61629" rIns="0" bIns="61629" numCol="1" spcCol="0" rtlCol="0" fromWordArt="0" anchor="t" anchorCtr="0" forceAA="0" compatLnSpc="1">
            <a:prstTxWarp prst="textNoShape">
              <a:avLst/>
            </a:prstTxWarp>
            <a:noAutofit/>
          </a:bodyPr>
          <a:lstStyle/>
          <a:p>
            <a:pPr algn="r">
              <a:spcBef>
                <a:spcPct val="0"/>
              </a:spcBef>
              <a:spcAft>
                <a:spcPct val="0"/>
              </a:spcAft>
            </a:pPr>
            <a:endParaRPr lang="en-US" sz="1294">
              <a:solidFill>
                <a:schemeClr val="tx1"/>
              </a:solidFill>
              <a:cs typeface="Segoe UI" panose="020B0502040204020203" pitchFamily="34" charset="0"/>
            </a:endParaRPr>
          </a:p>
        </p:txBody>
      </p:sp>
      <p:sp>
        <p:nvSpPr>
          <p:cNvPr id="37" name="矩形 36">
            <a:hlinkClick r:id="" action="ppaction://noaction"/>
            <a:extLst>
              <a:ext uri="{FF2B5EF4-FFF2-40B4-BE49-F238E27FC236}">
                <a16:creationId xmlns:a16="http://schemas.microsoft.com/office/drawing/2014/main" id="{115A9340-31DB-028A-060E-9BC55A481458}"/>
              </a:ext>
            </a:extLst>
          </p:cNvPr>
          <p:cNvSpPr/>
          <p:nvPr>
            <p:custDataLst>
              <p:tags r:id="rId6"/>
            </p:custDataLst>
          </p:nvPr>
        </p:nvSpPr>
        <p:spPr>
          <a:xfrm>
            <a:off x="1264271" y="5467284"/>
            <a:ext cx="2011212" cy="3236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1629" tIns="61629" rIns="0" bIns="61629" numCol="1" spcCol="0" rtlCol="0" fromWordArt="0" anchor="t" anchorCtr="0" forceAA="0" compatLnSpc="1">
            <a:prstTxWarp prst="textNoShape">
              <a:avLst/>
            </a:prstTxWarp>
            <a:noAutofit/>
          </a:bodyPr>
          <a:lstStyle/>
          <a:p>
            <a:pPr>
              <a:spcBef>
                <a:spcPct val="0"/>
              </a:spcBef>
              <a:spcAft>
                <a:spcPct val="0"/>
              </a:spcAft>
            </a:pPr>
            <a:r>
              <a:rPr lang="en-US" sz="1294" b="1">
                <a:solidFill>
                  <a:schemeClr val="tx1"/>
                </a:solidFill>
                <a:cs typeface="Segoe UI" panose="020B0502040204020203" pitchFamily="34" charset="0"/>
              </a:rPr>
              <a:t>ROC</a:t>
            </a:r>
          </a:p>
        </p:txBody>
      </p:sp>
      <p:sp>
        <p:nvSpPr>
          <p:cNvPr id="36" name="矩形 35">
            <a:hlinkClick r:id="" action="ppaction://noaction"/>
            <a:extLst>
              <a:ext uri="{FF2B5EF4-FFF2-40B4-BE49-F238E27FC236}">
                <a16:creationId xmlns:a16="http://schemas.microsoft.com/office/drawing/2014/main" id="{1C6FB54C-A658-61F3-C987-2AD66B3C9E33}"/>
              </a:ext>
            </a:extLst>
          </p:cNvPr>
          <p:cNvSpPr/>
          <p:nvPr>
            <p:custDataLst>
              <p:tags r:id="rId7"/>
            </p:custDataLst>
          </p:nvPr>
        </p:nvSpPr>
        <p:spPr>
          <a:xfrm>
            <a:off x="889310" y="5467284"/>
            <a:ext cx="323603" cy="323603"/>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1629" tIns="61629" rIns="61629" bIns="61629" numCol="1" spcCol="0" rtlCol="0" fromWordArt="0" anchor="ctr" anchorCtr="0" forceAA="0" compatLnSpc="1">
            <a:prstTxWarp prst="textNoShape">
              <a:avLst/>
            </a:prstTxWarp>
            <a:noAutofit/>
          </a:bodyPr>
          <a:lstStyle/>
          <a:p>
            <a:pPr algn="ctr">
              <a:spcBef>
                <a:spcPct val="0"/>
              </a:spcBef>
              <a:spcAft>
                <a:spcPct val="0"/>
              </a:spcAft>
            </a:pPr>
            <a:r>
              <a:rPr lang="en-US" sz="1294" b="1">
                <a:solidFill>
                  <a:schemeClr val="bg1"/>
                </a:solidFill>
                <a:cs typeface="Segoe UI" panose="020B0502040204020203" pitchFamily="34" charset="0"/>
              </a:rPr>
              <a:t>4.7</a:t>
            </a:r>
          </a:p>
        </p:txBody>
      </p:sp>
      <p:sp>
        <p:nvSpPr>
          <p:cNvPr id="35" name="矩形 34">
            <a:hlinkClick r:id="" action="ppaction://noaction"/>
            <a:extLst>
              <a:ext uri="{FF2B5EF4-FFF2-40B4-BE49-F238E27FC236}">
                <a16:creationId xmlns:a16="http://schemas.microsoft.com/office/drawing/2014/main" id="{1CC76FDF-EC41-B501-6390-200E12284A28}"/>
              </a:ext>
            </a:extLst>
          </p:cNvPr>
          <p:cNvSpPr/>
          <p:nvPr>
            <p:custDataLst>
              <p:tags r:id="rId8"/>
            </p:custDataLst>
          </p:nvPr>
        </p:nvSpPr>
        <p:spPr>
          <a:xfrm>
            <a:off x="11524179" y="5092323"/>
            <a:ext cx="89458" cy="3236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61629" rIns="0" bIns="61629" numCol="1" spcCol="0" rtlCol="0" fromWordArt="0" anchor="t" anchorCtr="0" forceAA="0" compatLnSpc="1">
            <a:prstTxWarp prst="textNoShape">
              <a:avLst/>
            </a:prstTxWarp>
            <a:noAutofit/>
          </a:bodyPr>
          <a:lstStyle/>
          <a:p>
            <a:pPr algn="r">
              <a:spcBef>
                <a:spcPct val="0"/>
              </a:spcBef>
              <a:spcAft>
                <a:spcPct val="0"/>
              </a:spcAft>
            </a:pPr>
            <a:endParaRPr lang="en-US" sz="1294">
              <a:solidFill>
                <a:schemeClr val="tx1"/>
              </a:solidFill>
              <a:cs typeface="Segoe UI" panose="020B0502040204020203" pitchFamily="34" charset="0"/>
            </a:endParaRPr>
          </a:p>
        </p:txBody>
      </p:sp>
      <p:sp>
        <p:nvSpPr>
          <p:cNvPr id="34" name="矩形 33">
            <a:hlinkClick r:id="" action="ppaction://noaction"/>
            <a:extLst>
              <a:ext uri="{FF2B5EF4-FFF2-40B4-BE49-F238E27FC236}">
                <a16:creationId xmlns:a16="http://schemas.microsoft.com/office/drawing/2014/main" id="{DE97EB61-AB71-78FE-A955-96501B91978F}"/>
              </a:ext>
            </a:extLst>
          </p:cNvPr>
          <p:cNvSpPr/>
          <p:nvPr>
            <p:custDataLst>
              <p:tags r:id="rId9"/>
            </p:custDataLst>
          </p:nvPr>
        </p:nvSpPr>
        <p:spPr>
          <a:xfrm>
            <a:off x="1264271" y="5092323"/>
            <a:ext cx="2011212" cy="3236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1629" tIns="61629" rIns="0" bIns="61629" numCol="1" spcCol="0" rtlCol="0" fromWordArt="0" anchor="t" anchorCtr="0" forceAA="0" compatLnSpc="1">
            <a:prstTxWarp prst="textNoShape">
              <a:avLst/>
            </a:prstTxWarp>
            <a:noAutofit/>
          </a:bodyPr>
          <a:lstStyle/>
          <a:p>
            <a:pPr>
              <a:spcBef>
                <a:spcPct val="0"/>
              </a:spcBef>
              <a:spcAft>
                <a:spcPct val="0"/>
              </a:spcAft>
            </a:pPr>
            <a:r>
              <a:rPr lang="en-US" sz="1294" b="1">
                <a:solidFill>
                  <a:schemeClr val="tx1"/>
                </a:solidFill>
                <a:cs typeface="Segoe UI" panose="020B0502040204020203" pitchFamily="34" charset="0"/>
              </a:rPr>
              <a:t>TPR FPR TNR</a:t>
            </a:r>
          </a:p>
        </p:txBody>
      </p:sp>
      <p:sp>
        <p:nvSpPr>
          <p:cNvPr id="33" name="矩形 32">
            <a:hlinkClick r:id="" action="ppaction://noaction"/>
            <a:extLst>
              <a:ext uri="{FF2B5EF4-FFF2-40B4-BE49-F238E27FC236}">
                <a16:creationId xmlns:a16="http://schemas.microsoft.com/office/drawing/2014/main" id="{76D1D2A4-4ACB-6309-653C-578D28A7251A}"/>
              </a:ext>
            </a:extLst>
          </p:cNvPr>
          <p:cNvSpPr/>
          <p:nvPr>
            <p:custDataLst>
              <p:tags r:id="rId10"/>
            </p:custDataLst>
          </p:nvPr>
        </p:nvSpPr>
        <p:spPr>
          <a:xfrm>
            <a:off x="889310" y="5092323"/>
            <a:ext cx="323603" cy="323603"/>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1629" tIns="61629" rIns="61629" bIns="61629" numCol="1" spcCol="0" rtlCol="0" fromWordArt="0" anchor="ctr" anchorCtr="0" forceAA="0" compatLnSpc="1">
            <a:prstTxWarp prst="textNoShape">
              <a:avLst/>
            </a:prstTxWarp>
            <a:noAutofit/>
          </a:bodyPr>
          <a:lstStyle/>
          <a:p>
            <a:pPr algn="ctr">
              <a:spcBef>
                <a:spcPct val="0"/>
              </a:spcBef>
              <a:spcAft>
                <a:spcPct val="0"/>
              </a:spcAft>
            </a:pPr>
            <a:r>
              <a:rPr lang="en-US" sz="1294" b="1">
                <a:solidFill>
                  <a:schemeClr val="bg1"/>
                </a:solidFill>
                <a:cs typeface="Segoe UI" panose="020B0502040204020203" pitchFamily="34" charset="0"/>
              </a:rPr>
              <a:t>4.6</a:t>
            </a:r>
          </a:p>
        </p:txBody>
      </p:sp>
      <p:sp>
        <p:nvSpPr>
          <p:cNvPr id="32" name="矩形 31">
            <a:hlinkClick r:id="" action="ppaction://noaction"/>
            <a:extLst>
              <a:ext uri="{FF2B5EF4-FFF2-40B4-BE49-F238E27FC236}">
                <a16:creationId xmlns:a16="http://schemas.microsoft.com/office/drawing/2014/main" id="{43828B32-121F-1657-C138-7E7BBFE3B6AE}"/>
              </a:ext>
            </a:extLst>
          </p:cNvPr>
          <p:cNvSpPr/>
          <p:nvPr>
            <p:custDataLst>
              <p:tags r:id="rId11"/>
            </p:custDataLst>
          </p:nvPr>
        </p:nvSpPr>
        <p:spPr>
          <a:xfrm>
            <a:off x="11524179" y="4717362"/>
            <a:ext cx="89458" cy="3236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61629" rIns="0" bIns="61629" numCol="1" spcCol="0" rtlCol="0" fromWordArt="0" anchor="t" anchorCtr="0" forceAA="0" compatLnSpc="1">
            <a:prstTxWarp prst="textNoShape">
              <a:avLst/>
            </a:prstTxWarp>
            <a:noAutofit/>
          </a:bodyPr>
          <a:lstStyle/>
          <a:p>
            <a:pPr algn="r">
              <a:spcBef>
                <a:spcPct val="0"/>
              </a:spcBef>
              <a:spcAft>
                <a:spcPct val="0"/>
              </a:spcAft>
            </a:pPr>
            <a:endParaRPr lang="en-US" sz="1294">
              <a:solidFill>
                <a:schemeClr val="tx1"/>
              </a:solidFill>
              <a:cs typeface="Segoe UI" panose="020B0502040204020203" pitchFamily="34" charset="0"/>
            </a:endParaRPr>
          </a:p>
        </p:txBody>
      </p:sp>
      <p:sp>
        <p:nvSpPr>
          <p:cNvPr id="31" name="矩形 30">
            <a:hlinkClick r:id="" action="ppaction://noaction"/>
            <a:extLst>
              <a:ext uri="{FF2B5EF4-FFF2-40B4-BE49-F238E27FC236}">
                <a16:creationId xmlns:a16="http://schemas.microsoft.com/office/drawing/2014/main" id="{BCDCFAC6-5528-D549-C721-4BD55F86F183}"/>
              </a:ext>
            </a:extLst>
          </p:cNvPr>
          <p:cNvSpPr/>
          <p:nvPr>
            <p:custDataLst>
              <p:tags r:id="rId12"/>
            </p:custDataLst>
          </p:nvPr>
        </p:nvSpPr>
        <p:spPr>
          <a:xfrm>
            <a:off x="1264271" y="4717362"/>
            <a:ext cx="2011212" cy="3236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1629" tIns="61629" rIns="0" bIns="61629" numCol="1" spcCol="0" rtlCol="0" fromWordArt="0" anchor="t" anchorCtr="0" forceAA="0" compatLnSpc="1">
            <a:prstTxWarp prst="textNoShape">
              <a:avLst/>
            </a:prstTxWarp>
            <a:noAutofit/>
          </a:bodyPr>
          <a:lstStyle/>
          <a:p>
            <a:pPr>
              <a:spcBef>
                <a:spcPct val="0"/>
              </a:spcBef>
              <a:spcAft>
                <a:spcPct val="0"/>
              </a:spcAft>
            </a:pPr>
            <a:r>
              <a:rPr lang="en-US" sz="1294" b="1">
                <a:solidFill>
                  <a:schemeClr val="tx1"/>
                </a:solidFill>
                <a:cs typeface="Segoe UI" panose="020B0502040204020203" pitchFamily="34" charset="0"/>
              </a:rPr>
              <a:t>AP mAP</a:t>
            </a:r>
          </a:p>
        </p:txBody>
      </p:sp>
      <p:sp>
        <p:nvSpPr>
          <p:cNvPr id="30" name="矩形 29">
            <a:hlinkClick r:id="" action="ppaction://noaction"/>
            <a:extLst>
              <a:ext uri="{FF2B5EF4-FFF2-40B4-BE49-F238E27FC236}">
                <a16:creationId xmlns:a16="http://schemas.microsoft.com/office/drawing/2014/main" id="{539A869C-4243-146B-2584-61ADAB777433}"/>
              </a:ext>
            </a:extLst>
          </p:cNvPr>
          <p:cNvSpPr/>
          <p:nvPr>
            <p:custDataLst>
              <p:tags r:id="rId13"/>
            </p:custDataLst>
          </p:nvPr>
        </p:nvSpPr>
        <p:spPr>
          <a:xfrm>
            <a:off x="889310" y="4717362"/>
            <a:ext cx="323603" cy="3236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1629" tIns="61629" rIns="61629" bIns="61629" numCol="1" spcCol="0" rtlCol="0" fromWordArt="0" anchor="ctr" anchorCtr="0" forceAA="0" compatLnSpc="1">
            <a:prstTxWarp prst="textNoShape">
              <a:avLst/>
            </a:prstTxWarp>
            <a:noAutofit/>
          </a:bodyPr>
          <a:lstStyle/>
          <a:p>
            <a:pPr algn="ctr">
              <a:spcBef>
                <a:spcPct val="0"/>
              </a:spcBef>
              <a:spcAft>
                <a:spcPct val="0"/>
              </a:spcAft>
            </a:pPr>
            <a:r>
              <a:rPr lang="en-US" sz="1294" b="1">
                <a:solidFill>
                  <a:schemeClr val="bg1"/>
                </a:solidFill>
                <a:cs typeface="Segoe UI" panose="020B0502040204020203" pitchFamily="34" charset="0"/>
              </a:rPr>
              <a:t>4.5</a:t>
            </a:r>
          </a:p>
        </p:txBody>
      </p:sp>
      <p:sp>
        <p:nvSpPr>
          <p:cNvPr id="29" name="矩形 28">
            <a:hlinkClick r:id="" action="ppaction://noaction"/>
            <a:extLst>
              <a:ext uri="{FF2B5EF4-FFF2-40B4-BE49-F238E27FC236}">
                <a16:creationId xmlns:a16="http://schemas.microsoft.com/office/drawing/2014/main" id="{B83C20DD-81D2-FEC6-4105-7CC30BDDB471}"/>
              </a:ext>
            </a:extLst>
          </p:cNvPr>
          <p:cNvSpPr/>
          <p:nvPr>
            <p:custDataLst>
              <p:tags r:id="rId14"/>
            </p:custDataLst>
          </p:nvPr>
        </p:nvSpPr>
        <p:spPr>
          <a:xfrm>
            <a:off x="11524179" y="4342402"/>
            <a:ext cx="89458" cy="3236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61629" rIns="0" bIns="61629" numCol="1" spcCol="0" rtlCol="0" fromWordArt="0" anchor="t" anchorCtr="0" forceAA="0" compatLnSpc="1">
            <a:prstTxWarp prst="textNoShape">
              <a:avLst/>
            </a:prstTxWarp>
            <a:noAutofit/>
          </a:bodyPr>
          <a:lstStyle/>
          <a:p>
            <a:pPr algn="r">
              <a:spcBef>
                <a:spcPct val="0"/>
              </a:spcBef>
              <a:spcAft>
                <a:spcPct val="0"/>
              </a:spcAft>
            </a:pPr>
            <a:endParaRPr lang="en-US" sz="1294">
              <a:solidFill>
                <a:schemeClr val="tx1"/>
              </a:solidFill>
              <a:cs typeface="Segoe UI" panose="020B0502040204020203" pitchFamily="34" charset="0"/>
            </a:endParaRPr>
          </a:p>
        </p:txBody>
      </p:sp>
      <p:sp>
        <p:nvSpPr>
          <p:cNvPr id="28" name="矩形 27">
            <a:hlinkClick r:id="" action="ppaction://noaction"/>
            <a:extLst>
              <a:ext uri="{FF2B5EF4-FFF2-40B4-BE49-F238E27FC236}">
                <a16:creationId xmlns:a16="http://schemas.microsoft.com/office/drawing/2014/main" id="{22C1E851-177D-2D3F-6C90-AA65B35C9590}"/>
              </a:ext>
            </a:extLst>
          </p:cNvPr>
          <p:cNvSpPr/>
          <p:nvPr>
            <p:custDataLst>
              <p:tags r:id="rId15"/>
            </p:custDataLst>
          </p:nvPr>
        </p:nvSpPr>
        <p:spPr>
          <a:xfrm>
            <a:off x="1264271" y="4342402"/>
            <a:ext cx="2011212" cy="3236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1629" tIns="61629" rIns="0" bIns="61629" numCol="1" spcCol="0" rtlCol="0" fromWordArt="0" anchor="t" anchorCtr="0" forceAA="0" compatLnSpc="1">
            <a:prstTxWarp prst="textNoShape">
              <a:avLst/>
            </a:prstTxWarp>
            <a:noAutofit/>
          </a:bodyPr>
          <a:lstStyle/>
          <a:p>
            <a:pPr>
              <a:spcBef>
                <a:spcPct val="0"/>
              </a:spcBef>
              <a:spcAft>
                <a:spcPct val="0"/>
              </a:spcAft>
            </a:pPr>
            <a:r>
              <a:rPr lang="en-US" sz="1294" b="1">
                <a:solidFill>
                  <a:schemeClr val="tx1"/>
                </a:solidFill>
                <a:cs typeface="Segoe UI" panose="020B0502040204020203" pitchFamily="34" charset="0"/>
              </a:rPr>
              <a:t>PR</a:t>
            </a:r>
          </a:p>
        </p:txBody>
      </p:sp>
      <p:sp>
        <p:nvSpPr>
          <p:cNvPr id="27" name="矩形 26">
            <a:hlinkClick r:id="" action="ppaction://noaction"/>
            <a:extLst>
              <a:ext uri="{FF2B5EF4-FFF2-40B4-BE49-F238E27FC236}">
                <a16:creationId xmlns:a16="http://schemas.microsoft.com/office/drawing/2014/main" id="{10053B45-38FA-C35E-09A9-360063AF09D1}"/>
              </a:ext>
            </a:extLst>
          </p:cNvPr>
          <p:cNvSpPr/>
          <p:nvPr>
            <p:custDataLst>
              <p:tags r:id="rId16"/>
            </p:custDataLst>
          </p:nvPr>
        </p:nvSpPr>
        <p:spPr>
          <a:xfrm>
            <a:off x="889310" y="4342402"/>
            <a:ext cx="323603" cy="323603"/>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1629" tIns="61629" rIns="61629" bIns="61629" numCol="1" spcCol="0" rtlCol="0" fromWordArt="0" anchor="ctr" anchorCtr="0" forceAA="0" compatLnSpc="1">
            <a:prstTxWarp prst="textNoShape">
              <a:avLst/>
            </a:prstTxWarp>
            <a:noAutofit/>
          </a:bodyPr>
          <a:lstStyle/>
          <a:p>
            <a:pPr algn="ctr">
              <a:spcBef>
                <a:spcPct val="0"/>
              </a:spcBef>
              <a:spcAft>
                <a:spcPct val="0"/>
              </a:spcAft>
            </a:pPr>
            <a:r>
              <a:rPr lang="en-US" sz="1294" b="1">
                <a:solidFill>
                  <a:schemeClr val="bg1"/>
                </a:solidFill>
                <a:cs typeface="Segoe UI" panose="020B0502040204020203" pitchFamily="34" charset="0"/>
              </a:rPr>
              <a:t>4.4</a:t>
            </a:r>
          </a:p>
        </p:txBody>
      </p:sp>
      <p:sp>
        <p:nvSpPr>
          <p:cNvPr id="26" name="矩形 25">
            <a:hlinkClick r:id="" action="ppaction://noaction"/>
            <a:extLst>
              <a:ext uri="{FF2B5EF4-FFF2-40B4-BE49-F238E27FC236}">
                <a16:creationId xmlns:a16="http://schemas.microsoft.com/office/drawing/2014/main" id="{22298D00-7042-9800-1B02-B8018322F708}"/>
              </a:ext>
            </a:extLst>
          </p:cNvPr>
          <p:cNvSpPr/>
          <p:nvPr>
            <p:custDataLst>
              <p:tags r:id="rId17"/>
            </p:custDataLst>
          </p:nvPr>
        </p:nvSpPr>
        <p:spPr>
          <a:xfrm>
            <a:off x="11524179" y="3967441"/>
            <a:ext cx="89458" cy="3236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61629" rIns="0" bIns="61629" numCol="1" spcCol="0" rtlCol="0" fromWordArt="0" anchor="t" anchorCtr="0" forceAA="0" compatLnSpc="1">
            <a:prstTxWarp prst="textNoShape">
              <a:avLst/>
            </a:prstTxWarp>
            <a:noAutofit/>
          </a:bodyPr>
          <a:lstStyle/>
          <a:p>
            <a:pPr algn="r">
              <a:spcBef>
                <a:spcPct val="0"/>
              </a:spcBef>
              <a:spcAft>
                <a:spcPct val="0"/>
              </a:spcAft>
            </a:pPr>
            <a:endParaRPr lang="en-US" sz="1294">
              <a:solidFill>
                <a:schemeClr val="tx1"/>
              </a:solidFill>
              <a:cs typeface="Segoe UI" panose="020B0502040204020203" pitchFamily="34" charset="0"/>
            </a:endParaRPr>
          </a:p>
        </p:txBody>
      </p:sp>
      <p:sp>
        <p:nvSpPr>
          <p:cNvPr id="25" name="矩形 24">
            <a:hlinkClick r:id="" action="ppaction://noaction"/>
            <a:extLst>
              <a:ext uri="{FF2B5EF4-FFF2-40B4-BE49-F238E27FC236}">
                <a16:creationId xmlns:a16="http://schemas.microsoft.com/office/drawing/2014/main" id="{F04FA9DC-16D2-F6C5-B197-0B52507AF833}"/>
              </a:ext>
            </a:extLst>
          </p:cNvPr>
          <p:cNvSpPr/>
          <p:nvPr>
            <p:custDataLst>
              <p:tags r:id="rId18"/>
            </p:custDataLst>
          </p:nvPr>
        </p:nvSpPr>
        <p:spPr>
          <a:xfrm>
            <a:off x="1264271" y="3967441"/>
            <a:ext cx="2011212" cy="3236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1629" tIns="61629" rIns="0" bIns="61629" numCol="1" spcCol="0" rtlCol="0" fromWordArt="0" anchor="t" anchorCtr="0" forceAA="0" compatLnSpc="1">
            <a:prstTxWarp prst="textNoShape">
              <a:avLst/>
            </a:prstTxWarp>
            <a:noAutofit/>
          </a:bodyPr>
          <a:lstStyle/>
          <a:p>
            <a:pPr>
              <a:spcBef>
                <a:spcPct val="0"/>
              </a:spcBef>
              <a:spcAft>
                <a:spcPct val="0"/>
              </a:spcAft>
            </a:pPr>
            <a:r>
              <a:rPr lang="en-US" sz="1294" b="1">
                <a:solidFill>
                  <a:schemeClr val="tx1"/>
                </a:solidFill>
                <a:cs typeface="Segoe UI" panose="020B0502040204020203" pitchFamily="34" charset="0"/>
              </a:rPr>
              <a:t>F-Score F1-score</a:t>
            </a:r>
          </a:p>
        </p:txBody>
      </p:sp>
      <p:sp>
        <p:nvSpPr>
          <p:cNvPr id="24" name="矩形 23">
            <a:hlinkClick r:id="" action="ppaction://noaction"/>
            <a:extLst>
              <a:ext uri="{FF2B5EF4-FFF2-40B4-BE49-F238E27FC236}">
                <a16:creationId xmlns:a16="http://schemas.microsoft.com/office/drawing/2014/main" id="{0F87ABFF-12B1-6955-5E17-A8084F827CBB}"/>
              </a:ext>
            </a:extLst>
          </p:cNvPr>
          <p:cNvSpPr/>
          <p:nvPr>
            <p:custDataLst>
              <p:tags r:id="rId19"/>
            </p:custDataLst>
          </p:nvPr>
        </p:nvSpPr>
        <p:spPr>
          <a:xfrm>
            <a:off x="889310" y="3967441"/>
            <a:ext cx="323603" cy="323603"/>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1629" tIns="61629" rIns="61629" bIns="61629" numCol="1" spcCol="0" rtlCol="0" fromWordArt="0" anchor="ctr" anchorCtr="0" forceAA="0" compatLnSpc="1">
            <a:prstTxWarp prst="textNoShape">
              <a:avLst/>
            </a:prstTxWarp>
            <a:noAutofit/>
          </a:bodyPr>
          <a:lstStyle/>
          <a:p>
            <a:pPr algn="ctr">
              <a:spcBef>
                <a:spcPct val="0"/>
              </a:spcBef>
              <a:spcAft>
                <a:spcPct val="0"/>
              </a:spcAft>
            </a:pPr>
            <a:r>
              <a:rPr lang="en-US" sz="1294" b="1">
                <a:solidFill>
                  <a:schemeClr val="bg1"/>
                </a:solidFill>
                <a:cs typeface="Segoe UI" panose="020B0502040204020203" pitchFamily="34" charset="0"/>
              </a:rPr>
              <a:t>4.3</a:t>
            </a:r>
          </a:p>
        </p:txBody>
      </p:sp>
      <p:sp>
        <p:nvSpPr>
          <p:cNvPr id="23" name="矩形 22">
            <a:hlinkClick r:id="" action="ppaction://noaction"/>
            <a:extLst>
              <a:ext uri="{FF2B5EF4-FFF2-40B4-BE49-F238E27FC236}">
                <a16:creationId xmlns:a16="http://schemas.microsoft.com/office/drawing/2014/main" id="{DB5DFB45-B6E1-5FE3-233E-72E459888B08}"/>
              </a:ext>
            </a:extLst>
          </p:cNvPr>
          <p:cNvSpPr/>
          <p:nvPr>
            <p:custDataLst>
              <p:tags r:id="rId20"/>
            </p:custDataLst>
          </p:nvPr>
        </p:nvSpPr>
        <p:spPr>
          <a:xfrm>
            <a:off x="11524179" y="3592480"/>
            <a:ext cx="89458" cy="3236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61629" rIns="0" bIns="61629" numCol="1" spcCol="0" rtlCol="0" fromWordArt="0" anchor="t" anchorCtr="0" forceAA="0" compatLnSpc="1">
            <a:prstTxWarp prst="textNoShape">
              <a:avLst/>
            </a:prstTxWarp>
            <a:noAutofit/>
          </a:bodyPr>
          <a:lstStyle/>
          <a:p>
            <a:pPr algn="r">
              <a:spcBef>
                <a:spcPct val="0"/>
              </a:spcBef>
              <a:spcAft>
                <a:spcPct val="0"/>
              </a:spcAft>
            </a:pPr>
            <a:endParaRPr lang="en-US" sz="1294">
              <a:solidFill>
                <a:schemeClr val="tx1"/>
              </a:solidFill>
              <a:cs typeface="Segoe UI" panose="020B0502040204020203" pitchFamily="34" charset="0"/>
            </a:endParaRPr>
          </a:p>
        </p:txBody>
      </p:sp>
      <p:sp>
        <p:nvSpPr>
          <p:cNvPr id="22" name="矩形 21">
            <a:hlinkClick r:id="" action="ppaction://noaction"/>
            <a:extLst>
              <a:ext uri="{FF2B5EF4-FFF2-40B4-BE49-F238E27FC236}">
                <a16:creationId xmlns:a16="http://schemas.microsoft.com/office/drawing/2014/main" id="{38E19134-D64F-0119-DC5B-D7B9EBB6ABA4}"/>
              </a:ext>
            </a:extLst>
          </p:cNvPr>
          <p:cNvSpPr/>
          <p:nvPr>
            <p:custDataLst>
              <p:tags r:id="rId21"/>
            </p:custDataLst>
          </p:nvPr>
        </p:nvSpPr>
        <p:spPr>
          <a:xfrm>
            <a:off x="1264271" y="3592480"/>
            <a:ext cx="2011212" cy="3236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1629" tIns="61629" rIns="0" bIns="61629" numCol="1" spcCol="0" rtlCol="0" fromWordArt="0" anchor="t" anchorCtr="0" forceAA="0" compatLnSpc="1">
            <a:prstTxWarp prst="textNoShape">
              <a:avLst/>
            </a:prstTxWarp>
            <a:noAutofit/>
          </a:bodyPr>
          <a:lstStyle/>
          <a:p>
            <a:pPr>
              <a:spcBef>
                <a:spcPct val="0"/>
              </a:spcBef>
              <a:spcAft>
                <a:spcPct val="0"/>
              </a:spcAft>
            </a:pPr>
            <a:r>
              <a:rPr lang="en-US" sz="1294" b="1">
                <a:solidFill>
                  <a:schemeClr val="tx1"/>
                </a:solidFill>
                <a:cs typeface="Segoe UI" panose="020B0502040204020203" pitchFamily="34" charset="0"/>
              </a:rPr>
              <a:t>Accuracy Precision Recall</a:t>
            </a:r>
          </a:p>
        </p:txBody>
      </p:sp>
      <p:sp>
        <p:nvSpPr>
          <p:cNvPr id="21" name="矩形 20">
            <a:hlinkClick r:id="" action="ppaction://noaction"/>
            <a:extLst>
              <a:ext uri="{FF2B5EF4-FFF2-40B4-BE49-F238E27FC236}">
                <a16:creationId xmlns:a16="http://schemas.microsoft.com/office/drawing/2014/main" id="{209AE36B-78F9-A26A-0A15-FBCBE4D82DBA}"/>
              </a:ext>
            </a:extLst>
          </p:cNvPr>
          <p:cNvSpPr/>
          <p:nvPr>
            <p:custDataLst>
              <p:tags r:id="rId22"/>
            </p:custDataLst>
          </p:nvPr>
        </p:nvSpPr>
        <p:spPr>
          <a:xfrm>
            <a:off x="889310" y="3592480"/>
            <a:ext cx="323603" cy="323603"/>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1629" tIns="61629" rIns="61629" bIns="61629" numCol="1" spcCol="0" rtlCol="0" fromWordArt="0" anchor="ctr" anchorCtr="0" forceAA="0" compatLnSpc="1">
            <a:prstTxWarp prst="textNoShape">
              <a:avLst/>
            </a:prstTxWarp>
            <a:noAutofit/>
          </a:bodyPr>
          <a:lstStyle/>
          <a:p>
            <a:pPr algn="ctr">
              <a:spcBef>
                <a:spcPct val="0"/>
              </a:spcBef>
              <a:spcAft>
                <a:spcPct val="0"/>
              </a:spcAft>
            </a:pPr>
            <a:r>
              <a:rPr lang="en-US" sz="1294" b="1">
                <a:solidFill>
                  <a:schemeClr val="bg1"/>
                </a:solidFill>
                <a:cs typeface="Segoe UI" panose="020B0502040204020203" pitchFamily="34" charset="0"/>
              </a:rPr>
              <a:t>4.2</a:t>
            </a:r>
          </a:p>
        </p:txBody>
      </p:sp>
      <p:sp>
        <p:nvSpPr>
          <p:cNvPr id="20" name="矩形 19">
            <a:hlinkClick r:id="" action="ppaction://noaction"/>
            <a:extLst>
              <a:ext uri="{FF2B5EF4-FFF2-40B4-BE49-F238E27FC236}">
                <a16:creationId xmlns:a16="http://schemas.microsoft.com/office/drawing/2014/main" id="{711B82F9-619A-C033-7C9F-241E707E4A8F}"/>
              </a:ext>
            </a:extLst>
          </p:cNvPr>
          <p:cNvSpPr/>
          <p:nvPr>
            <p:custDataLst>
              <p:tags r:id="rId23"/>
            </p:custDataLst>
          </p:nvPr>
        </p:nvSpPr>
        <p:spPr>
          <a:xfrm>
            <a:off x="11524179" y="3217519"/>
            <a:ext cx="89458" cy="3236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61629" rIns="0" bIns="61629" numCol="1" spcCol="0" rtlCol="0" fromWordArt="0" anchor="t" anchorCtr="0" forceAA="0" compatLnSpc="1">
            <a:prstTxWarp prst="textNoShape">
              <a:avLst/>
            </a:prstTxWarp>
            <a:noAutofit/>
          </a:bodyPr>
          <a:lstStyle/>
          <a:p>
            <a:pPr algn="r">
              <a:spcBef>
                <a:spcPct val="0"/>
              </a:spcBef>
              <a:spcAft>
                <a:spcPct val="0"/>
              </a:spcAft>
            </a:pPr>
            <a:endParaRPr lang="en-US" sz="1294">
              <a:solidFill>
                <a:schemeClr val="tx1"/>
              </a:solidFill>
              <a:cs typeface="Segoe UI" panose="020B0502040204020203" pitchFamily="34" charset="0"/>
            </a:endParaRPr>
          </a:p>
        </p:txBody>
      </p:sp>
      <p:sp>
        <p:nvSpPr>
          <p:cNvPr id="19" name="矩形 18">
            <a:hlinkClick r:id="" action="ppaction://noaction"/>
            <a:extLst>
              <a:ext uri="{FF2B5EF4-FFF2-40B4-BE49-F238E27FC236}">
                <a16:creationId xmlns:a16="http://schemas.microsoft.com/office/drawing/2014/main" id="{7CB2C2CC-6D4E-F766-D0BA-C50CCE973A52}"/>
              </a:ext>
            </a:extLst>
          </p:cNvPr>
          <p:cNvSpPr/>
          <p:nvPr>
            <p:custDataLst>
              <p:tags r:id="rId24"/>
            </p:custDataLst>
          </p:nvPr>
        </p:nvSpPr>
        <p:spPr>
          <a:xfrm>
            <a:off x="1264271" y="3217519"/>
            <a:ext cx="2011212" cy="3236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1629" tIns="61629" rIns="0" bIns="61629" numCol="1" spcCol="0" rtlCol="0" fromWordArt="0" anchor="t" anchorCtr="0" forceAA="0" compatLnSpc="1">
            <a:prstTxWarp prst="textNoShape">
              <a:avLst/>
            </a:prstTxWarp>
            <a:noAutofit/>
          </a:bodyPr>
          <a:lstStyle/>
          <a:p>
            <a:pPr>
              <a:spcBef>
                <a:spcPct val="0"/>
              </a:spcBef>
              <a:spcAft>
                <a:spcPct val="0"/>
              </a:spcAft>
            </a:pPr>
            <a:r>
              <a:rPr lang="en-US" sz="1294" b="1">
                <a:solidFill>
                  <a:schemeClr val="tx1"/>
                </a:solidFill>
                <a:cs typeface="Segoe UI" panose="020B0502040204020203" pitchFamily="34" charset="0"/>
              </a:rPr>
              <a:t>TP FP TN FN</a:t>
            </a:r>
          </a:p>
        </p:txBody>
      </p:sp>
      <p:sp>
        <p:nvSpPr>
          <p:cNvPr id="18" name="矩形 17">
            <a:hlinkClick r:id="" action="ppaction://noaction"/>
            <a:extLst>
              <a:ext uri="{FF2B5EF4-FFF2-40B4-BE49-F238E27FC236}">
                <a16:creationId xmlns:a16="http://schemas.microsoft.com/office/drawing/2014/main" id="{B3B71D02-6E98-79CB-87E8-861053B2A8B9}"/>
              </a:ext>
            </a:extLst>
          </p:cNvPr>
          <p:cNvSpPr/>
          <p:nvPr>
            <p:custDataLst>
              <p:tags r:id="rId25"/>
            </p:custDataLst>
          </p:nvPr>
        </p:nvSpPr>
        <p:spPr>
          <a:xfrm>
            <a:off x="889310" y="3217519"/>
            <a:ext cx="323603" cy="323603"/>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1629" tIns="61629" rIns="61629" bIns="61629" numCol="1" spcCol="0" rtlCol="0" fromWordArt="0" anchor="ctr" anchorCtr="0" forceAA="0" compatLnSpc="1">
            <a:prstTxWarp prst="textNoShape">
              <a:avLst/>
            </a:prstTxWarp>
            <a:noAutofit/>
          </a:bodyPr>
          <a:lstStyle/>
          <a:p>
            <a:pPr algn="ctr">
              <a:spcBef>
                <a:spcPct val="0"/>
              </a:spcBef>
              <a:spcAft>
                <a:spcPct val="0"/>
              </a:spcAft>
            </a:pPr>
            <a:r>
              <a:rPr lang="en-US" sz="1294" b="1">
                <a:solidFill>
                  <a:schemeClr val="bg1"/>
                </a:solidFill>
                <a:cs typeface="Segoe UI" panose="020B0502040204020203" pitchFamily="34" charset="0"/>
              </a:rPr>
              <a:t>4.1</a:t>
            </a:r>
          </a:p>
        </p:txBody>
      </p:sp>
      <p:sp>
        <p:nvSpPr>
          <p:cNvPr id="17" name="矩形 16">
            <a:extLst>
              <a:ext uri="{FF2B5EF4-FFF2-40B4-BE49-F238E27FC236}">
                <a16:creationId xmlns:a16="http://schemas.microsoft.com/office/drawing/2014/main" id="{7BA4690A-2993-96D7-E915-5B2223665C8E}"/>
              </a:ext>
            </a:extLst>
          </p:cNvPr>
          <p:cNvSpPr/>
          <p:nvPr>
            <p:custDataLst>
              <p:tags r:id="rId26"/>
            </p:custDataLst>
          </p:nvPr>
        </p:nvSpPr>
        <p:spPr>
          <a:xfrm>
            <a:off x="889310" y="2842558"/>
            <a:ext cx="10785956" cy="323603"/>
          </a:xfrm>
          <a:prstGeom prst="rect">
            <a:avLst/>
          </a:prstGeom>
          <a:solidFill>
            <a:srgbClr val="D9D9D9"/>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61629" rIns="0" bIns="61629" numCol="1" spcCol="0" rtlCol="0" fromWordArt="0" anchor="t" anchorCtr="0" forceAA="0" compatLnSpc="1">
            <a:prstTxWarp prst="textNoShape">
              <a:avLst/>
            </a:prstTxWarp>
            <a:noAutofit/>
          </a:bodyPr>
          <a:lstStyle/>
          <a:p>
            <a:pPr algn="ctr">
              <a:spcBef>
                <a:spcPct val="0"/>
              </a:spcBef>
              <a:spcAft>
                <a:spcPct val="0"/>
              </a:spcAft>
            </a:pPr>
            <a:endParaRPr lang="en-US" sz="1294">
              <a:solidFill>
                <a:schemeClr val="tx1"/>
              </a:solidFill>
              <a:cs typeface="Segoe UI" panose="020B0502040204020203" pitchFamily="34" charset="0"/>
            </a:endParaRPr>
          </a:p>
        </p:txBody>
      </p:sp>
      <p:sp>
        <p:nvSpPr>
          <p:cNvPr id="16" name="矩形 15">
            <a:hlinkClick r:id="rId42" action="ppaction://hlinksldjump"/>
            <a:extLst>
              <a:ext uri="{FF2B5EF4-FFF2-40B4-BE49-F238E27FC236}">
                <a16:creationId xmlns:a16="http://schemas.microsoft.com/office/drawing/2014/main" id="{A719F55E-7694-7E45-F08A-ADDE5FB8FB98}"/>
              </a:ext>
            </a:extLst>
          </p:cNvPr>
          <p:cNvSpPr/>
          <p:nvPr>
            <p:custDataLst>
              <p:tags r:id="rId27"/>
            </p:custDataLst>
          </p:nvPr>
        </p:nvSpPr>
        <p:spPr>
          <a:xfrm>
            <a:off x="11524179" y="2842558"/>
            <a:ext cx="89458" cy="3236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61629" rIns="0" bIns="61629" numCol="1" spcCol="0" rtlCol="0" fromWordArt="0" anchor="t" anchorCtr="0" forceAA="0" compatLnSpc="1">
            <a:prstTxWarp prst="textNoShape">
              <a:avLst/>
            </a:prstTxWarp>
            <a:noAutofit/>
          </a:bodyPr>
          <a:lstStyle/>
          <a:p>
            <a:pPr algn="r">
              <a:spcBef>
                <a:spcPct val="0"/>
              </a:spcBef>
              <a:spcAft>
                <a:spcPct val="0"/>
              </a:spcAft>
            </a:pPr>
            <a:r>
              <a:rPr lang="en-US" sz="1294">
                <a:solidFill>
                  <a:schemeClr val="tx1"/>
                </a:solidFill>
                <a:cs typeface="Segoe UI" panose="020B0502040204020203" pitchFamily="34" charset="0"/>
              </a:rPr>
              <a:t>26</a:t>
            </a:r>
          </a:p>
        </p:txBody>
      </p:sp>
      <p:sp>
        <p:nvSpPr>
          <p:cNvPr id="15" name="矩形 14">
            <a:hlinkClick r:id="rId42" action="ppaction://hlinksldjump"/>
            <a:extLst>
              <a:ext uri="{FF2B5EF4-FFF2-40B4-BE49-F238E27FC236}">
                <a16:creationId xmlns:a16="http://schemas.microsoft.com/office/drawing/2014/main" id="{7E810781-8DF0-98D2-A9C7-EB841871F75F}"/>
              </a:ext>
            </a:extLst>
          </p:cNvPr>
          <p:cNvSpPr/>
          <p:nvPr>
            <p:custDataLst>
              <p:tags r:id="rId28"/>
            </p:custDataLst>
          </p:nvPr>
        </p:nvSpPr>
        <p:spPr>
          <a:xfrm>
            <a:off x="889310" y="2842558"/>
            <a:ext cx="2386173" cy="3236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1629" tIns="61629" rIns="0" bIns="61629" numCol="1" spcCol="0" rtlCol="0" fromWordArt="0" anchor="t" anchorCtr="0" forceAA="0" compatLnSpc="1">
            <a:prstTxWarp prst="textNoShape">
              <a:avLst/>
            </a:prstTxWarp>
            <a:noAutofit/>
          </a:bodyPr>
          <a:lstStyle/>
          <a:p>
            <a:pPr>
              <a:spcBef>
                <a:spcPct val="0"/>
              </a:spcBef>
              <a:spcAft>
                <a:spcPct val="0"/>
              </a:spcAft>
            </a:pPr>
            <a:r>
              <a:rPr lang="zh-CN" altLang="en-US" sz="1294" b="1">
                <a:solidFill>
                  <a:schemeClr val="tx1"/>
                </a:solidFill>
                <a:cs typeface="Segoe UI" panose="020B0502040204020203" pitchFamily="34" charset="0"/>
              </a:rPr>
              <a:t>评价标准</a:t>
            </a:r>
            <a:endParaRPr lang="en-US" sz="1294" b="1">
              <a:solidFill>
                <a:schemeClr val="tx1"/>
              </a:solidFill>
              <a:cs typeface="Segoe UI" panose="020B0502040204020203" pitchFamily="34" charset="0"/>
            </a:endParaRPr>
          </a:p>
        </p:txBody>
      </p:sp>
      <p:sp>
        <p:nvSpPr>
          <p:cNvPr id="14" name="矩形 13">
            <a:hlinkClick r:id="rId42" action="ppaction://hlinksldjump"/>
            <a:extLst>
              <a:ext uri="{FF2B5EF4-FFF2-40B4-BE49-F238E27FC236}">
                <a16:creationId xmlns:a16="http://schemas.microsoft.com/office/drawing/2014/main" id="{15B3B2F4-66AD-641D-551B-F0654B5C38C7}"/>
              </a:ext>
            </a:extLst>
          </p:cNvPr>
          <p:cNvSpPr/>
          <p:nvPr>
            <p:custDataLst>
              <p:tags r:id="rId29"/>
            </p:custDataLst>
          </p:nvPr>
        </p:nvSpPr>
        <p:spPr>
          <a:xfrm>
            <a:off x="514349" y="2842558"/>
            <a:ext cx="323603" cy="323603"/>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1629" tIns="61629" rIns="61629" bIns="61629" numCol="1" spcCol="0" rtlCol="0" fromWordArt="0" anchor="ctr" anchorCtr="0" forceAA="0" compatLnSpc="1">
            <a:prstTxWarp prst="textNoShape">
              <a:avLst/>
            </a:prstTxWarp>
            <a:noAutofit/>
          </a:bodyPr>
          <a:lstStyle/>
          <a:p>
            <a:pPr algn="ctr">
              <a:spcBef>
                <a:spcPct val="0"/>
              </a:spcBef>
              <a:spcAft>
                <a:spcPct val="0"/>
              </a:spcAft>
            </a:pPr>
            <a:r>
              <a:rPr lang="en-US" sz="1294" b="1">
                <a:solidFill>
                  <a:schemeClr val="bg1"/>
                </a:solidFill>
                <a:cs typeface="Segoe UI" panose="020B0502040204020203" pitchFamily="34" charset="0"/>
              </a:rPr>
              <a:t>4</a:t>
            </a:r>
          </a:p>
        </p:txBody>
      </p:sp>
      <p:sp>
        <p:nvSpPr>
          <p:cNvPr id="13" name="矩形 12">
            <a:hlinkClick r:id="rId43" action="ppaction://hlinksldjump"/>
            <a:extLst>
              <a:ext uri="{FF2B5EF4-FFF2-40B4-BE49-F238E27FC236}">
                <a16:creationId xmlns:a16="http://schemas.microsoft.com/office/drawing/2014/main" id="{DFFE7A51-9F83-D753-F51B-8A400BC2B6E4}"/>
              </a:ext>
            </a:extLst>
          </p:cNvPr>
          <p:cNvSpPr/>
          <p:nvPr>
            <p:custDataLst>
              <p:tags r:id="rId30"/>
            </p:custDataLst>
          </p:nvPr>
        </p:nvSpPr>
        <p:spPr>
          <a:xfrm>
            <a:off x="11524179" y="2467597"/>
            <a:ext cx="89458" cy="3236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61629" rIns="0" bIns="61629" numCol="1" spcCol="0" rtlCol="0" fromWordArt="0" anchor="t" anchorCtr="0" forceAA="0" compatLnSpc="1">
            <a:prstTxWarp prst="textNoShape">
              <a:avLst/>
            </a:prstTxWarp>
            <a:noAutofit/>
          </a:bodyPr>
          <a:lstStyle/>
          <a:p>
            <a:pPr algn="r">
              <a:spcBef>
                <a:spcPct val="0"/>
              </a:spcBef>
              <a:spcAft>
                <a:spcPct val="0"/>
              </a:spcAft>
            </a:pPr>
            <a:r>
              <a:rPr lang="en-US" sz="1294">
                <a:solidFill>
                  <a:schemeClr val="tx1"/>
                </a:solidFill>
                <a:cs typeface="Segoe UI" panose="020B0502040204020203" pitchFamily="34" charset="0"/>
              </a:rPr>
              <a:t>22</a:t>
            </a:r>
          </a:p>
        </p:txBody>
      </p:sp>
      <p:sp>
        <p:nvSpPr>
          <p:cNvPr id="12" name="矩形 11">
            <a:hlinkClick r:id="rId43" action="ppaction://hlinksldjump"/>
            <a:extLst>
              <a:ext uri="{FF2B5EF4-FFF2-40B4-BE49-F238E27FC236}">
                <a16:creationId xmlns:a16="http://schemas.microsoft.com/office/drawing/2014/main" id="{B7803840-3447-AE45-12D1-A78D05A68FC8}"/>
              </a:ext>
            </a:extLst>
          </p:cNvPr>
          <p:cNvSpPr/>
          <p:nvPr>
            <p:custDataLst>
              <p:tags r:id="rId31"/>
            </p:custDataLst>
          </p:nvPr>
        </p:nvSpPr>
        <p:spPr>
          <a:xfrm>
            <a:off x="889310" y="2467597"/>
            <a:ext cx="2386173" cy="3236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1629" tIns="61629" rIns="0" bIns="61629" numCol="1" spcCol="0" rtlCol="0" fromWordArt="0" anchor="t" anchorCtr="0" forceAA="0" compatLnSpc="1">
            <a:prstTxWarp prst="textNoShape">
              <a:avLst/>
            </a:prstTxWarp>
            <a:noAutofit/>
          </a:bodyPr>
          <a:lstStyle/>
          <a:p>
            <a:pPr>
              <a:spcBef>
                <a:spcPct val="0"/>
              </a:spcBef>
              <a:spcAft>
                <a:spcPct val="0"/>
              </a:spcAft>
            </a:pPr>
            <a:r>
              <a:rPr lang="zh-CN" altLang="en-US" sz="1294" b="1">
                <a:solidFill>
                  <a:schemeClr val="tx1"/>
                </a:solidFill>
                <a:cs typeface="Segoe UI" panose="020B0502040204020203" pitchFamily="34" charset="0"/>
              </a:rPr>
              <a:t>网络算法</a:t>
            </a:r>
            <a:endParaRPr lang="en-US" sz="1294" b="1">
              <a:solidFill>
                <a:schemeClr val="tx1"/>
              </a:solidFill>
              <a:cs typeface="Segoe UI" panose="020B0502040204020203" pitchFamily="34" charset="0"/>
            </a:endParaRPr>
          </a:p>
        </p:txBody>
      </p:sp>
      <p:sp>
        <p:nvSpPr>
          <p:cNvPr id="11" name="矩形 10">
            <a:hlinkClick r:id="rId43" action="ppaction://hlinksldjump"/>
            <a:extLst>
              <a:ext uri="{FF2B5EF4-FFF2-40B4-BE49-F238E27FC236}">
                <a16:creationId xmlns:a16="http://schemas.microsoft.com/office/drawing/2014/main" id="{1DF785B8-2FC1-C013-31D5-8D3A00E84DCA}"/>
              </a:ext>
            </a:extLst>
          </p:cNvPr>
          <p:cNvSpPr/>
          <p:nvPr>
            <p:custDataLst>
              <p:tags r:id="rId32"/>
            </p:custDataLst>
          </p:nvPr>
        </p:nvSpPr>
        <p:spPr>
          <a:xfrm>
            <a:off x="514349" y="2467597"/>
            <a:ext cx="323603" cy="323603"/>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1629" tIns="61629" rIns="61629" bIns="61629" numCol="1" spcCol="0" rtlCol="0" fromWordArt="0" anchor="ctr" anchorCtr="0" forceAA="0" compatLnSpc="1">
            <a:prstTxWarp prst="textNoShape">
              <a:avLst/>
            </a:prstTxWarp>
            <a:noAutofit/>
          </a:bodyPr>
          <a:lstStyle/>
          <a:p>
            <a:pPr algn="ctr">
              <a:spcBef>
                <a:spcPct val="0"/>
              </a:spcBef>
              <a:spcAft>
                <a:spcPct val="0"/>
              </a:spcAft>
            </a:pPr>
            <a:r>
              <a:rPr lang="en-US" sz="1294" b="1">
                <a:solidFill>
                  <a:schemeClr val="bg1"/>
                </a:solidFill>
                <a:cs typeface="Segoe UI" panose="020B0502040204020203" pitchFamily="34" charset="0"/>
              </a:rPr>
              <a:t>3</a:t>
            </a:r>
          </a:p>
        </p:txBody>
      </p:sp>
      <p:sp>
        <p:nvSpPr>
          <p:cNvPr id="10" name="矩形 9">
            <a:hlinkClick r:id="rId44" action="ppaction://hlinksldjump"/>
            <a:extLst>
              <a:ext uri="{FF2B5EF4-FFF2-40B4-BE49-F238E27FC236}">
                <a16:creationId xmlns:a16="http://schemas.microsoft.com/office/drawing/2014/main" id="{980DEEC8-843C-BB4F-75D4-500F0859FD96}"/>
              </a:ext>
            </a:extLst>
          </p:cNvPr>
          <p:cNvSpPr/>
          <p:nvPr>
            <p:custDataLst>
              <p:tags r:id="rId33"/>
            </p:custDataLst>
          </p:nvPr>
        </p:nvSpPr>
        <p:spPr>
          <a:xfrm>
            <a:off x="11524179" y="2092636"/>
            <a:ext cx="89458" cy="3236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61629" rIns="0" bIns="61629" numCol="1" spcCol="0" rtlCol="0" fromWordArt="0" anchor="t" anchorCtr="0" forceAA="0" compatLnSpc="1">
            <a:prstTxWarp prst="textNoShape">
              <a:avLst/>
            </a:prstTxWarp>
            <a:noAutofit/>
          </a:bodyPr>
          <a:lstStyle/>
          <a:p>
            <a:pPr algn="r">
              <a:spcBef>
                <a:spcPct val="0"/>
              </a:spcBef>
              <a:spcAft>
                <a:spcPct val="0"/>
              </a:spcAft>
            </a:pPr>
            <a:r>
              <a:rPr lang="en-US" sz="1294">
                <a:solidFill>
                  <a:schemeClr val="tx1"/>
                </a:solidFill>
                <a:cs typeface="Segoe UI" panose="020B0502040204020203" pitchFamily="34" charset="0"/>
              </a:rPr>
              <a:t>19</a:t>
            </a:r>
          </a:p>
        </p:txBody>
      </p:sp>
      <p:sp>
        <p:nvSpPr>
          <p:cNvPr id="9" name="矩形 8">
            <a:hlinkClick r:id="rId44" action="ppaction://hlinksldjump"/>
            <a:extLst>
              <a:ext uri="{FF2B5EF4-FFF2-40B4-BE49-F238E27FC236}">
                <a16:creationId xmlns:a16="http://schemas.microsoft.com/office/drawing/2014/main" id="{1FE7ABF5-EB0D-3D79-C642-3EA378E9007F}"/>
              </a:ext>
            </a:extLst>
          </p:cNvPr>
          <p:cNvSpPr/>
          <p:nvPr>
            <p:custDataLst>
              <p:tags r:id="rId34"/>
            </p:custDataLst>
          </p:nvPr>
        </p:nvSpPr>
        <p:spPr>
          <a:xfrm>
            <a:off x="889310" y="2092636"/>
            <a:ext cx="2386173" cy="3236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1629" tIns="61629" rIns="0" bIns="61629" numCol="1" spcCol="0" rtlCol="0" fromWordArt="0" anchor="t" anchorCtr="0" forceAA="0" compatLnSpc="1">
            <a:prstTxWarp prst="textNoShape">
              <a:avLst/>
            </a:prstTxWarp>
            <a:noAutofit/>
          </a:bodyPr>
          <a:lstStyle/>
          <a:p>
            <a:pPr>
              <a:spcBef>
                <a:spcPct val="0"/>
              </a:spcBef>
              <a:spcAft>
                <a:spcPct val="0"/>
              </a:spcAft>
            </a:pPr>
            <a:r>
              <a:rPr lang="zh-CN" altLang="en-US" sz="1294" b="1">
                <a:solidFill>
                  <a:schemeClr val="tx1"/>
                </a:solidFill>
                <a:cs typeface="Segoe UI" panose="020B0502040204020203" pitchFamily="34" charset="0"/>
              </a:rPr>
              <a:t>阈值设定</a:t>
            </a:r>
            <a:endParaRPr lang="en-US" sz="1294" b="1">
              <a:solidFill>
                <a:schemeClr val="tx1"/>
              </a:solidFill>
              <a:cs typeface="Segoe UI" panose="020B0502040204020203" pitchFamily="34" charset="0"/>
            </a:endParaRPr>
          </a:p>
        </p:txBody>
      </p:sp>
      <p:sp>
        <p:nvSpPr>
          <p:cNvPr id="8" name="矩形 7">
            <a:hlinkClick r:id="rId44" action="ppaction://hlinksldjump"/>
            <a:extLst>
              <a:ext uri="{FF2B5EF4-FFF2-40B4-BE49-F238E27FC236}">
                <a16:creationId xmlns:a16="http://schemas.microsoft.com/office/drawing/2014/main" id="{BA93DCF5-BF6E-A2D3-B82B-369D4E35B246}"/>
              </a:ext>
            </a:extLst>
          </p:cNvPr>
          <p:cNvSpPr/>
          <p:nvPr>
            <p:custDataLst>
              <p:tags r:id="rId35"/>
            </p:custDataLst>
          </p:nvPr>
        </p:nvSpPr>
        <p:spPr>
          <a:xfrm>
            <a:off x="514349" y="2092636"/>
            <a:ext cx="323603" cy="323603"/>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1629" tIns="61629" rIns="61629" bIns="61629" numCol="1" spcCol="0" rtlCol="0" fromWordArt="0" anchor="ctr" anchorCtr="0" forceAA="0" compatLnSpc="1">
            <a:prstTxWarp prst="textNoShape">
              <a:avLst/>
            </a:prstTxWarp>
            <a:noAutofit/>
          </a:bodyPr>
          <a:lstStyle/>
          <a:p>
            <a:pPr algn="ctr">
              <a:spcBef>
                <a:spcPct val="0"/>
              </a:spcBef>
              <a:spcAft>
                <a:spcPct val="0"/>
              </a:spcAft>
            </a:pPr>
            <a:r>
              <a:rPr lang="en-US" sz="1294" b="1">
                <a:solidFill>
                  <a:schemeClr val="bg1"/>
                </a:solidFill>
                <a:cs typeface="Segoe UI" panose="020B0502040204020203" pitchFamily="34" charset="0"/>
              </a:rPr>
              <a:t>2</a:t>
            </a:r>
          </a:p>
        </p:txBody>
      </p:sp>
      <p:sp>
        <p:nvSpPr>
          <p:cNvPr id="7" name="矩形 6">
            <a:hlinkClick r:id="rId45" action="ppaction://hlinksldjump"/>
            <a:extLst>
              <a:ext uri="{FF2B5EF4-FFF2-40B4-BE49-F238E27FC236}">
                <a16:creationId xmlns:a16="http://schemas.microsoft.com/office/drawing/2014/main" id="{650DE97C-1406-5B02-DE73-35BA8FEA0E0E}"/>
              </a:ext>
            </a:extLst>
          </p:cNvPr>
          <p:cNvSpPr/>
          <p:nvPr>
            <p:custDataLst>
              <p:tags r:id="rId36"/>
            </p:custDataLst>
          </p:nvPr>
        </p:nvSpPr>
        <p:spPr>
          <a:xfrm>
            <a:off x="11524179" y="1717675"/>
            <a:ext cx="89458" cy="3236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61629" rIns="0" bIns="61629" numCol="1" spcCol="0" rtlCol="0" fromWordArt="0" anchor="t" anchorCtr="0" forceAA="0" compatLnSpc="1">
            <a:prstTxWarp prst="textNoShape">
              <a:avLst/>
            </a:prstTxWarp>
            <a:noAutofit/>
          </a:bodyPr>
          <a:lstStyle/>
          <a:p>
            <a:pPr algn="r">
              <a:spcBef>
                <a:spcPct val="0"/>
              </a:spcBef>
              <a:spcAft>
                <a:spcPct val="0"/>
              </a:spcAft>
            </a:pPr>
            <a:r>
              <a:rPr lang="en-US" sz="1294">
                <a:solidFill>
                  <a:schemeClr val="tx1"/>
                </a:solidFill>
                <a:cs typeface="Segoe UI" panose="020B0502040204020203" pitchFamily="34" charset="0"/>
              </a:rPr>
              <a:t>13</a:t>
            </a:r>
          </a:p>
        </p:txBody>
      </p:sp>
      <p:sp>
        <p:nvSpPr>
          <p:cNvPr id="6" name="矩形 5">
            <a:hlinkClick r:id="rId45" action="ppaction://hlinksldjump"/>
            <a:extLst>
              <a:ext uri="{FF2B5EF4-FFF2-40B4-BE49-F238E27FC236}">
                <a16:creationId xmlns:a16="http://schemas.microsoft.com/office/drawing/2014/main" id="{F5658039-F0C2-FFC8-3362-E86000F20A59}"/>
              </a:ext>
            </a:extLst>
          </p:cNvPr>
          <p:cNvSpPr/>
          <p:nvPr>
            <p:custDataLst>
              <p:tags r:id="rId37"/>
            </p:custDataLst>
          </p:nvPr>
        </p:nvSpPr>
        <p:spPr>
          <a:xfrm>
            <a:off x="889310" y="1717675"/>
            <a:ext cx="2386173" cy="3236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1629" tIns="61629" rIns="0" bIns="61629" numCol="1" spcCol="0" rtlCol="0" fromWordArt="0" anchor="t" anchorCtr="0" forceAA="0" compatLnSpc="1">
            <a:prstTxWarp prst="textNoShape">
              <a:avLst/>
            </a:prstTxWarp>
            <a:noAutofit/>
          </a:bodyPr>
          <a:lstStyle/>
          <a:p>
            <a:pPr>
              <a:spcBef>
                <a:spcPct val="0"/>
              </a:spcBef>
              <a:spcAft>
                <a:spcPct val="0"/>
              </a:spcAft>
            </a:pPr>
            <a:r>
              <a:rPr lang="zh-CN" altLang="en-US" sz="1294" b="1">
                <a:solidFill>
                  <a:schemeClr val="tx1"/>
                </a:solidFill>
                <a:cs typeface="Segoe UI" panose="020B0502040204020203" pitchFamily="34" charset="0"/>
              </a:rPr>
              <a:t>网络结构</a:t>
            </a:r>
            <a:endParaRPr lang="en-US" sz="1294" b="1">
              <a:solidFill>
                <a:schemeClr val="tx1"/>
              </a:solidFill>
              <a:cs typeface="Segoe UI" panose="020B0502040204020203" pitchFamily="34" charset="0"/>
            </a:endParaRPr>
          </a:p>
        </p:txBody>
      </p:sp>
      <p:sp>
        <p:nvSpPr>
          <p:cNvPr id="5" name="矩形 4">
            <a:hlinkClick r:id="rId45" action="ppaction://hlinksldjump"/>
            <a:extLst>
              <a:ext uri="{FF2B5EF4-FFF2-40B4-BE49-F238E27FC236}">
                <a16:creationId xmlns:a16="http://schemas.microsoft.com/office/drawing/2014/main" id="{22F65315-8EFD-B597-4820-36EC258EAC28}"/>
              </a:ext>
            </a:extLst>
          </p:cNvPr>
          <p:cNvSpPr/>
          <p:nvPr>
            <p:custDataLst>
              <p:tags r:id="rId38"/>
            </p:custDataLst>
          </p:nvPr>
        </p:nvSpPr>
        <p:spPr>
          <a:xfrm>
            <a:off x="514349" y="1717675"/>
            <a:ext cx="323603" cy="323603"/>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1629" tIns="61629" rIns="61629" bIns="61629" numCol="1" spcCol="0" rtlCol="0" fromWordArt="0" anchor="ctr" anchorCtr="0" forceAA="0" compatLnSpc="1">
            <a:prstTxWarp prst="textNoShape">
              <a:avLst/>
            </a:prstTxWarp>
            <a:noAutofit/>
          </a:bodyPr>
          <a:lstStyle/>
          <a:p>
            <a:pPr algn="ctr">
              <a:spcBef>
                <a:spcPct val="0"/>
              </a:spcBef>
              <a:spcAft>
                <a:spcPct val="0"/>
              </a:spcAft>
            </a:pPr>
            <a:r>
              <a:rPr lang="en-US" sz="1294" b="1">
                <a:solidFill>
                  <a:schemeClr val="bg1"/>
                </a:solidFill>
                <a:cs typeface="Segoe UI" panose="020B0502040204020203" pitchFamily="34" charset="0"/>
              </a:rPr>
              <a:t>1</a:t>
            </a:r>
          </a:p>
        </p:txBody>
      </p:sp>
      <p:sp>
        <p:nvSpPr>
          <p:cNvPr id="4" name="标题 3">
            <a:extLst>
              <a:ext uri="{FF2B5EF4-FFF2-40B4-BE49-F238E27FC236}">
                <a16:creationId xmlns:a16="http://schemas.microsoft.com/office/drawing/2014/main" id="{E184B778-82F7-F21D-7776-3843EE0CD0EC}"/>
              </a:ext>
            </a:extLst>
          </p:cNvPr>
          <p:cNvSpPr>
            <a:spLocks noGrp="1"/>
          </p:cNvSpPr>
          <p:nvPr>
            <p:ph type="title"/>
            <p:custDataLst>
              <p:tags r:id="rId39"/>
            </p:custDataLst>
          </p:nvPr>
        </p:nvSpPr>
        <p:spPr/>
        <p:txBody>
          <a:bodyPr/>
          <a:lstStyle/>
          <a:p>
            <a:r>
              <a:rPr lang="en-US"/>
              <a:t>Concepts</a:t>
            </a:r>
          </a:p>
        </p:txBody>
      </p:sp>
      <p:graphicFrame>
        <p:nvGraphicFramePr>
          <p:cNvPr id="120" name="think-cell data - do not delete" hidden="1">
            <a:extLst>
              <a:ext uri="{FF2B5EF4-FFF2-40B4-BE49-F238E27FC236}">
                <a16:creationId xmlns:a16="http://schemas.microsoft.com/office/drawing/2014/main" id="{74DA6B79-7EFE-350C-5F42-0B82CBF9B4B6}"/>
              </a:ext>
            </a:extLst>
          </p:cNvPr>
          <p:cNvGraphicFramePr>
            <a:graphicFrameLocks noChangeAspect="1"/>
          </p:cNvGraphicFramePr>
          <p:nvPr>
            <p:custDataLst>
              <p:tags r:id="rId40"/>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6" imgW="325" imgH="323" progId="TCLayout.ActiveDocument.1">
                  <p:embed/>
                </p:oleObj>
              </mc:Choice>
              <mc:Fallback>
                <p:oleObj name="think-cell 幻灯片" r:id="rId46" imgW="325" imgH="323" progId="TCLayout.ActiveDocument.1">
                  <p:embed/>
                  <p:pic>
                    <p:nvPicPr>
                      <p:cNvPr id="120" name="think-cell data - do not delete" hidden="1">
                        <a:extLst>
                          <a:ext uri="{FF2B5EF4-FFF2-40B4-BE49-F238E27FC236}">
                            <a16:creationId xmlns:a16="http://schemas.microsoft.com/office/drawing/2014/main" id="{74DA6B79-7EFE-350C-5F42-0B82CBF9B4B6}"/>
                          </a:ext>
                        </a:extLst>
                      </p:cNvPr>
                      <p:cNvPicPr/>
                      <p:nvPr/>
                    </p:nvPicPr>
                    <p:blipFill>
                      <a:blip r:embed="rId47"/>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41226001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a:extLst>
              <a:ext uri="{FF2B5EF4-FFF2-40B4-BE49-F238E27FC236}">
                <a16:creationId xmlns:a16="http://schemas.microsoft.com/office/drawing/2014/main" id="{C21E1BC3-A989-2A5B-6568-13A309CDA468}"/>
              </a:ext>
            </a:extLst>
          </p:cNvPr>
          <p:cNvSpPr txBox="1">
            <a:spLocks noChangeArrowheads="1"/>
          </p:cNvSpPr>
          <p:nvPr/>
        </p:nvSpPr>
        <p:spPr bwMode="auto">
          <a:xfrm>
            <a:off x="6843098" y="2650049"/>
            <a:ext cx="4777303" cy="1687272"/>
          </a:xfrm>
          <a:prstGeom prst="rect">
            <a:avLst/>
          </a:prstGeom>
          <a:solidFill>
            <a:srgbClr val="FFFFFF"/>
          </a:solidFill>
          <a:ln w="9525">
            <a:noFill/>
            <a:miter lim="800000"/>
            <a:headEnd/>
            <a:tailEnd/>
          </a:ln>
          <a:effectLst/>
        </p:spPr>
        <p:txBody>
          <a:bodyPr vert="horz" wrap="square" lIns="90011" tIns="108014" rIns="90011" bIns="46806" numCol="1" anchor="ctr"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algn="ctr">
              <a:buClr>
                <a:schemeClr val="accent1"/>
              </a:buClr>
            </a:pPr>
            <a:r>
              <a:rPr lang="en-US" sz="6000" b="0" dirty="0">
                <a:solidFill>
                  <a:schemeClr val="tx2"/>
                </a:solidFill>
              </a:rPr>
              <a:t>FP</a:t>
            </a:r>
          </a:p>
        </p:txBody>
      </p:sp>
      <p:sp>
        <p:nvSpPr>
          <p:cNvPr id="35" name="ee4pContent2">
            <a:extLst>
              <a:ext uri="{FF2B5EF4-FFF2-40B4-BE49-F238E27FC236}">
                <a16:creationId xmlns:a16="http://schemas.microsoft.com/office/drawing/2014/main" id="{3B5668A5-C113-6CAF-D08C-4FC948F62B04}"/>
              </a:ext>
            </a:extLst>
          </p:cNvPr>
          <p:cNvSpPr txBox="1">
            <a:spLocks noChangeArrowheads="1"/>
          </p:cNvSpPr>
          <p:nvPr>
            <p:custDataLst>
              <p:tags r:id="rId1"/>
            </p:custDataLst>
          </p:nvPr>
        </p:nvSpPr>
        <p:spPr bwMode="auto">
          <a:xfrm>
            <a:off x="6843098" y="2650131"/>
            <a:ext cx="4777303" cy="1687190"/>
          </a:xfrm>
          <a:prstGeom prst="rect">
            <a:avLst/>
          </a:prstGeom>
          <a:noFill/>
          <a:ln w="9525">
            <a:solidFill>
              <a:schemeClr val="accent1">
                <a:lumMod val="100000"/>
              </a:schemeClr>
            </a:solidFill>
            <a:miter lim="800000"/>
            <a:headEnd/>
            <a:tailEnd/>
          </a:ln>
          <a:effectLst/>
        </p:spPr>
        <p:txBody>
          <a:bodyPr vert="horz" wrap="square" lIns="90011" tIns="108014" rIns="90011" bIns="46806" numCol="1" anchor="t"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lvl="1">
              <a:buClr>
                <a:schemeClr val="accent1">
                  <a:lumMod val="100000"/>
                </a:schemeClr>
              </a:buClr>
              <a:buSzPct val="100000"/>
              <a:buFont typeface="Wingdings" pitchFamily="2" charset="2"/>
              <a:buChar char="§"/>
            </a:pPr>
            <a:r>
              <a:rPr lang="en-US" dirty="0"/>
              <a:t>False Positive</a:t>
            </a:r>
            <a:endParaRPr lang="en-US" b="0" dirty="0"/>
          </a:p>
        </p:txBody>
      </p:sp>
      <p:sp>
        <p:nvSpPr>
          <p:cNvPr id="28" name="Rectangle 3">
            <a:extLst>
              <a:ext uri="{FF2B5EF4-FFF2-40B4-BE49-F238E27FC236}">
                <a16:creationId xmlns:a16="http://schemas.microsoft.com/office/drawing/2014/main" id="{FD3CF038-96ED-10E2-70B7-ABFC1A325048}"/>
              </a:ext>
            </a:extLst>
          </p:cNvPr>
          <p:cNvSpPr txBox="1">
            <a:spLocks noChangeArrowheads="1"/>
          </p:cNvSpPr>
          <p:nvPr/>
        </p:nvSpPr>
        <p:spPr bwMode="auto">
          <a:xfrm>
            <a:off x="1895534" y="4498686"/>
            <a:ext cx="4777302" cy="1685538"/>
          </a:xfrm>
          <a:prstGeom prst="rect">
            <a:avLst/>
          </a:prstGeom>
          <a:solidFill>
            <a:srgbClr val="FFFFFF"/>
          </a:solidFill>
          <a:ln w="9525">
            <a:noFill/>
            <a:miter lim="800000"/>
            <a:headEnd/>
            <a:tailEnd/>
          </a:ln>
          <a:effectLst/>
        </p:spPr>
        <p:txBody>
          <a:bodyPr vert="horz" wrap="square" lIns="90011" tIns="108014" rIns="90011" bIns="46806" numCol="1" anchor="ctr"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algn="ctr">
              <a:buClr>
                <a:schemeClr val="accent1"/>
              </a:buClr>
            </a:pPr>
            <a:r>
              <a:rPr lang="en-US" sz="6000" b="0" dirty="0">
                <a:solidFill>
                  <a:schemeClr val="tx2"/>
                </a:solidFill>
              </a:rPr>
              <a:t>FN</a:t>
            </a:r>
          </a:p>
        </p:txBody>
      </p:sp>
      <p:sp>
        <p:nvSpPr>
          <p:cNvPr id="36" name="ee4pContent3">
            <a:extLst>
              <a:ext uri="{FF2B5EF4-FFF2-40B4-BE49-F238E27FC236}">
                <a16:creationId xmlns:a16="http://schemas.microsoft.com/office/drawing/2014/main" id="{B99DA2F1-FDF1-3627-9D93-05D3C309E1AE}"/>
              </a:ext>
            </a:extLst>
          </p:cNvPr>
          <p:cNvSpPr txBox="1">
            <a:spLocks noChangeArrowheads="1"/>
          </p:cNvSpPr>
          <p:nvPr>
            <p:custDataLst>
              <p:tags r:id="rId2"/>
            </p:custDataLst>
          </p:nvPr>
        </p:nvSpPr>
        <p:spPr bwMode="auto">
          <a:xfrm>
            <a:off x="1895532" y="4497033"/>
            <a:ext cx="4777303" cy="1687190"/>
          </a:xfrm>
          <a:prstGeom prst="rect">
            <a:avLst/>
          </a:prstGeom>
          <a:noFill/>
          <a:ln w="9525">
            <a:solidFill>
              <a:schemeClr val="accent1">
                <a:lumMod val="100000"/>
              </a:schemeClr>
            </a:solidFill>
            <a:miter lim="800000"/>
            <a:headEnd/>
            <a:tailEnd/>
          </a:ln>
          <a:effectLst/>
        </p:spPr>
        <p:txBody>
          <a:bodyPr vert="horz" wrap="square" lIns="90011" tIns="108014" rIns="90011" bIns="46806" numCol="1" anchor="t"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lvl="1">
              <a:buClr>
                <a:schemeClr val="accent1">
                  <a:lumMod val="100000"/>
                </a:schemeClr>
              </a:buClr>
              <a:buSzPct val="100000"/>
              <a:buFont typeface="Wingdings" pitchFamily="2" charset="2"/>
              <a:buChar char="§"/>
            </a:pPr>
            <a:r>
              <a:rPr lang="en-US" dirty="0"/>
              <a:t>False Negative</a:t>
            </a:r>
            <a:endParaRPr lang="en-US" b="0" dirty="0"/>
          </a:p>
        </p:txBody>
      </p:sp>
      <p:sp>
        <p:nvSpPr>
          <p:cNvPr id="27" name="Rectangle 3">
            <a:extLst>
              <a:ext uri="{FF2B5EF4-FFF2-40B4-BE49-F238E27FC236}">
                <a16:creationId xmlns:a16="http://schemas.microsoft.com/office/drawing/2014/main" id="{61EF1E8B-B7C7-9A9F-72DD-B2F1529C7803}"/>
              </a:ext>
            </a:extLst>
          </p:cNvPr>
          <p:cNvSpPr txBox="1">
            <a:spLocks noChangeArrowheads="1"/>
          </p:cNvSpPr>
          <p:nvPr/>
        </p:nvSpPr>
        <p:spPr bwMode="auto">
          <a:xfrm>
            <a:off x="6843099" y="4498686"/>
            <a:ext cx="4777302" cy="1685538"/>
          </a:xfrm>
          <a:prstGeom prst="rect">
            <a:avLst/>
          </a:prstGeom>
          <a:solidFill>
            <a:srgbClr val="FFFFFF"/>
          </a:solidFill>
          <a:ln w="9525">
            <a:noFill/>
            <a:miter lim="800000"/>
            <a:headEnd/>
            <a:tailEnd/>
          </a:ln>
          <a:effectLst/>
        </p:spPr>
        <p:txBody>
          <a:bodyPr vert="horz" wrap="square" lIns="90011" tIns="108014" rIns="90011" bIns="46806" numCol="1" anchor="ctr"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algn="ctr">
              <a:buClr>
                <a:schemeClr val="accent1"/>
              </a:buClr>
            </a:pPr>
            <a:r>
              <a:rPr lang="en-US" sz="6000" b="0" dirty="0">
                <a:solidFill>
                  <a:schemeClr val="accent1"/>
                </a:solidFill>
              </a:rPr>
              <a:t>TN</a:t>
            </a:r>
          </a:p>
        </p:txBody>
      </p:sp>
      <p:sp>
        <p:nvSpPr>
          <p:cNvPr id="37" name="ee4pContent4">
            <a:extLst>
              <a:ext uri="{FF2B5EF4-FFF2-40B4-BE49-F238E27FC236}">
                <a16:creationId xmlns:a16="http://schemas.microsoft.com/office/drawing/2014/main" id="{B138F31E-57AB-3E58-BD0B-23C83D28C312}"/>
              </a:ext>
            </a:extLst>
          </p:cNvPr>
          <p:cNvSpPr txBox="1">
            <a:spLocks noChangeArrowheads="1"/>
          </p:cNvSpPr>
          <p:nvPr>
            <p:custDataLst>
              <p:tags r:id="rId3"/>
            </p:custDataLst>
          </p:nvPr>
        </p:nvSpPr>
        <p:spPr bwMode="auto">
          <a:xfrm>
            <a:off x="6843099" y="4498685"/>
            <a:ext cx="4777303" cy="1687190"/>
          </a:xfrm>
          <a:prstGeom prst="rect">
            <a:avLst/>
          </a:prstGeom>
          <a:noFill/>
          <a:ln w="9525">
            <a:solidFill>
              <a:schemeClr val="accent1">
                <a:lumMod val="100000"/>
              </a:schemeClr>
            </a:solidFill>
            <a:miter lim="800000"/>
            <a:headEnd/>
            <a:tailEnd/>
          </a:ln>
          <a:effectLst/>
        </p:spPr>
        <p:txBody>
          <a:bodyPr vert="horz" wrap="square" lIns="90011" tIns="108014" rIns="90011" bIns="46806" numCol="1" anchor="t"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lvl="1">
              <a:buClr>
                <a:schemeClr val="accent1">
                  <a:lumMod val="100000"/>
                </a:schemeClr>
              </a:buClr>
              <a:buSzPct val="100000"/>
              <a:buFont typeface="Wingdings" pitchFamily="2" charset="2"/>
              <a:buChar char="§"/>
            </a:pPr>
            <a:r>
              <a:rPr lang="en-US" dirty="0"/>
              <a:t>True Negative</a:t>
            </a:r>
          </a:p>
        </p:txBody>
      </p:sp>
      <p:sp>
        <p:nvSpPr>
          <p:cNvPr id="26" name="Rectangle 3">
            <a:extLst>
              <a:ext uri="{FF2B5EF4-FFF2-40B4-BE49-F238E27FC236}">
                <a16:creationId xmlns:a16="http://schemas.microsoft.com/office/drawing/2014/main" id="{9950052F-2635-4A24-DDF5-C75600D47F4C}"/>
              </a:ext>
            </a:extLst>
          </p:cNvPr>
          <p:cNvSpPr txBox="1">
            <a:spLocks noChangeArrowheads="1"/>
          </p:cNvSpPr>
          <p:nvPr/>
        </p:nvSpPr>
        <p:spPr bwMode="auto">
          <a:xfrm>
            <a:off x="1895534" y="2650131"/>
            <a:ext cx="4777302" cy="1687190"/>
          </a:xfrm>
          <a:prstGeom prst="rect">
            <a:avLst/>
          </a:prstGeom>
          <a:solidFill>
            <a:srgbClr val="FFFFFF"/>
          </a:solidFill>
          <a:ln w="9525">
            <a:noFill/>
            <a:miter lim="800000"/>
            <a:headEnd/>
            <a:tailEnd/>
          </a:ln>
          <a:effectLst/>
        </p:spPr>
        <p:txBody>
          <a:bodyPr vert="horz" wrap="square" lIns="90011" tIns="108014" rIns="90011" bIns="46806" numCol="1" anchor="ctr"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algn="ctr">
              <a:buClr>
                <a:schemeClr val="accent1"/>
              </a:buClr>
            </a:pPr>
            <a:r>
              <a:rPr lang="en-US" altLang="zh-CN" sz="6000" b="0" dirty="0">
                <a:solidFill>
                  <a:schemeClr val="accent1"/>
                </a:solidFill>
              </a:rPr>
              <a:t>TP</a:t>
            </a:r>
            <a:endParaRPr lang="en-US" sz="6000" b="0" dirty="0">
              <a:solidFill>
                <a:schemeClr val="accent1"/>
              </a:solidFill>
            </a:endParaRPr>
          </a:p>
        </p:txBody>
      </p:sp>
      <p:sp>
        <p:nvSpPr>
          <p:cNvPr id="34" name="ee4pContent1">
            <a:extLst>
              <a:ext uri="{FF2B5EF4-FFF2-40B4-BE49-F238E27FC236}">
                <a16:creationId xmlns:a16="http://schemas.microsoft.com/office/drawing/2014/main" id="{E692A6BD-BA5E-AEDC-6491-64C0B519749F}"/>
              </a:ext>
            </a:extLst>
          </p:cNvPr>
          <p:cNvSpPr txBox="1">
            <a:spLocks noChangeArrowheads="1"/>
          </p:cNvSpPr>
          <p:nvPr>
            <p:custDataLst>
              <p:tags r:id="rId4"/>
            </p:custDataLst>
          </p:nvPr>
        </p:nvSpPr>
        <p:spPr bwMode="auto">
          <a:xfrm>
            <a:off x="1895534" y="2650131"/>
            <a:ext cx="4777303" cy="1687190"/>
          </a:xfrm>
          <a:prstGeom prst="rect">
            <a:avLst/>
          </a:prstGeom>
          <a:noFill/>
          <a:ln w="9525">
            <a:solidFill>
              <a:schemeClr val="accent1">
                <a:lumMod val="100000"/>
              </a:schemeClr>
            </a:solidFill>
            <a:miter lim="800000"/>
            <a:headEnd/>
            <a:tailEnd/>
          </a:ln>
          <a:effectLst/>
        </p:spPr>
        <p:txBody>
          <a:bodyPr vert="horz" wrap="square" lIns="90011" tIns="108014" rIns="90011" bIns="46806" numCol="1" anchor="t"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lvl="1">
              <a:buClr>
                <a:schemeClr val="accent1">
                  <a:lumMod val="100000"/>
                </a:schemeClr>
              </a:buClr>
              <a:buSzPct val="100000"/>
              <a:buFont typeface="Wingdings" pitchFamily="2" charset="2"/>
              <a:buChar char="§"/>
            </a:pPr>
            <a:r>
              <a:rPr lang="en-US" dirty="0"/>
              <a:t>True Posit</a:t>
            </a:r>
            <a:r>
              <a:rPr lang="en-US" altLang="zh-CN" dirty="0"/>
              <a:t>i</a:t>
            </a:r>
            <a:r>
              <a:rPr lang="en-US" dirty="0"/>
              <a:t>ve</a:t>
            </a:r>
          </a:p>
        </p:txBody>
      </p:sp>
      <p:sp>
        <p:nvSpPr>
          <p:cNvPr id="3" name="Title 2"/>
          <p:cNvSpPr>
            <a:spLocks noGrp="1"/>
          </p:cNvSpPr>
          <p:nvPr>
            <p:ph type="title"/>
          </p:nvPr>
        </p:nvSpPr>
        <p:spPr>
          <a:xfrm>
            <a:off x="514349" y="672042"/>
            <a:ext cx="11160917" cy="492443"/>
          </a:xfrm>
        </p:spPr>
        <p:txBody>
          <a:bodyPr/>
          <a:lstStyle/>
          <a:p>
            <a:r>
              <a:rPr lang="en-US" dirty="0"/>
              <a:t>TP FP TN FN</a:t>
            </a:r>
          </a:p>
        </p:txBody>
      </p:sp>
      <p:sp>
        <p:nvSpPr>
          <p:cNvPr id="30" name="Rechteck 37">
            <a:extLst>
              <a:ext uri="{FF2B5EF4-FFF2-40B4-BE49-F238E27FC236}">
                <a16:creationId xmlns:a16="http://schemas.microsoft.com/office/drawing/2014/main" id="{B51B3A7B-C40C-C0C3-B439-DB50EB8DFDC9}"/>
              </a:ext>
            </a:extLst>
          </p:cNvPr>
          <p:cNvSpPr/>
          <p:nvPr>
            <p:custDataLst>
              <p:tags r:id="rId5"/>
            </p:custDataLst>
          </p:nvPr>
        </p:nvSpPr>
        <p:spPr bwMode="auto">
          <a:xfrm>
            <a:off x="1895532" y="2027029"/>
            <a:ext cx="477730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rgbClr val="FFFFFF"/>
                </a:solidFill>
              </a:rPr>
              <a:t>Positive</a:t>
            </a:r>
          </a:p>
        </p:txBody>
      </p:sp>
      <p:sp>
        <p:nvSpPr>
          <p:cNvPr id="31" name="Rechteck 35">
            <a:extLst>
              <a:ext uri="{FF2B5EF4-FFF2-40B4-BE49-F238E27FC236}">
                <a16:creationId xmlns:a16="http://schemas.microsoft.com/office/drawing/2014/main" id="{831DB2D5-056E-F463-F098-9256E41302C7}"/>
              </a:ext>
            </a:extLst>
          </p:cNvPr>
          <p:cNvSpPr/>
          <p:nvPr>
            <p:custDataLst>
              <p:tags r:id="rId6"/>
            </p:custDataLst>
          </p:nvPr>
        </p:nvSpPr>
        <p:spPr bwMode="auto">
          <a:xfrm>
            <a:off x="6843099" y="2027029"/>
            <a:ext cx="477730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rgbClr val="FFFFFF"/>
                </a:solidFill>
              </a:rPr>
              <a:t>Negative</a:t>
            </a:r>
          </a:p>
        </p:txBody>
      </p:sp>
      <p:sp>
        <p:nvSpPr>
          <p:cNvPr id="32" name="Rechteck 36">
            <a:extLst>
              <a:ext uri="{FF2B5EF4-FFF2-40B4-BE49-F238E27FC236}">
                <a16:creationId xmlns:a16="http://schemas.microsoft.com/office/drawing/2014/main" id="{42C8D7CD-6BFE-8224-2EB8-E4050F8CEECC}"/>
              </a:ext>
            </a:extLst>
          </p:cNvPr>
          <p:cNvSpPr/>
          <p:nvPr/>
        </p:nvSpPr>
        <p:spPr bwMode="auto">
          <a:xfrm rot="16200000">
            <a:off x="636491" y="3248461"/>
            <a:ext cx="1687190" cy="490366"/>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rgbClr val="FFFFFF"/>
                </a:solidFill>
              </a:rPr>
              <a:t>Positive</a:t>
            </a:r>
          </a:p>
        </p:txBody>
      </p:sp>
      <p:sp>
        <p:nvSpPr>
          <p:cNvPr id="33" name="Rechteck 33">
            <a:extLst>
              <a:ext uri="{FF2B5EF4-FFF2-40B4-BE49-F238E27FC236}">
                <a16:creationId xmlns:a16="http://schemas.microsoft.com/office/drawing/2014/main" id="{4671AD2C-056C-98F6-54AC-3AA3FD0C0BCE}"/>
              </a:ext>
            </a:extLst>
          </p:cNvPr>
          <p:cNvSpPr/>
          <p:nvPr/>
        </p:nvSpPr>
        <p:spPr bwMode="auto">
          <a:xfrm rot="16200000">
            <a:off x="636490" y="5097179"/>
            <a:ext cx="1687190" cy="490367"/>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rgbClr val="FFFFFF"/>
                </a:solidFill>
              </a:rPr>
              <a:t>Negative</a:t>
            </a:r>
          </a:p>
        </p:txBody>
      </p:sp>
      <p:sp>
        <p:nvSpPr>
          <p:cNvPr id="43" name="Rechteck 37">
            <a:extLst>
              <a:ext uri="{FF2B5EF4-FFF2-40B4-BE49-F238E27FC236}">
                <a16:creationId xmlns:a16="http://schemas.microsoft.com/office/drawing/2014/main" id="{6C41129A-69C7-8BAC-C807-4DF24777B2C8}"/>
              </a:ext>
            </a:extLst>
          </p:cNvPr>
          <p:cNvSpPr/>
          <p:nvPr>
            <p:custDataLst>
              <p:tags r:id="rId7"/>
            </p:custDataLst>
          </p:nvPr>
        </p:nvSpPr>
        <p:spPr bwMode="auto">
          <a:xfrm>
            <a:off x="1895531" y="1403926"/>
            <a:ext cx="9724870" cy="461738"/>
          </a:xfrm>
          <a:prstGeom prst="rect">
            <a:avLst/>
          </a:prstGeom>
          <a:solidFill>
            <a:schemeClr val="bg1"/>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accent1"/>
                </a:solidFill>
              </a:rPr>
              <a:t>True Class</a:t>
            </a:r>
            <a:endParaRPr lang="en-US" sz="1600" b="1" dirty="0">
              <a:solidFill>
                <a:schemeClr val="accent1"/>
              </a:solidFill>
            </a:endParaRPr>
          </a:p>
        </p:txBody>
      </p:sp>
      <p:sp>
        <p:nvSpPr>
          <p:cNvPr id="44" name="Rechteck 36">
            <a:extLst>
              <a:ext uri="{FF2B5EF4-FFF2-40B4-BE49-F238E27FC236}">
                <a16:creationId xmlns:a16="http://schemas.microsoft.com/office/drawing/2014/main" id="{C3C72C32-A71D-A161-2076-73DEA55E6FDE}"/>
              </a:ext>
            </a:extLst>
          </p:cNvPr>
          <p:cNvSpPr/>
          <p:nvPr/>
        </p:nvSpPr>
        <p:spPr bwMode="auto">
          <a:xfrm rot="16200000">
            <a:off x="-947631" y="4171953"/>
            <a:ext cx="3534174" cy="490366"/>
          </a:xfrm>
          <a:prstGeom prst="rect">
            <a:avLst/>
          </a:prstGeom>
          <a:solidFill>
            <a:schemeClr val="bg1"/>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b="1" dirty="0">
                <a:solidFill>
                  <a:schemeClr val="accent1"/>
                </a:solidFill>
              </a:rPr>
              <a:t>Predicted Class</a:t>
            </a:r>
          </a:p>
        </p:txBody>
      </p:sp>
    </p:spTree>
    <p:extLst>
      <p:ext uri="{BB962C8B-B14F-4D97-AF65-F5344CB8AC3E}">
        <p14:creationId xmlns:p14="http://schemas.microsoft.com/office/powerpoint/2010/main" val="42597105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4349" y="672042"/>
            <a:ext cx="11160917" cy="492443"/>
          </a:xfrm>
        </p:spPr>
        <p:txBody>
          <a:bodyPr/>
          <a:lstStyle/>
          <a:p>
            <a:r>
              <a:rPr lang="en-US" dirty="0"/>
              <a:t>Accuracy Precision Recall</a:t>
            </a:r>
          </a:p>
        </p:txBody>
      </p:sp>
      <mc:AlternateContent xmlns:mc="http://schemas.openxmlformats.org/markup-compatibility/2006" xmlns:a14="http://schemas.microsoft.com/office/drawing/2010/main">
        <mc:Choice Requires="a14">
          <p:sp>
            <p:nvSpPr>
              <p:cNvPr id="4" name="ee4pContent1">
                <a:extLst>
                  <a:ext uri="{FF2B5EF4-FFF2-40B4-BE49-F238E27FC236}">
                    <a16:creationId xmlns:a16="http://schemas.microsoft.com/office/drawing/2014/main" id="{950C4EC8-3C1D-D9AE-ABE1-8DF2D3DFD493}"/>
                  </a:ext>
                </a:extLst>
              </p:cNvPr>
              <p:cNvSpPr txBox="1">
                <a:spLocks/>
              </p:cNvSpPr>
              <p:nvPr>
                <p:custDataLst>
                  <p:tags r:id="rId1"/>
                </p:custDataLst>
              </p:nvPr>
            </p:nvSpPr>
            <p:spPr>
              <a:xfrm>
                <a:off x="1104001" y="1717675"/>
                <a:ext cx="10573387" cy="13711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准确率</a:t>
                </a:r>
                <a:r>
                  <a:rPr lang="en-US" altLang="zh-CN" dirty="0">
                    <a:latin typeface="+mn-lt"/>
                  </a:rPr>
                  <a:t>		</a:t>
                </a:r>
                <a:r>
                  <a:rPr lang="zh-CN" altLang="en-US" dirty="0">
                    <a:latin typeface="+mn-lt"/>
                  </a:rPr>
                  <a:t>预测正确的样本占所有样本的比率</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i="1" smtClean="0">
                              <a:latin typeface="Cambria Math" panose="02040503050406030204" pitchFamily="18" charset="0"/>
                            </a:rPr>
                            <m:t>𝑇𝑃</m:t>
                          </m:r>
                          <m:r>
                            <a:rPr lang="en-US" sz="3000" i="1" smtClean="0">
                              <a:latin typeface="Cambria Math" panose="02040503050406030204" pitchFamily="18" charset="0"/>
                            </a:rPr>
                            <m:t>+</m:t>
                          </m:r>
                          <m:r>
                            <a:rPr lang="en-US" sz="3000" i="1" smtClean="0">
                              <a:solidFill>
                                <a:schemeClr val="accent1"/>
                              </a:solidFill>
                              <a:latin typeface="Cambria Math" panose="02040503050406030204" pitchFamily="18" charset="0"/>
                            </a:rPr>
                            <m:t>𝑇𝑁</m:t>
                          </m:r>
                        </m:num>
                        <m:den>
                          <m:r>
                            <a:rPr lang="en-US" sz="3000" i="1" smtClean="0">
                              <a:latin typeface="Cambria Math" panose="02040503050406030204" pitchFamily="18" charset="0"/>
                            </a:rPr>
                            <m:t>𝑇𝑃</m:t>
                          </m:r>
                          <m:r>
                            <a:rPr lang="en-US" sz="3000" i="1" smtClean="0">
                              <a:latin typeface="Cambria Math" panose="02040503050406030204" pitchFamily="18" charset="0"/>
                            </a:rPr>
                            <m:t>+</m:t>
                          </m:r>
                          <m:r>
                            <a:rPr lang="en-US" sz="3000" i="1" smtClean="0">
                              <a:solidFill>
                                <a:schemeClr val="accent1"/>
                              </a:solidFill>
                              <a:latin typeface="Cambria Math" panose="02040503050406030204" pitchFamily="18" charset="0"/>
                            </a:rPr>
                            <m:t>𝑇𝑁</m:t>
                          </m:r>
                          <m:r>
                            <a:rPr lang="en-US" sz="3000" i="1" smtClean="0">
                              <a:latin typeface="Cambria Math" panose="02040503050406030204" pitchFamily="18" charset="0"/>
                            </a:rPr>
                            <m:t>+</m:t>
                          </m:r>
                          <m:r>
                            <a:rPr lang="en-US" sz="3000" i="1" smtClean="0">
                              <a:solidFill>
                                <a:schemeClr val="accent1"/>
                              </a:solidFill>
                              <a:latin typeface="Cambria Math" panose="02040503050406030204" pitchFamily="18" charset="0"/>
                            </a:rPr>
                            <m:t>𝐹𝑁</m:t>
                          </m:r>
                          <m:r>
                            <a:rPr lang="en-US" sz="3000" i="1" smtClean="0">
                              <a:solidFill>
                                <a:schemeClr val="tx2"/>
                              </a:solidFill>
                              <a:latin typeface="Cambria Math" panose="02040503050406030204" pitchFamily="18" charset="0"/>
                            </a:rPr>
                            <m:t>+</m:t>
                          </m:r>
                          <m:r>
                            <a:rPr lang="en-US" sz="3000" i="1" smtClean="0">
                              <a:solidFill>
                                <a:schemeClr val="accent1"/>
                              </a:solidFill>
                              <a:latin typeface="Cambria Math" panose="02040503050406030204" pitchFamily="18" charset="0"/>
                            </a:rPr>
                            <m:t>𝐹𝑃</m:t>
                          </m:r>
                        </m:den>
                      </m:f>
                    </m:oMath>
                  </m:oMathPara>
                </a14:m>
                <a:endParaRPr lang="en-US" sz="3000" dirty="0">
                  <a:latin typeface="+mn-lt"/>
                </a:endParaRPr>
              </a:p>
            </p:txBody>
          </p:sp>
        </mc:Choice>
        <mc:Fallback xmlns="">
          <p:sp>
            <p:nvSpPr>
              <p:cNvPr id="4" name="ee4pContent1">
                <a:extLst>
                  <a:ext uri="{FF2B5EF4-FFF2-40B4-BE49-F238E27FC236}">
                    <a16:creationId xmlns:a16="http://schemas.microsoft.com/office/drawing/2014/main" id="{950C4EC8-3C1D-D9AE-ABE1-8DF2D3DFD493}"/>
                  </a:ext>
                </a:extLst>
              </p:cNvPr>
              <p:cNvSpPr txBox="1">
                <a:spLocks noRot="1" noChangeAspect="1" noMove="1" noResize="1" noEditPoints="1" noAdjustHandles="1" noChangeArrowheads="1" noChangeShapeType="1" noTextEdit="1"/>
              </p:cNvSpPr>
              <p:nvPr>
                <p:custDataLst>
                  <p:tags r:id="rId8"/>
                </p:custDataLst>
              </p:nvPr>
            </p:nvSpPr>
            <p:spPr>
              <a:xfrm>
                <a:off x="1104001" y="1717675"/>
                <a:ext cx="10573387" cy="1371139"/>
              </a:xfrm>
              <a:prstGeom prst="rect">
                <a:avLst/>
              </a:prstGeom>
              <a:blipFill>
                <a:blip r:embed="rId9"/>
                <a:stretch>
                  <a:fillRect l="-173"/>
                </a:stretch>
              </a:blipFill>
              <a:ln w="9525" cmpd="sng">
                <a:solidFill>
                  <a:schemeClr val="accent1">
                    <a:lumMod val="100000"/>
                  </a:schemeClr>
                </a:solidFill>
                <a:prstDash val="soli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ee4pContent1">
                <a:extLst>
                  <a:ext uri="{FF2B5EF4-FFF2-40B4-BE49-F238E27FC236}">
                    <a16:creationId xmlns:a16="http://schemas.microsoft.com/office/drawing/2014/main" id="{3FEF2433-29F4-0C5D-C944-B30FC9600856}"/>
                  </a:ext>
                </a:extLst>
              </p:cNvPr>
              <p:cNvSpPr txBox="1">
                <a:spLocks/>
              </p:cNvSpPr>
              <p:nvPr>
                <p:custDataLst>
                  <p:tags r:id="rId2"/>
                </p:custDataLst>
              </p:nvPr>
            </p:nvSpPr>
            <p:spPr>
              <a:xfrm>
                <a:off x="1104001" y="3256192"/>
                <a:ext cx="10573387" cy="13711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精确率</a:t>
                </a:r>
                <a:r>
                  <a:rPr lang="en-US" altLang="zh-CN" dirty="0">
                    <a:latin typeface="+mn-lt"/>
                  </a:rPr>
                  <a:t>		</a:t>
                </a:r>
                <a:r>
                  <a:rPr lang="zh-CN" altLang="en-US" dirty="0">
                    <a:latin typeface="+mn-lt"/>
                  </a:rPr>
                  <a:t>正确预测为正样本的样本数占所有预测为正样本的样本数的比率</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i="1" smtClean="0">
                              <a:latin typeface="Cambria Math" panose="02040503050406030204" pitchFamily="18" charset="0"/>
                            </a:rPr>
                            <m:t>𝑇𝑃</m:t>
                          </m:r>
                        </m:num>
                        <m:den>
                          <m:r>
                            <a:rPr lang="en-US" sz="3000" i="1" smtClean="0">
                              <a:latin typeface="Cambria Math" panose="02040503050406030204" pitchFamily="18" charset="0"/>
                            </a:rPr>
                            <m:t>𝑇𝑃</m:t>
                          </m:r>
                          <m:r>
                            <a:rPr lang="en-US" sz="3000" i="1" smtClean="0">
                              <a:solidFill>
                                <a:schemeClr val="tx1"/>
                              </a:solidFill>
                              <a:latin typeface="Cambria Math" panose="02040503050406030204" pitchFamily="18" charset="0"/>
                            </a:rPr>
                            <m:t>+</m:t>
                          </m:r>
                          <m:r>
                            <a:rPr lang="en-US" sz="3000" i="1" smtClean="0">
                              <a:solidFill>
                                <a:schemeClr val="accent1"/>
                              </a:solidFill>
                              <a:latin typeface="Cambria Math" panose="02040503050406030204" pitchFamily="18" charset="0"/>
                            </a:rPr>
                            <m:t>𝐹𝑃</m:t>
                          </m:r>
                        </m:den>
                      </m:f>
                    </m:oMath>
                  </m:oMathPara>
                </a14:m>
                <a:endParaRPr lang="en-US" sz="3000" dirty="0">
                  <a:latin typeface="+mn-lt"/>
                </a:endParaRPr>
              </a:p>
            </p:txBody>
          </p:sp>
        </mc:Choice>
        <mc:Fallback xmlns="">
          <p:sp>
            <p:nvSpPr>
              <p:cNvPr id="5" name="ee4pContent1">
                <a:extLst>
                  <a:ext uri="{FF2B5EF4-FFF2-40B4-BE49-F238E27FC236}">
                    <a16:creationId xmlns:a16="http://schemas.microsoft.com/office/drawing/2014/main" id="{3FEF2433-29F4-0C5D-C944-B30FC9600856}"/>
                  </a:ext>
                </a:extLst>
              </p:cNvPr>
              <p:cNvSpPr txBox="1">
                <a:spLocks noRot="1" noChangeAspect="1" noMove="1" noResize="1" noEditPoints="1" noAdjustHandles="1" noChangeArrowheads="1" noChangeShapeType="1" noTextEdit="1"/>
              </p:cNvSpPr>
              <p:nvPr>
                <p:custDataLst>
                  <p:tags r:id="rId10"/>
                </p:custDataLst>
              </p:nvPr>
            </p:nvSpPr>
            <p:spPr>
              <a:xfrm>
                <a:off x="1104001" y="3256192"/>
                <a:ext cx="10573387" cy="1371139"/>
              </a:xfrm>
              <a:prstGeom prst="rect">
                <a:avLst/>
              </a:prstGeom>
              <a:blipFill>
                <a:blip r:embed="rId11"/>
                <a:stretch>
                  <a:fillRect l="-173"/>
                </a:stretch>
              </a:blipFill>
              <a:ln w="9525" cmpd="sng">
                <a:solidFill>
                  <a:schemeClr val="accent1">
                    <a:lumMod val="100000"/>
                  </a:schemeClr>
                </a:solidFill>
                <a:prstDash val="soli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ee4pContent1">
                <a:extLst>
                  <a:ext uri="{FF2B5EF4-FFF2-40B4-BE49-F238E27FC236}">
                    <a16:creationId xmlns:a16="http://schemas.microsoft.com/office/drawing/2014/main" id="{741D07D7-8841-D720-BDE8-1346970CBB19}"/>
                  </a:ext>
                </a:extLst>
              </p:cNvPr>
              <p:cNvSpPr txBox="1">
                <a:spLocks/>
              </p:cNvSpPr>
              <p:nvPr>
                <p:custDataLst>
                  <p:tags r:id="rId3"/>
                </p:custDataLst>
              </p:nvPr>
            </p:nvSpPr>
            <p:spPr>
              <a:xfrm>
                <a:off x="1104001" y="4794710"/>
                <a:ext cx="10573387" cy="13711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召回率</a:t>
                </a:r>
                <a:r>
                  <a:rPr lang="en-US" altLang="zh-CN" dirty="0">
                    <a:latin typeface="+mn-lt"/>
                  </a:rPr>
                  <a:t>		</a:t>
                </a:r>
                <a:r>
                  <a:rPr lang="zh-CN" altLang="en-US" dirty="0">
                    <a:latin typeface="+mn-lt"/>
                  </a:rPr>
                  <a:t>正确预测为正样本的样本数占所有实际为正样本的样本数的比率</a:t>
                </a:r>
                <a:endParaRPr lang="en-US" dirty="0">
                  <a:latin typeface="+mn-lt"/>
                </a:endParaRPr>
              </a:p>
              <a:p>
                <a:pPr marL="0" lvl="1" indent="0">
                  <a:buNone/>
                </a:pPr>
                <a14:m>
                  <m:oMathPara xmlns:m="http://schemas.openxmlformats.org/officeDocument/2006/math">
                    <m:oMathParaPr>
                      <m:jc m:val="centerGroup"/>
                    </m:oMathParaPr>
                    <m:oMath xmlns:m="http://schemas.openxmlformats.org/officeDocument/2006/math">
                      <m:f>
                        <m:fPr>
                          <m:ctrlPr>
                            <a:rPr lang="en-US" altLang="zh-CN" sz="3000" i="1" smtClean="0">
                              <a:latin typeface="Cambria Math" panose="02040503050406030204" pitchFamily="18" charset="0"/>
                              <a:cs typeface="Segoe UI" panose="020B0502040204020203" pitchFamily="34" charset="0"/>
                            </a:rPr>
                          </m:ctrlPr>
                        </m:fPr>
                        <m:num>
                          <m:r>
                            <a:rPr lang="en-US" altLang="zh-CN" sz="3000" i="1" smtClean="0">
                              <a:latin typeface="Cambria Math" panose="02040503050406030204" pitchFamily="18" charset="0"/>
                              <a:cs typeface="Segoe UI" panose="020B0502040204020203" pitchFamily="34" charset="0"/>
                            </a:rPr>
                            <m:t>𝑇𝑃</m:t>
                          </m:r>
                        </m:num>
                        <m:den>
                          <m:r>
                            <a:rPr lang="en-US" altLang="zh-CN" sz="3000" i="1" smtClean="0">
                              <a:latin typeface="Cambria Math" panose="02040503050406030204" pitchFamily="18" charset="0"/>
                              <a:cs typeface="Segoe UI" panose="020B0502040204020203" pitchFamily="34" charset="0"/>
                            </a:rPr>
                            <m:t>𝑇𝑃</m:t>
                          </m:r>
                          <m:r>
                            <a:rPr lang="en-US" altLang="zh-CN" sz="3000" i="1" smtClean="0">
                              <a:solidFill>
                                <a:schemeClr val="tx1"/>
                              </a:solidFill>
                              <a:latin typeface="Cambria Math" panose="02040503050406030204" pitchFamily="18" charset="0"/>
                              <a:cs typeface="Segoe UI" panose="020B0502040204020203" pitchFamily="34" charset="0"/>
                            </a:rPr>
                            <m:t>+</m:t>
                          </m:r>
                          <m:r>
                            <a:rPr lang="en-US" altLang="zh-CN" sz="3000" i="1" smtClean="0">
                              <a:solidFill>
                                <a:schemeClr val="accent1"/>
                              </a:solidFill>
                              <a:latin typeface="Cambria Math" panose="02040503050406030204" pitchFamily="18" charset="0"/>
                              <a:cs typeface="Segoe UI" panose="020B0502040204020203" pitchFamily="34" charset="0"/>
                            </a:rPr>
                            <m:t>𝐹𝑁</m:t>
                          </m:r>
                        </m:den>
                      </m:f>
                    </m:oMath>
                  </m:oMathPara>
                </a14:m>
                <a:endParaRPr lang="en-US" altLang="zh-CN" sz="3000" dirty="0" err="1">
                  <a:latin typeface="+mj-lt"/>
                  <a:cs typeface="Segoe UI" panose="020B0502040204020203" pitchFamily="34" charset="0"/>
                </a:endParaRPr>
              </a:p>
              <a:p>
                <a:pPr marL="0" lvl="1" indent="0">
                  <a:buNone/>
                </a:pPr>
                <a:endParaRPr lang="en-US" dirty="0">
                  <a:latin typeface="+mn-lt"/>
                </a:endParaRPr>
              </a:p>
            </p:txBody>
          </p:sp>
        </mc:Choice>
        <mc:Fallback xmlns="">
          <p:sp>
            <p:nvSpPr>
              <p:cNvPr id="6" name="ee4pContent1">
                <a:extLst>
                  <a:ext uri="{FF2B5EF4-FFF2-40B4-BE49-F238E27FC236}">
                    <a16:creationId xmlns:a16="http://schemas.microsoft.com/office/drawing/2014/main" id="{741D07D7-8841-D720-BDE8-1346970CBB19}"/>
                  </a:ext>
                </a:extLst>
              </p:cNvPr>
              <p:cNvSpPr txBox="1">
                <a:spLocks noRot="1" noChangeAspect="1" noMove="1" noResize="1" noEditPoints="1" noAdjustHandles="1" noChangeArrowheads="1" noChangeShapeType="1" noTextEdit="1"/>
              </p:cNvSpPr>
              <p:nvPr>
                <p:custDataLst>
                  <p:tags r:id="rId12"/>
                </p:custDataLst>
              </p:nvPr>
            </p:nvSpPr>
            <p:spPr>
              <a:xfrm>
                <a:off x="1104001" y="4794710"/>
                <a:ext cx="10573387" cy="1371139"/>
              </a:xfrm>
              <a:prstGeom prst="rect">
                <a:avLst/>
              </a:prstGeom>
              <a:blipFill>
                <a:blip r:embed="rId13"/>
                <a:stretch>
                  <a:fillRect l="-173"/>
                </a:stretch>
              </a:blipFill>
              <a:ln w="9525" cmpd="sng">
                <a:solidFill>
                  <a:schemeClr val="accent1">
                    <a:lumMod val="100000"/>
                  </a:schemeClr>
                </a:solidFill>
                <a:prstDash val="solid"/>
              </a:ln>
            </p:spPr>
            <p:txBody>
              <a:bodyPr/>
              <a:lstStyle/>
              <a:p>
                <a:r>
                  <a:rPr lang="en-US">
                    <a:noFill/>
                  </a:rPr>
                  <a:t> </a:t>
                </a:r>
              </a:p>
            </p:txBody>
          </p:sp>
        </mc:Fallback>
      </mc:AlternateContent>
      <p:sp>
        <p:nvSpPr>
          <p:cNvPr id="7" name="ee4pHeader1">
            <a:extLst>
              <a:ext uri="{FF2B5EF4-FFF2-40B4-BE49-F238E27FC236}">
                <a16:creationId xmlns:a16="http://schemas.microsoft.com/office/drawing/2014/main" id="{07F616B6-6599-2F8E-7780-5C41E572E763}"/>
              </a:ext>
            </a:extLst>
          </p:cNvPr>
          <p:cNvSpPr/>
          <p:nvPr>
            <p:custDataLst>
              <p:tags r:id="rId4"/>
            </p:custDataLst>
          </p:nvPr>
        </p:nvSpPr>
        <p:spPr bwMode="auto">
          <a:xfrm rot="16200000">
            <a:off x="123606" y="2108420"/>
            <a:ext cx="1371139"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Accuracy</a:t>
            </a:r>
          </a:p>
        </p:txBody>
      </p:sp>
      <p:sp>
        <p:nvSpPr>
          <p:cNvPr id="8" name="ee4pHeader2">
            <a:extLst>
              <a:ext uri="{FF2B5EF4-FFF2-40B4-BE49-F238E27FC236}">
                <a16:creationId xmlns:a16="http://schemas.microsoft.com/office/drawing/2014/main" id="{EAD81B3F-F1B5-5C84-F944-4FE0FDC25F30}"/>
              </a:ext>
            </a:extLst>
          </p:cNvPr>
          <p:cNvSpPr/>
          <p:nvPr>
            <p:custDataLst>
              <p:tags r:id="rId5"/>
            </p:custDataLst>
          </p:nvPr>
        </p:nvSpPr>
        <p:spPr bwMode="auto">
          <a:xfrm rot="16200000">
            <a:off x="123606" y="3646938"/>
            <a:ext cx="1371139"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Precision</a:t>
            </a:r>
          </a:p>
        </p:txBody>
      </p:sp>
      <p:sp>
        <p:nvSpPr>
          <p:cNvPr id="9" name="ee4pHeader3">
            <a:extLst>
              <a:ext uri="{FF2B5EF4-FFF2-40B4-BE49-F238E27FC236}">
                <a16:creationId xmlns:a16="http://schemas.microsoft.com/office/drawing/2014/main" id="{6C5DACA9-6D63-8718-F2E9-40FF4BD6830D}"/>
              </a:ext>
            </a:extLst>
          </p:cNvPr>
          <p:cNvSpPr/>
          <p:nvPr>
            <p:custDataLst>
              <p:tags r:id="rId6"/>
            </p:custDataLst>
          </p:nvPr>
        </p:nvSpPr>
        <p:spPr bwMode="auto">
          <a:xfrm rot="16200000">
            <a:off x="123606" y="5185455"/>
            <a:ext cx="1371139"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Recall</a:t>
            </a:r>
          </a:p>
        </p:txBody>
      </p:sp>
      <p:sp>
        <p:nvSpPr>
          <p:cNvPr id="10" name="文本框 9">
            <a:extLst>
              <a:ext uri="{FF2B5EF4-FFF2-40B4-BE49-F238E27FC236}">
                <a16:creationId xmlns:a16="http://schemas.microsoft.com/office/drawing/2014/main" id="{BCD5E9E3-B809-155F-39D0-5A868D96F1F3}"/>
              </a:ext>
            </a:extLst>
          </p:cNvPr>
          <p:cNvSpPr txBox="1"/>
          <p:nvPr/>
        </p:nvSpPr>
        <p:spPr>
          <a:xfrm>
            <a:off x="5637276" y="2971800"/>
            <a:ext cx="914400" cy="914400"/>
          </a:xfrm>
          <a:prstGeom prst="rect">
            <a:avLst/>
          </a:prstGeom>
        </p:spPr>
        <p:txBody>
          <a:bodyPr vert="horz" wrap="square" lIns="0" tIns="0" rIns="0" bIns="0" rtlCol="0">
            <a:noAutofit/>
          </a:bodyPr>
          <a:lstStyle/>
          <a:p>
            <a:endParaRPr lang="en-US" sz="1600" dirty="0" err="1">
              <a:latin typeface="+mj-lt"/>
              <a:cs typeface="Segoe UI" panose="020B0502040204020203" pitchFamily="34" charset="0"/>
            </a:endParaRPr>
          </a:p>
        </p:txBody>
      </p:sp>
    </p:spTree>
    <p:extLst>
      <p:ext uri="{BB962C8B-B14F-4D97-AF65-F5344CB8AC3E}">
        <p14:creationId xmlns:p14="http://schemas.microsoft.com/office/powerpoint/2010/main" val="37528543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4349" y="672042"/>
            <a:ext cx="11160917" cy="492443"/>
          </a:xfrm>
        </p:spPr>
        <p:txBody>
          <a:bodyPr/>
          <a:lstStyle/>
          <a:p>
            <a:r>
              <a:rPr lang="en-US" dirty="0"/>
              <a:t>F-Score F1-score</a:t>
            </a:r>
          </a:p>
        </p:txBody>
      </p:sp>
      <mc:AlternateContent xmlns:mc="http://schemas.openxmlformats.org/markup-compatibility/2006" xmlns:a14="http://schemas.microsoft.com/office/drawing/2010/main">
        <mc:Choice Requires="a14">
          <p:sp>
            <p:nvSpPr>
              <p:cNvPr id="4" name="ee4pContent1">
                <a:extLst>
                  <a:ext uri="{FF2B5EF4-FFF2-40B4-BE49-F238E27FC236}">
                    <a16:creationId xmlns:a16="http://schemas.microsoft.com/office/drawing/2014/main" id="{AC3F09B5-B215-AA56-3482-6B77F0C8F801}"/>
                  </a:ext>
                </a:extLst>
              </p:cNvPr>
              <p:cNvSpPr txBox="1">
                <a:spLocks/>
              </p:cNvSpPr>
              <p:nvPr>
                <p:custDataLst>
                  <p:tags r:id="rId1"/>
                </p:custDataLst>
              </p:nvPr>
            </p:nvSpPr>
            <p:spPr>
              <a:xfrm>
                <a:off x="1104000" y="1717676"/>
                <a:ext cx="10573387" cy="21521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dirty="0">
                    <a:latin typeface="+mn-lt"/>
                  </a:rPr>
                  <a:t>F-Score </a:t>
                </a:r>
                <a:r>
                  <a:rPr lang="zh-CN" altLang="en-US" dirty="0">
                    <a:latin typeface="+mn-lt"/>
                  </a:rPr>
                  <a:t>是精确率</a:t>
                </a:r>
                <a:r>
                  <a:rPr lang="en-US" altLang="zh-CN" dirty="0">
                    <a:latin typeface="+mn-lt"/>
                  </a:rPr>
                  <a:t>(</a:t>
                </a:r>
                <a:r>
                  <a:rPr lang="en-US" dirty="0">
                    <a:latin typeface="+mn-lt"/>
                  </a:rPr>
                  <a:t>Precision)</a:t>
                </a:r>
                <a:r>
                  <a:rPr lang="zh-CN" altLang="en-US" dirty="0">
                    <a:latin typeface="+mn-lt"/>
                  </a:rPr>
                  <a:t>和召回率</a:t>
                </a:r>
                <a:r>
                  <a:rPr lang="en-US" altLang="zh-CN" dirty="0">
                    <a:latin typeface="+mn-lt"/>
                  </a:rPr>
                  <a:t>(</a:t>
                </a:r>
                <a:r>
                  <a:rPr lang="en-US" dirty="0">
                    <a:latin typeface="+mn-lt"/>
                  </a:rPr>
                  <a:t>Recall)</a:t>
                </a:r>
                <a:r>
                  <a:rPr lang="zh-CN" altLang="en-US" dirty="0">
                    <a:latin typeface="+mn-lt"/>
                  </a:rPr>
                  <a:t>的加权调和平均值，是为了综合衡量精确率和召回率而设定的</a:t>
                </a:r>
                <a:endParaRPr lang="en-US" altLang="zh-CN" dirty="0">
                  <a:latin typeface="+mn-lt"/>
                </a:endParaRPr>
              </a:p>
              <a:p>
                <a:pPr marL="0" lvl="1" indent="0">
                  <a:buNone/>
                </a:pP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sz="4000" i="1" smtClean="0">
                              <a:latin typeface="Cambria Math" panose="02040503050406030204" pitchFamily="18" charset="0"/>
                            </a:rPr>
                          </m:ctrlPr>
                        </m:sSubPr>
                        <m:e>
                          <m:r>
                            <a:rPr lang="en-US" sz="4000" i="1" smtClean="0">
                              <a:latin typeface="Cambria Math" panose="02040503050406030204" pitchFamily="18" charset="0"/>
                            </a:rPr>
                            <m:t>𝐹</m:t>
                          </m:r>
                        </m:e>
                        <m:sub>
                          <m:r>
                            <a:rPr lang="en-US" sz="4000" i="1" smtClean="0">
                              <a:latin typeface="Cambria Math" panose="02040503050406030204" pitchFamily="18" charset="0"/>
                            </a:rPr>
                            <m:t>𝛽</m:t>
                          </m:r>
                        </m:sub>
                      </m:sSub>
                      <m:r>
                        <a:rPr lang="en-US" sz="4000" i="1" smtClean="0">
                          <a:latin typeface="Cambria Math" panose="02040503050406030204" pitchFamily="18" charset="0"/>
                        </a:rPr>
                        <m:t>=</m:t>
                      </m:r>
                      <m:d>
                        <m:dPr>
                          <m:ctrlPr>
                            <a:rPr lang="en-US" sz="4000" i="1" smtClean="0">
                              <a:latin typeface="Cambria Math" panose="02040503050406030204" pitchFamily="18" charset="0"/>
                            </a:rPr>
                          </m:ctrlPr>
                        </m:dPr>
                        <m:e>
                          <m:r>
                            <a:rPr lang="en-US" sz="4000" i="1" smtClean="0">
                              <a:latin typeface="Cambria Math" panose="02040503050406030204" pitchFamily="18" charset="0"/>
                            </a:rPr>
                            <m:t>1+</m:t>
                          </m:r>
                          <m:sSup>
                            <m:sSupPr>
                              <m:ctrlPr>
                                <a:rPr lang="en-US" sz="4000" i="1" smtClean="0">
                                  <a:latin typeface="Cambria Math" panose="02040503050406030204" pitchFamily="18" charset="0"/>
                                </a:rPr>
                              </m:ctrlPr>
                            </m:sSupPr>
                            <m:e>
                              <m:r>
                                <a:rPr lang="en-US" sz="4000" i="1" smtClean="0">
                                  <a:latin typeface="Cambria Math" panose="02040503050406030204" pitchFamily="18" charset="0"/>
                                </a:rPr>
                                <m:t>𝛽</m:t>
                              </m:r>
                            </m:e>
                            <m:sup>
                              <m:r>
                                <a:rPr lang="en-US" sz="4000" i="1" smtClean="0">
                                  <a:latin typeface="Cambria Math" panose="02040503050406030204" pitchFamily="18" charset="0"/>
                                </a:rPr>
                                <m:t>2</m:t>
                              </m:r>
                            </m:sup>
                          </m:sSup>
                        </m:e>
                      </m:d>
                      <m:r>
                        <a:rPr lang="en-US" sz="4000" i="1" smtClean="0">
                          <a:latin typeface="Cambria Math" panose="02040503050406030204" pitchFamily="18" charset="0"/>
                        </a:rPr>
                        <m:t>⋅</m:t>
                      </m:r>
                      <m:f>
                        <m:fPr>
                          <m:ctrlPr>
                            <a:rPr lang="en-US" sz="4000" i="1" smtClean="0">
                              <a:latin typeface="Cambria Math" panose="02040503050406030204" pitchFamily="18" charset="0"/>
                            </a:rPr>
                          </m:ctrlPr>
                        </m:fPr>
                        <m:num>
                          <m:r>
                            <a:rPr lang="en-US" sz="4000" i="1" smtClean="0">
                              <a:latin typeface="Cambria Math" panose="02040503050406030204" pitchFamily="18" charset="0"/>
                            </a:rPr>
                            <m:t>𝑃𝑟𝑒𝑐𝑖𝑠𝑖𝑜𝑛</m:t>
                          </m:r>
                          <m:r>
                            <a:rPr lang="en-US" sz="4000" i="1" smtClean="0">
                              <a:latin typeface="Cambria Math" panose="02040503050406030204" pitchFamily="18" charset="0"/>
                            </a:rPr>
                            <m:t>⋅</m:t>
                          </m:r>
                          <m:r>
                            <a:rPr lang="en-US" sz="4000" i="1" smtClean="0">
                              <a:latin typeface="Cambria Math" panose="02040503050406030204" pitchFamily="18" charset="0"/>
                            </a:rPr>
                            <m:t>𝑅𝑒𝑐𝑎𝑙𝑙</m:t>
                          </m:r>
                        </m:num>
                        <m:den>
                          <m:d>
                            <m:dPr>
                              <m:ctrlPr>
                                <a:rPr lang="en-US" sz="4000" i="1" smtClean="0">
                                  <a:latin typeface="Cambria Math" panose="02040503050406030204" pitchFamily="18" charset="0"/>
                                </a:rPr>
                              </m:ctrlPr>
                            </m:dPr>
                            <m:e>
                              <m:sSup>
                                <m:sSupPr>
                                  <m:ctrlPr>
                                    <a:rPr lang="en-US" sz="4000" i="1" smtClean="0">
                                      <a:latin typeface="Cambria Math" panose="02040503050406030204" pitchFamily="18" charset="0"/>
                                    </a:rPr>
                                  </m:ctrlPr>
                                </m:sSupPr>
                                <m:e>
                                  <m:r>
                                    <a:rPr lang="en-US" sz="4000" i="1" smtClean="0">
                                      <a:latin typeface="Cambria Math" panose="02040503050406030204" pitchFamily="18" charset="0"/>
                                    </a:rPr>
                                    <m:t>𝛽</m:t>
                                  </m:r>
                                </m:e>
                                <m:sup>
                                  <m:r>
                                    <a:rPr lang="en-US" sz="4000" i="1" smtClean="0">
                                      <a:latin typeface="Cambria Math" panose="02040503050406030204" pitchFamily="18" charset="0"/>
                                    </a:rPr>
                                    <m:t>2</m:t>
                                  </m:r>
                                </m:sup>
                              </m:sSup>
                              <m:r>
                                <a:rPr lang="en-US" sz="4000" i="1" smtClean="0">
                                  <a:latin typeface="Cambria Math" panose="02040503050406030204" pitchFamily="18" charset="0"/>
                                </a:rPr>
                                <m:t>⋅</m:t>
                              </m:r>
                              <m:r>
                                <a:rPr lang="en-US" sz="4000" i="1" smtClean="0">
                                  <a:latin typeface="Cambria Math" panose="02040503050406030204" pitchFamily="18" charset="0"/>
                                </a:rPr>
                                <m:t>𝑃𝑟𝑒𝑐𝑖𝑠𝑖𝑜𝑛</m:t>
                              </m:r>
                            </m:e>
                          </m:d>
                          <m:r>
                            <a:rPr lang="en-US" sz="4000" i="1" smtClean="0">
                              <a:latin typeface="Cambria Math" panose="02040503050406030204" pitchFamily="18" charset="0"/>
                            </a:rPr>
                            <m:t>+</m:t>
                          </m:r>
                          <m:r>
                            <a:rPr lang="en-US" sz="4000" i="1" smtClean="0">
                              <a:latin typeface="Cambria Math" panose="02040503050406030204" pitchFamily="18" charset="0"/>
                            </a:rPr>
                            <m:t>𝑅𝑒𝑐𝑎𝑙𝑙</m:t>
                          </m:r>
                        </m:den>
                      </m:f>
                    </m:oMath>
                  </m:oMathPara>
                </a14:m>
                <a:endParaRPr lang="en-US" sz="4000" dirty="0">
                  <a:latin typeface="+mn-lt"/>
                </a:endParaRPr>
              </a:p>
            </p:txBody>
          </p:sp>
        </mc:Choice>
        <mc:Fallback xmlns="">
          <p:sp>
            <p:nvSpPr>
              <p:cNvPr id="4" name="ee4pContent1">
                <a:extLst>
                  <a:ext uri="{FF2B5EF4-FFF2-40B4-BE49-F238E27FC236}">
                    <a16:creationId xmlns:a16="http://schemas.microsoft.com/office/drawing/2014/main" id="{AC3F09B5-B215-AA56-3482-6B77F0C8F801}"/>
                  </a:ext>
                </a:extLst>
              </p:cNvPr>
              <p:cNvSpPr txBox="1">
                <a:spLocks noRot="1" noChangeAspect="1" noMove="1" noResize="1" noEditPoints="1" noAdjustHandles="1" noChangeArrowheads="1" noChangeShapeType="1" noTextEdit="1"/>
              </p:cNvSpPr>
              <p:nvPr>
                <p:custDataLst>
                  <p:tags r:id="rId6"/>
                </p:custDataLst>
              </p:nvPr>
            </p:nvSpPr>
            <p:spPr>
              <a:xfrm>
                <a:off x="1104000" y="1717676"/>
                <a:ext cx="10573387" cy="2152138"/>
              </a:xfrm>
              <a:prstGeom prst="rect">
                <a:avLst/>
              </a:prstGeom>
              <a:blipFill>
                <a:blip r:embed="rId7"/>
                <a:stretch>
                  <a:fillRect l="-173"/>
                </a:stretch>
              </a:blipFill>
              <a:ln w="9525" cmpd="sng">
                <a:solidFill>
                  <a:schemeClr val="accent1">
                    <a:lumMod val="100000"/>
                  </a:schemeClr>
                </a:solidFill>
                <a:prstDash val="soli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ee4pContent1">
                <a:extLst>
                  <a:ext uri="{FF2B5EF4-FFF2-40B4-BE49-F238E27FC236}">
                    <a16:creationId xmlns:a16="http://schemas.microsoft.com/office/drawing/2014/main" id="{7E420483-7F1F-9442-F8A8-C1B916139FA9}"/>
                  </a:ext>
                </a:extLst>
              </p:cNvPr>
              <p:cNvSpPr txBox="1">
                <a:spLocks/>
              </p:cNvSpPr>
              <p:nvPr>
                <p:custDataLst>
                  <p:tags r:id="rId2"/>
                </p:custDataLst>
              </p:nvPr>
            </p:nvSpPr>
            <p:spPr>
              <a:xfrm>
                <a:off x="1104000" y="4013713"/>
                <a:ext cx="10573387" cy="21521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当</a:t>
                </a:r>
                <a14:m>
                  <m:oMath xmlns:m="http://schemas.openxmlformats.org/officeDocument/2006/math">
                    <m:r>
                      <a:rPr lang="zh-CN" altLang="en-US" i="1" smtClean="0">
                        <a:latin typeface="Cambria Math" panose="02040503050406030204" pitchFamily="18" charset="0"/>
                      </a:rPr>
                      <m:t>𝛽</m:t>
                    </m:r>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m:t>
                    </m:r>
                  </m:oMath>
                </a14:m>
                <a:r>
                  <a:rPr lang="zh-CN" altLang="en-US" dirty="0">
                    <a:latin typeface="+mn-lt"/>
                  </a:rPr>
                  <a:t>时，精确率和召回率都很重要，权重相同；精确率更重要，</a:t>
                </a:r>
                <a14:m>
                  <m:oMath xmlns:m="http://schemas.openxmlformats.org/officeDocument/2006/math">
                    <m:r>
                      <a:rPr lang="zh-CN" altLang="en-US" i="1" smtClean="0">
                        <a:latin typeface="Cambria Math" panose="02040503050406030204" pitchFamily="18" charset="0"/>
                      </a:rPr>
                      <m:t>𝛽</m:t>
                    </m:r>
                    <m:r>
                      <a:rPr lang="en-US" altLang="zh-CN" i="1" smtClean="0">
                        <a:latin typeface="Cambria Math" panose="02040503050406030204" pitchFamily="18" charset="0"/>
                        <a:ea typeface="Cambria Math" panose="02040503050406030204" pitchFamily="18" charset="0"/>
                      </a:rPr>
                      <m:t>&lt;</m:t>
                    </m:r>
                    <m:r>
                      <a:rPr lang="en-US" altLang="zh-CN" b="0" i="1" smtClean="0">
                        <a:latin typeface="Cambria Math" panose="02040503050406030204" pitchFamily="18" charset="0"/>
                        <a:ea typeface="Cambria Math" panose="02040503050406030204" pitchFamily="18" charset="0"/>
                      </a:rPr>
                      <m:t>1</m:t>
                    </m:r>
                  </m:oMath>
                </a14:m>
                <a:r>
                  <a:rPr lang="zh-CN" altLang="en-US" dirty="0">
                    <a:latin typeface="+mn-lt"/>
                  </a:rPr>
                  <a:t>；召回率更重要，</a:t>
                </a:r>
                <a14:m>
                  <m:oMath xmlns:m="http://schemas.openxmlformats.org/officeDocument/2006/math">
                    <m:r>
                      <a:rPr lang="zh-CN" altLang="en-US" i="1">
                        <a:latin typeface="Cambria Math" panose="02040503050406030204" pitchFamily="18" charset="0"/>
                      </a:rPr>
                      <m:t>𝛽</m:t>
                    </m:r>
                    <m:r>
                      <a:rPr lang="en-US" altLang="zh-CN" b="0" i="1" smtClean="0">
                        <a:latin typeface="Cambria Math" panose="02040503050406030204" pitchFamily="18" charset="0"/>
                      </a:rPr>
                      <m:t>&gt;</m:t>
                    </m:r>
                    <m:r>
                      <a:rPr lang="en-US" altLang="zh-CN" i="1">
                        <a:latin typeface="Cambria Math" panose="02040503050406030204" pitchFamily="18" charset="0"/>
                        <a:ea typeface="Cambria Math" panose="02040503050406030204" pitchFamily="18" charset="0"/>
                      </a:rPr>
                      <m:t>1</m:t>
                    </m:r>
                  </m:oMath>
                </a14:m>
                <a:endParaRPr lang="en-US" altLang="zh-CN" dirty="0">
                  <a:latin typeface="+mn-lt"/>
                  <a:ea typeface="Cambria Math" panose="02040503050406030204" pitchFamily="18" charset="0"/>
                </a:endParaRPr>
              </a:p>
              <a:p>
                <a:pPr marL="0" lvl="1" indent="0">
                  <a:buNone/>
                </a:pPr>
                <a:endParaRPr lang="en-US" altLang="zh-CN" dirty="0">
                  <a:latin typeface="+mn-lt"/>
                  <a:ea typeface="Cambria Math" panose="02040503050406030204" pitchFamily="18" charset="0"/>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sz="4000" i="1" smtClean="0">
                              <a:latin typeface="Cambria Math" panose="02040503050406030204" pitchFamily="18" charset="0"/>
                            </a:rPr>
                          </m:ctrlPr>
                        </m:sSubPr>
                        <m:e>
                          <m:r>
                            <a:rPr lang="en-US" altLang="zh-CN" sz="4000" i="1" smtClean="0">
                              <a:latin typeface="Cambria Math" panose="02040503050406030204" pitchFamily="18" charset="0"/>
                            </a:rPr>
                            <m:t>𝐹</m:t>
                          </m:r>
                        </m:e>
                        <m:sub>
                          <m:r>
                            <a:rPr lang="en-US" altLang="zh-CN" sz="4000" i="1" smtClean="0">
                              <a:latin typeface="Cambria Math" panose="02040503050406030204" pitchFamily="18" charset="0"/>
                            </a:rPr>
                            <m:t>𝛽</m:t>
                          </m:r>
                        </m:sub>
                      </m:sSub>
                      <m:r>
                        <a:rPr lang="en-US" altLang="zh-CN" sz="4000" i="1" smtClean="0">
                          <a:latin typeface="Cambria Math" panose="02040503050406030204" pitchFamily="18" charset="0"/>
                        </a:rPr>
                        <m:t>=</m:t>
                      </m:r>
                      <m:r>
                        <a:rPr lang="en-US" altLang="zh-CN" sz="4000" b="0" i="1" smtClean="0">
                          <a:latin typeface="Cambria Math" panose="02040503050406030204" pitchFamily="18" charset="0"/>
                        </a:rPr>
                        <m:t>2</m:t>
                      </m:r>
                      <m:r>
                        <a:rPr lang="en-US" altLang="zh-CN" sz="4000" i="1" smtClean="0">
                          <a:latin typeface="Cambria Math" panose="02040503050406030204" pitchFamily="18" charset="0"/>
                        </a:rPr>
                        <m:t>⋅</m:t>
                      </m:r>
                      <m:f>
                        <m:fPr>
                          <m:ctrlPr>
                            <a:rPr lang="en-US" altLang="zh-CN" sz="4000" i="1" smtClean="0">
                              <a:latin typeface="Cambria Math" panose="02040503050406030204" pitchFamily="18" charset="0"/>
                            </a:rPr>
                          </m:ctrlPr>
                        </m:fPr>
                        <m:num>
                          <m:r>
                            <a:rPr lang="en-US" altLang="zh-CN" sz="4000" i="1" smtClean="0">
                              <a:latin typeface="Cambria Math" panose="02040503050406030204" pitchFamily="18" charset="0"/>
                            </a:rPr>
                            <m:t>𝑃𝑟𝑒𝑐𝑖𝑠𝑖𝑜𝑛</m:t>
                          </m:r>
                          <m:r>
                            <a:rPr lang="en-US" altLang="zh-CN" sz="4000" i="1" smtClean="0">
                              <a:latin typeface="Cambria Math" panose="02040503050406030204" pitchFamily="18" charset="0"/>
                            </a:rPr>
                            <m:t>⋅</m:t>
                          </m:r>
                          <m:r>
                            <a:rPr lang="en-US" altLang="zh-CN" sz="4000" i="1" smtClean="0">
                              <a:latin typeface="Cambria Math" panose="02040503050406030204" pitchFamily="18" charset="0"/>
                            </a:rPr>
                            <m:t>𝑅𝑒𝑐𝑎𝑙𝑙</m:t>
                          </m:r>
                        </m:num>
                        <m:den>
                          <m:r>
                            <a:rPr lang="en-US" altLang="zh-CN" sz="4000" i="1">
                              <a:latin typeface="Cambria Math" panose="02040503050406030204" pitchFamily="18" charset="0"/>
                            </a:rPr>
                            <m:t>𝑃𝑟𝑒𝑐𝑖𝑠𝑖𝑜𝑛</m:t>
                          </m:r>
                          <m:r>
                            <a:rPr lang="en-US" altLang="zh-CN" sz="4000" i="1" smtClean="0">
                              <a:latin typeface="Cambria Math" panose="02040503050406030204" pitchFamily="18" charset="0"/>
                            </a:rPr>
                            <m:t>+</m:t>
                          </m:r>
                          <m:r>
                            <a:rPr lang="en-US" altLang="zh-CN" sz="4000" i="1" smtClean="0">
                              <a:latin typeface="Cambria Math" panose="02040503050406030204" pitchFamily="18" charset="0"/>
                            </a:rPr>
                            <m:t>𝑅𝑒𝑐𝑎𝑙𝑙</m:t>
                          </m:r>
                        </m:den>
                      </m:f>
                    </m:oMath>
                  </m:oMathPara>
                </a14:m>
                <a:endParaRPr lang="en-US" sz="4000" dirty="0">
                  <a:latin typeface="+mn-lt"/>
                </a:endParaRPr>
              </a:p>
            </p:txBody>
          </p:sp>
        </mc:Choice>
        <mc:Fallback xmlns="">
          <p:sp>
            <p:nvSpPr>
              <p:cNvPr id="5" name="ee4pContent1">
                <a:extLst>
                  <a:ext uri="{FF2B5EF4-FFF2-40B4-BE49-F238E27FC236}">
                    <a16:creationId xmlns:a16="http://schemas.microsoft.com/office/drawing/2014/main" id="{7E420483-7F1F-9442-F8A8-C1B916139FA9}"/>
                  </a:ext>
                </a:extLst>
              </p:cNvPr>
              <p:cNvSpPr txBox="1">
                <a:spLocks noRot="1" noChangeAspect="1" noMove="1" noResize="1" noEditPoints="1" noAdjustHandles="1" noChangeArrowheads="1" noChangeShapeType="1" noTextEdit="1"/>
              </p:cNvSpPr>
              <p:nvPr>
                <p:custDataLst>
                  <p:tags r:id="rId8"/>
                </p:custDataLst>
              </p:nvPr>
            </p:nvSpPr>
            <p:spPr>
              <a:xfrm>
                <a:off x="1104000" y="4013713"/>
                <a:ext cx="10573387" cy="2152139"/>
              </a:xfrm>
              <a:prstGeom prst="rect">
                <a:avLst/>
              </a:prstGeom>
              <a:blipFill>
                <a:blip r:embed="rId9"/>
                <a:stretch>
                  <a:fillRect l="-173"/>
                </a:stretch>
              </a:blipFill>
              <a:ln w="9525" cmpd="sng">
                <a:solidFill>
                  <a:schemeClr val="accent1">
                    <a:lumMod val="100000"/>
                  </a:schemeClr>
                </a:solidFill>
                <a:prstDash val="solid"/>
              </a:ln>
            </p:spPr>
            <p:txBody>
              <a:bodyPr/>
              <a:lstStyle/>
              <a:p>
                <a:r>
                  <a:rPr lang="en-US">
                    <a:noFill/>
                  </a:rPr>
                  <a:t> </a:t>
                </a:r>
              </a:p>
            </p:txBody>
          </p:sp>
        </mc:Fallback>
      </mc:AlternateContent>
      <p:sp>
        <p:nvSpPr>
          <p:cNvPr id="6" name="ee4pHeader1">
            <a:extLst>
              <a:ext uri="{FF2B5EF4-FFF2-40B4-BE49-F238E27FC236}">
                <a16:creationId xmlns:a16="http://schemas.microsoft.com/office/drawing/2014/main" id="{51EF4366-1696-9BCA-E8D0-3A4BD48BB5C0}"/>
              </a:ext>
            </a:extLst>
          </p:cNvPr>
          <p:cNvSpPr/>
          <p:nvPr>
            <p:custDataLst>
              <p:tags r:id="rId3"/>
            </p:custDataLst>
          </p:nvPr>
        </p:nvSpPr>
        <p:spPr bwMode="auto">
          <a:xfrm rot="16200000">
            <a:off x="-266892" y="2498921"/>
            <a:ext cx="2152139"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F-Score</a:t>
            </a:r>
          </a:p>
        </p:txBody>
      </p:sp>
      <p:sp>
        <p:nvSpPr>
          <p:cNvPr id="7" name="ee4pHeader2">
            <a:extLst>
              <a:ext uri="{FF2B5EF4-FFF2-40B4-BE49-F238E27FC236}">
                <a16:creationId xmlns:a16="http://schemas.microsoft.com/office/drawing/2014/main" id="{000C5E51-9FEE-4DAD-5479-2B6764AD8D61}"/>
              </a:ext>
            </a:extLst>
          </p:cNvPr>
          <p:cNvSpPr/>
          <p:nvPr>
            <p:custDataLst>
              <p:tags r:id="rId4"/>
            </p:custDataLst>
          </p:nvPr>
        </p:nvSpPr>
        <p:spPr bwMode="auto">
          <a:xfrm rot="16200000">
            <a:off x="-266895" y="4794957"/>
            <a:ext cx="2152138"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F1-score</a:t>
            </a:r>
          </a:p>
        </p:txBody>
      </p:sp>
    </p:spTree>
    <p:extLst>
      <p:ext uri="{BB962C8B-B14F-4D97-AF65-F5344CB8AC3E}">
        <p14:creationId xmlns:p14="http://schemas.microsoft.com/office/powerpoint/2010/main" val="520456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4349" y="672041"/>
            <a:ext cx="11160917" cy="492443"/>
          </a:xfrm>
        </p:spPr>
        <p:txBody>
          <a:bodyPr/>
          <a:lstStyle/>
          <a:p>
            <a:r>
              <a:rPr lang="en-US" altLang="zh-CN" dirty="0"/>
              <a:t>References</a:t>
            </a:r>
            <a:endParaRPr lang="en-US" dirty="0"/>
          </a:p>
        </p:txBody>
      </p:sp>
      <p:graphicFrame>
        <p:nvGraphicFramePr>
          <p:cNvPr id="12" name="Tabelle 3">
            <a:extLst>
              <a:ext uri="{FF2B5EF4-FFF2-40B4-BE49-F238E27FC236}">
                <a16:creationId xmlns:a16="http://schemas.microsoft.com/office/drawing/2014/main" id="{48A93405-7031-DCAB-1582-3B38D5E2FE5C}"/>
              </a:ext>
            </a:extLst>
          </p:cNvPr>
          <p:cNvGraphicFramePr>
            <a:graphicFrameLocks noGrp="1"/>
          </p:cNvGraphicFramePr>
          <p:nvPr>
            <p:extLst>
              <p:ext uri="{D42A27DB-BD31-4B8C-83A1-F6EECF244321}">
                <p14:modId xmlns:p14="http://schemas.microsoft.com/office/powerpoint/2010/main" val="3151384354"/>
              </p:ext>
            </p:extLst>
          </p:nvPr>
        </p:nvGraphicFramePr>
        <p:xfrm>
          <a:off x="514680" y="1389866"/>
          <a:ext cx="11160586" cy="4734408"/>
        </p:xfrm>
        <a:graphic>
          <a:graphicData uri="http://schemas.openxmlformats.org/drawingml/2006/table">
            <a:tbl>
              <a:tblPr firstRow="1" bandRow="1">
                <a:tableStyleId>{5C22544A-7EE6-4342-B048-85BDC9FD1C3A}</a:tableStyleId>
              </a:tblPr>
              <a:tblGrid>
                <a:gridCol w="2232184">
                  <a:extLst>
                    <a:ext uri="{9D8B030D-6E8A-4147-A177-3AD203B41FA5}">
                      <a16:colId xmlns:a16="http://schemas.microsoft.com/office/drawing/2014/main" val="1258389906"/>
                    </a:ext>
                  </a:extLst>
                </a:gridCol>
                <a:gridCol w="8928402">
                  <a:extLst>
                    <a:ext uri="{9D8B030D-6E8A-4147-A177-3AD203B41FA5}">
                      <a16:colId xmlns:a16="http://schemas.microsoft.com/office/drawing/2014/main" val="1345927591"/>
                    </a:ext>
                  </a:extLst>
                </a:gridCol>
              </a:tblGrid>
              <a:tr h="394534">
                <a:tc>
                  <a:txBody>
                    <a:bodyPr/>
                    <a:lstStyle/>
                    <a:p>
                      <a:pPr algn="l"/>
                      <a:r>
                        <a:rPr lang="en-US" sz="1400" b="1" dirty="0">
                          <a:solidFill>
                            <a:schemeClr val="bg1"/>
                          </a:solidFill>
                          <a:latin typeface="+mn-lt"/>
                          <a:cs typeface="Arial" panose="020B0604020202020204" pitchFamily="34" charset="0"/>
                          <a:hlinkClick r:id="rId2">
                            <a:extLst>
                              <a:ext uri="{A12FA001-AC4F-418D-AE19-62706E023703}">
                                <ahyp:hlinkClr xmlns:ahyp="http://schemas.microsoft.com/office/drawing/2018/hyperlinkcolor" val="tx"/>
                              </a:ext>
                            </a:extLst>
                          </a:hlinkClick>
                        </a:rPr>
                        <a:t>YOLOv7</a:t>
                      </a:r>
                      <a:endParaRPr lang="en-US" sz="1400" b="1" dirty="0">
                        <a:solidFill>
                          <a:schemeClr val="bg1"/>
                        </a:solidFill>
                        <a:latin typeface="+mn-lt"/>
                        <a:cs typeface="Arial" panose="020B0604020202020204" pitchFamily="34" charset="0"/>
                      </a:endParaRPr>
                    </a:p>
                  </a:txBody>
                  <a:tcPr marL="99044" marR="99044" marT="45731" marB="45731" anchor="ctr">
                    <a:lnL w="9525" cmpd="sng">
                      <a:solidFill>
                        <a:schemeClr val="lt1"/>
                      </a:solidFill>
                    </a:lnL>
                    <a:lnR w="9525" cap="flat" cmpd="sng" algn="ctr">
                      <a:solidFill>
                        <a:schemeClr val="lt1"/>
                      </a:solidFill>
                      <a:prstDash val="solid"/>
                      <a:round/>
                      <a:headEnd type="none" w="med" len="med"/>
                      <a:tailEnd type="none" w="med" len="med"/>
                    </a:lnR>
                    <a:lnT w="9525" cap="flat" cmpd="sng" algn="ctr">
                      <a:solidFill>
                        <a:schemeClr val="lt1"/>
                      </a:solidFill>
                      <a:prstDash val="solid"/>
                      <a:round/>
                      <a:headEnd type="none" w="med" len="med"/>
                      <a:tailEnd type="none" w="med" len="med"/>
                    </a:lnT>
                    <a:lnB w="9525" cap="flat" cmpd="sng" algn="ctr">
                      <a:solidFill>
                        <a:schemeClr val="lt1"/>
                      </a:solidFill>
                      <a:prstDash val="solid"/>
                      <a:round/>
                      <a:headEnd type="none" w="med" len="med"/>
                      <a:tailEnd type="none" w="med" len="med"/>
                    </a:lnB>
                    <a:solidFill>
                      <a:schemeClr val="accent1"/>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400" b="0" dirty="0">
                          <a:solidFill>
                            <a:srgbClr val="7030A0"/>
                          </a:solidFill>
                          <a:hlinkClick r:id="rId3">
                            <a:extLst>
                              <a:ext uri="{A12FA001-AC4F-418D-AE19-62706E023703}">
                                <ahyp:hlinkClr xmlns:ahyp="http://schemas.microsoft.com/office/drawing/2018/hyperlinkcolor" val="tx"/>
                              </a:ext>
                            </a:extLst>
                          </a:hlinkClick>
                        </a:rPr>
                        <a:t>YOLOv7: Trainable bag-of-freebies sets new state-of-the-art for real-time object detectors</a:t>
                      </a:r>
                      <a:endParaRPr lang="en-US" sz="1400" b="0" dirty="0">
                        <a:solidFill>
                          <a:srgbClr val="7030A0"/>
                        </a:solidFill>
                        <a:latin typeface="+mn-lt"/>
                        <a:cs typeface="Arial" panose="020B0604020202020204" pitchFamily="34" charset="0"/>
                      </a:endParaRPr>
                    </a:p>
                  </a:txBody>
                  <a:tcPr marL="99044" marR="99044" marT="45731" marB="45731" anchor="ctr">
                    <a:lnL w="9525" cap="flat" cmpd="sng" algn="ctr">
                      <a:solidFill>
                        <a:schemeClr val="lt1"/>
                      </a:solidFill>
                      <a:prstDash val="solid"/>
                      <a:round/>
                      <a:headEnd type="none" w="med" len="med"/>
                      <a:tailEnd type="none" w="med" len="med"/>
                    </a:lnL>
                    <a:lnR w="9525" cmpd="sng">
                      <a:solidFill>
                        <a:schemeClr val="lt1"/>
                      </a:solidFill>
                    </a:lnR>
                    <a:lnT w="12700" cap="flat" cmpd="sng" algn="ctr">
                      <a:solidFill>
                        <a:srgbClr val="C02A26"/>
                      </a:solidFill>
                      <a:prstDash val="solid"/>
                      <a:round/>
                      <a:headEnd type="none" w="med" len="med"/>
                      <a:tailEnd type="none" w="med" len="med"/>
                    </a:lnT>
                    <a:lnB w="12700" cap="flat" cmpd="sng" algn="ctr">
                      <a:solidFill>
                        <a:srgbClr val="C02A26"/>
                      </a:solidFill>
                      <a:prstDash val="solid"/>
                      <a:round/>
                      <a:headEnd type="none" w="med" len="med"/>
                      <a:tailEnd type="none" w="med" len="med"/>
                    </a:lnB>
                    <a:solidFill>
                      <a:srgbClr val="FFFFFF"/>
                    </a:solidFill>
                  </a:tcPr>
                </a:tc>
                <a:extLst>
                  <a:ext uri="{0D108BD9-81ED-4DB2-BD59-A6C34878D82A}">
                    <a16:rowId xmlns:a16="http://schemas.microsoft.com/office/drawing/2014/main" val="2689499116"/>
                  </a:ext>
                </a:extLst>
              </a:tr>
              <a:tr h="394534">
                <a:tc>
                  <a:txBody>
                    <a:bodyPr/>
                    <a:lstStyle/>
                    <a:p>
                      <a:pPr marL="0" algn="l" defTabSz="914400" rtl="0" eaLnBrk="1" latinLnBrk="0" hangingPunct="1"/>
                      <a:r>
                        <a:rPr lang="en-US" sz="1400" b="1" kern="1200" dirty="0">
                          <a:solidFill>
                            <a:schemeClr val="bg1"/>
                          </a:solidFill>
                          <a:latin typeface="+mn-lt"/>
                          <a:ea typeface="+mn-ea"/>
                          <a:cs typeface="Arial" panose="020B0604020202020204" pitchFamily="34" charset="0"/>
                          <a:hlinkClick r:id="rId4">
                            <a:extLst>
                              <a:ext uri="{A12FA001-AC4F-418D-AE19-62706E023703}">
                                <ahyp:hlinkClr xmlns:ahyp="http://schemas.microsoft.com/office/drawing/2018/hyperlinkcolor" val="tx"/>
                              </a:ext>
                            </a:extLst>
                          </a:hlinkClick>
                        </a:rPr>
                        <a:t>DAMO-YOLO</a:t>
                      </a:r>
                      <a:endParaRPr lang="en-US" sz="1400" b="1" kern="1200" dirty="0">
                        <a:solidFill>
                          <a:schemeClr val="bg1"/>
                        </a:solidFill>
                        <a:latin typeface="+mn-lt"/>
                        <a:ea typeface="+mn-ea"/>
                        <a:cs typeface="Arial" panose="020B0604020202020204" pitchFamily="34" charset="0"/>
                      </a:endParaRPr>
                    </a:p>
                  </a:txBody>
                  <a:tcPr marL="99044" marR="99044" marT="45731" marB="45731" anchor="ctr">
                    <a:lnL w="9525" cmpd="sng">
                      <a:solidFill>
                        <a:schemeClr val="lt1"/>
                      </a:solidFill>
                    </a:lnL>
                    <a:lnR w="9525" cap="flat" cmpd="sng" algn="ctr">
                      <a:solidFill>
                        <a:schemeClr val="lt1"/>
                      </a:solidFill>
                      <a:prstDash val="solid"/>
                      <a:round/>
                      <a:headEnd type="none" w="med" len="med"/>
                      <a:tailEnd type="none" w="med" len="med"/>
                    </a:lnR>
                    <a:lnT w="9525" cap="flat" cmpd="sng" algn="ctr">
                      <a:solidFill>
                        <a:schemeClr val="lt1"/>
                      </a:solidFill>
                      <a:prstDash val="solid"/>
                      <a:round/>
                      <a:headEnd type="none" w="med" len="med"/>
                      <a:tailEnd type="none" w="med" len="med"/>
                    </a:lnT>
                    <a:lnB w="9525" cap="flat" cmpd="sng" algn="ctr">
                      <a:solidFill>
                        <a:schemeClr val="lt1"/>
                      </a:solidFill>
                      <a:prstDash val="solid"/>
                      <a:round/>
                      <a:headEnd type="none" w="med" len="med"/>
                      <a:tailEnd type="none" w="med" len="med"/>
                    </a:lnB>
                    <a:solidFill>
                      <a:schemeClr val="accent1"/>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sz="1400" b="0" kern="1200" dirty="0">
                          <a:solidFill>
                            <a:srgbClr val="7030A0"/>
                          </a:solidFill>
                          <a:latin typeface="+mn-lt"/>
                          <a:ea typeface="+mn-ea"/>
                          <a:cs typeface="+mn-cs"/>
                          <a:hlinkClick r:id="rId5">
                            <a:extLst>
                              <a:ext uri="{A12FA001-AC4F-418D-AE19-62706E023703}">
                                <ahyp:hlinkClr xmlns:ahyp="http://schemas.microsoft.com/office/drawing/2018/hyperlinkcolor" val="tx"/>
                              </a:ext>
                            </a:extLst>
                          </a:hlinkClick>
                        </a:rPr>
                        <a:t>DAMO-YOLO : A Report on Real-Time Object Detection Design</a:t>
                      </a:r>
                      <a:endParaRPr lang="en-US" sz="1400" b="0" kern="1200" dirty="0">
                        <a:solidFill>
                          <a:srgbClr val="7030A0"/>
                        </a:solidFill>
                        <a:latin typeface="+mn-lt"/>
                        <a:ea typeface="+mn-ea"/>
                        <a:cs typeface="+mn-cs"/>
                      </a:endParaRPr>
                    </a:p>
                  </a:txBody>
                  <a:tcPr marL="99044" marR="99044" marT="45731" marB="45731" anchor="ctr">
                    <a:lnL w="9525" cap="flat" cmpd="sng" algn="ctr">
                      <a:solidFill>
                        <a:schemeClr val="lt1"/>
                      </a:solidFill>
                      <a:prstDash val="solid"/>
                      <a:round/>
                      <a:headEnd type="none" w="med" len="med"/>
                      <a:tailEnd type="none" w="med" len="med"/>
                    </a:lnL>
                    <a:lnR w="9525" cmpd="sng">
                      <a:solidFill>
                        <a:schemeClr val="lt1"/>
                      </a:solidFill>
                    </a:lnR>
                    <a:lnT w="12700" cap="flat" cmpd="sng" algn="ctr">
                      <a:solidFill>
                        <a:srgbClr val="C02A26"/>
                      </a:solidFill>
                      <a:prstDash val="solid"/>
                      <a:round/>
                      <a:headEnd type="none" w="med" len="med"/>
                      <a:tailEnd type="none" w="med" len="med"/>
                    </a:lnT>
                    <a:lnB w="12700" cap="flat" cmpd="sng" algn="ctr">
                      <a:solidFill>
                        <a:srgbClr val="C02A26"/>
                      </a:solidFill>
                      <a:prstDash val="solid"/>
                      <a:round/>
                      <a:headEnd type="none" w="med" len="med"/>
                      <a:tailEnd type="none" w="med" len="med"/>
                    </a:lnB>
                    <a:solidFill>
                      <a:srgbClr val="FFFFFF"/>
                    </a:solidFill>
                  </a:tcPr>
                </a:tc>
                <a:extLst>
                  <a:ext uri="{0D108BD9-81ED-4DB2-BD59-A6C34878D82A}">
                    <a16:rowId xmlns:a16="http://schemas.microsoft.com/office/drawing/2014/main" val="288105086"/>
                  </a:ext>
                </a:extLst>
              </a:tr>
              <a:tr h="394534">
                <a:tc>
                  <a:txBody>
                    <a:bodyPr/>
                    <a:lstStyle/>
                    <a:p>
                      <a:pPr algn="l"/>
                      <a:r>
                        <a:rPr lang="en-US" sz="1400" b="1" dirty="0">
                          <a:solidFill>
                            <a:schemeClr val="bg1"/>
                          </a:solidFill>
                          <a:latin typeface="+mn-lt"/>
                          <a:cs typeface="Arial" panose="020B0604020202020204" pitchFamily="34" charset="0"/>
                          <a:hlinkClick r:id="rId6">
                            <a:extLst>
                              <a:ext uri="{A12FA001-AC4F-418D-AE19-62706E023703}">
                                <ahyp:hlinkClr xmlns:ahyp="http://schemas.microsoft.com/office/drawing/2018/hyperlinkcolor" val="tx"/>
                              </a:ext>
                            </a:extLst>
                          </a:hlinkClick>
                        </a:rPr>
                        <a:t>YOLO-World</a:t>
                      </a:r>
                      <a:endParaRPr lang="en-US" sz="1400" b="1" dirty="0">
                        <a:solidFill>
                          <a:schemeClr val="bg1"/>
                        </a:solidFill>
                        <a:latin typeface="+mn-lt"/>
                        <a:cs typeface="Arial" panose="020B0604020202020204" pitchFamily="34" charset="0"/>
                      </a:endParaRPr>
                    </a:p>
                  </a:txBody>
                  <a:tcPr marL="99044" marR="99044" marT="45731" marB="45731" anchor="ctr">
                    <a:lnL w="9525" cmpd="sng">
                      <a:solidFill>
                        <a:schemeClr val="lt1"/>
                      </a:solidFill>
                    </a:lnL>
                    <a:lnR w="9525" cap="flat" cmpd="sng" algn="ctr">
                      <a:solidFill>
                        <a:schemeClr val="lt1"/>
                      </a:solidFill>
                      <a:prstDash val="solid"/>
                      <a:round/>
                      <a:headEnd type="none" w="med" len="med"/>
                      <a:tailEnd type="none" w="med" len="med"/>
                    </a:lnR>
                    <a:lnT w="9525" cap="flat" cmpd="sng" algn="ctr">
                      <a:solidFill>
                        <a:schemeClr val="lt1"/>
                      </a:solidFill>
                      <a:prstDash val="solid"/>
                      <a:round/>
                      <a:headEnd type="none" w="med" len="med"/>
                      <a:tailEnd type="none" w="med" len="med"/>
                    </a:lnT>
                    <a:lnB w="9525" cap="flat" cmpd="sng" algn="ctr">
                      <a:solidFill>
                        <a:schemeClr val="lt1"/>
                      </a:solidFill>
                      <a:prstDash val="solid"/>
                      <a:round/>
                      <a:headEnd type="none" w="med" len="med"/>
                      <a:tailEnd type="none" w="med" len="med"/>
                    </a:lnB>
                    <a:solidFill>
                      <a:schemeClr val="accent1"/>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400" dirty="0">
                          <a:solidFill>
                            <a:srgbClr val="7030A0"/>
                          </a:solidFill>
                          <a:hlinkClick r:id="rId7">
                            <a:extLst>
                              <a:ext uri="{A12FA001-AC4F-418D-AE19-62706E023703}">
                                <ahyp:hlinkClr xmlns:ahyp="http://schemas.microsoft.com/office/drawing/2018/hyperlinkcolor" val="tx"/>
                              </a:ext>
                            </a:extLst>
                          </a:hlinkClick>
                        </a:rPr>
                        <a:t>YOLO-World: Real-Time Open-Vocabulary Object Detection</a:t>
                      </a:r>
                      <a:endParaRPr lang="en-US" sz="1400" b="0" dirty="0">
                        <a:solidFill>
                          <a:srgbClr val="7030A0"/>
                        </a:solidFill>
                        <a:latin typeface="+mn-lt"/>
                        <a:cs typeface="Arial" panose="020B0604020202020204" pitchFamily="34" charset="0"/>
                      </a:endParaRPr>
                    </a:p>
                  </a:txBody>
                  <a:tcPr marL="99044" marR="99044" marT="45731" marB="45731" anchor="ctr">
                    <a:lnL w="9525" cap="flat" cmpd="sng" algn="ctr">
                      <a:solidFill>
                        <a:schemeClr val="lt1"/>
                      </a:solidFill>
                      <a:prstDash val="solid"/>
                      <a:round/>
                      <a:headEnd type="none" w="med" len="med"/>
                      <a:tailEnd type="none" w="med" len="med"/>
                    </a:lnL>
                    <a:lnR w="9525" cmpd="sng">
                      <a:solidFill>
                        <a:schemeClr val="lt1"/>
                      </a:solidFill>
                    </a:lnR>
                    <a:lnT w="12700" cap="flat" cmpd="sng" algn="ctr">
                      <a:solidFill>
                        <a:srgbClr val="C02A26"/>
                      </a:solidFill>
                      <a:prstDash val="solid"/>
                      <a:round/>
                      <a:headEnd type="none" w="med" len="med"/>
                      <a:tailEnd type="none" w="med" len="med"/>
                    </a:lnT>
                    <a:lnB w="12700" cap="flat" cmpd="sng" algn="ctr">
                      <a:solidFill>
                        <a:srgbClr val="C02A26"/>
                      </a:solidFill>
                      <a:prstDash val="solid"/>
                      <a:round/>
                      <a:headEnd type="none" w="med" len="med"/>
                      <a:tailEnd type="none" w="med" len="med"/>
                    </a:lnB>
                    <a:solidFill>
                      <a:srgbClr val="FFFFFF"/>
                    </a:solidFill>
                  </a:tcPr>
                </a:tc>
                <a:extLst>
                  <a:ext uri="{0D108BD9-81ED-4DB2-BD59-A6C34878D82A}">
                    <a16:rowId xmlns:a16="http://schemas.microsoft.com/office/drawing/2014/main" val="4152376169"/>
                  </a:ext>
                </a:extLst>
              </a:tr>
              <a:tr h="394534">
                <a:tc>
                  <a:txBody>
                    <a:bodyPr/>
                    <a:lstStyle/>
                    <a:p>
                      <a:pPr algn="l"/>
                      <a:r>
                        <a:rPr lang="en-US" sz="1400" b="1" dirty="0">
                          <a:solidFill>
                            <a:schemeClr val="bg1"/>
                          </a:solidFill>
                          <a:latin typeface="+mn-lt"/>
                          <a:cs typeface="Arial" panose="020B0604020202020204" pitchFamily="34" charset="0"/>
                          <a:hlinkClick r:id="rId8">
                            <a:extLst>
                              <a:ext uri="{A12FA001-AC4F-418D-AE19-62706E023703}">
                                <ahyp:hlinkClr xmlns:ahyp="http://schemas.microsoft.com/office/drawing/2018/hyperlinkcolor" val="tx"/>
                              </a:ext>
                            </a:extLst>
                          </a:hlinkClick>
                        </a:rPr>
                        <a:t>YOLOv9</a:t>
                      </a:r>
                      <a:endParaRPr lang="en-US" sz="1400" b="1" dirty="0">
                        <a:solidFill>
                          <a:schemeClr val="bg1"/>
                        </a:solidFill>
                        <a:latin typeface="+mn-lt"/>
                        <a:cs typeface="Arial" panose="020B0604020202020204" pitchFamily="34" charset="0"/>
                      </a:endParaRPr>
                    </a:p>
                  </a:txBody>
                  <a:tcPr marL="99044" marR="99044" marT="45731" marB="45731" anchor="ctr">
                    <a:lnL w="9525" cmpd="sng">
                      <a:solidFill>
                        <a:schemeClr val="lt1"/>
                      </a:solidFill>
                    </a:lnL>
                    <a:lnR w="9525" cap="flat" cmpd="sng" algn="ctr">
                      <a:solidFill>
                        <a:schemeClr val="lt1"/>
                      </a:solidFill>
                      <a:prstDash val="solid"/>
                      <a:round/>
                      <a:headEnd type="none" w="med" len="med"/>
                      <a:tailEnd type="none" w="med" len="med"/>
                    </a:lnR>
                    <a:lnT w="9525" cmpd="sng">
                      <a:solidFill>
                        <a:schemeClr val="lt1"/>
                      </a:solidFill>
                    </a:lnT>
                    <a:lnB w="9525" cap="flat" cmpd="sng" algn="ctr">
                      <a:solidFill>
                        <a:schemeClr val="lt1"/>
                      </a:solidFill>
                      <a:prstDash val="solid"/>
                      <a:round/>
                      <a:headEnd type="none" w="med" len="med"/>
                      <a:tailEnd type="none" w="med" len="med"/>
                    </a:lnB>
                    <a:solidFill>
                      <a:schemeClr val="accent1"/>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400" dirty="0">
                          <a:solidFill>
                            <a:srgbClr val="7030A0"/>
                          </a:solidFill>
                          <a:hlinkClick r:id="rId9">
                            <a:extLst>
                              <a:ext uri="{A12FA001-AC4F-418D-AE19-62706E023703}">
                                <ahyp:hlinkClr xmlns:ahyp="http://schemas.microsoft.com/office/drawing/2018/hyperlinkcolor" val="tx"/>
                              </a:ext>
                            </a:extLst>
                          </a:hlinkClick>
                        </a:rPr>
                        <a:t>YOLOv9: Learning What You Want to Learn Using Programmable Gradient Information</a:t>
                      </a:r>
                      <a:endParaRPr lang="en-US" sz="1400" b="0" dirty="0">
                        <a:solidFill>
                          <a:srgbClr val="7030A0"/>
                        </a:solidFill>
                        <a:latin typeface="+mn-lt"/>
                        <a:cs typeface="Arial" panose="020B0604020202020204" pitchFamily="34" charset="0"/>
                      </a:endParaRPr>
                    </a:p>
                  </a:txBody>
                  <a:tcPr marL="99044" marR="99044" marT="45731" marB="45731" anchor="ctr">
                    <a:lnL w="9525" cap="flat" cmpd="sng" algn="ctr">
                      <a:solidFill>
                        <a:schemeClr val="lt1"/>
                      </a:solidFill>
                      <a:prstDash val="solid"/>
                      <a:round/>
                      <a:headEnd type="none" w="med" len="med"/>
                      <a:tailEnd type="none" w="med" len="med"/>
                    </a:lnL>
                    <a:lnR w="9525" cmpd="sng">
                      <a:solidFill>
                        <a:schemeClr val="lt1"/>
                      </a:solidFill>
                    </a:lnR>
                    <a:lnT w="12700" cmpd="sng">
                      <a:solidFill>
                        <a:srgbClr val="C02A26"/>
                      </a:solidFill>
                    </a:lnT>
                    <a:lnB w="12700" cap="flat" cmpd="sng" algn="ctr">
                      <a:solidFill>
                        <a:srgbClr val="C02A26"/>
                      </a:solidFill>
                      <a:prstDash val="solid"/>
                      <a:round/>
                      <a:headEnd type="none" w="med" len="med"/>
                      <a:tailEnd type="none" w="med" len="med"/>
                    </a:lnB>
                    <a:solidFill>
                      <a:srgbClr val="FFFFFF"/>
                    </a:solidFill>
                  </a:tcPr>
                </a:tc>
                <a:extLst>
                  <a:ext uri="{0D108BD9-81ED-4DB2-BD59-A6C34878D82A}">
                    <a16:rowId xmlns:a16="http://schemas.microsoft.com/office/drawing/2014/main" val="2749931974"/>
                  </a:ext>
                </a:extLst>
              </a:tr>
              <a:tr h="394534">
                <a:tc>
                  <a:txBody>
                    <a:bodyPr/>
                    <a:lstStyle/>
                    <a:p>
                      <a:pPr algn="l"/>
                      <a:endParaRPr lang="en-US" sz="1400" b="1" dirty="0">
                        <a:solidFill>
                          <a:schemeClr val="bg1"/>
                        </a:solidFill>
                        <a:latin typeface="+mn-lt"/>
                        <a:cs typeface="Arial" panose="020B0604020202020204" pitchFamily="34" charset="0"/>
                      </a:endParaRPr>
                    </a:p>
                  </a:txBody>
                  <a:tcPr marL="99044" marR="99044" marT="45731" marB="45731" anchor="ctr">
                    <a:lnL w="9525" cmpd="sng">
                      <a:solidFill>
                        <a:schemeClr val="lt1"/>
                      </a:solidFill>
                    </a:lnL>
                    <a:lnR w="9525" cap="flat" cmpd="sng" algn="ctr">
                      <a:solidFill>
                        <a:schemeClr val="lt1"/>
                      </a:solidFill>
                      <a:prstDash val="solid"/>
                      <a:round/>
                      <a:headEnd type="none" w="med" len="med"/>
                      <a:tailEnd type="none" w="med" len="med"/>
                    </a:lnR>
                    <a:lnT w="9525" cap="flat" cmpd="sng" algn="ctr">
                      <a:solidFill>
                        <a:schemeClr val="lt1"/>
                      </a:solidFill>
                      <a:prstDash val="solid"/>
                      <a:round/>
                      <a:headEnd type="none" w="med" len="med"/>
                      <a:tailEnd type="none" w="med" len="med"/>
                    </a:lnT>
                    <a:lnB w="9525" cap="flat" cmpd="sng" algn="ctr">
                      <a:solidFill>
                        <a:schemeClr val="lt1"/>
                      </a:solidFill>
                      <a:prstDash val="solid"/>
                      <a:round/>
                      <a:headEnd type="none" w="med" len="med"/>
                      <a:tailEnd type="none" w="med" len="med"/>
                    </a:lnB>
                    <a:solidFill>
                      <a:schemeClr val="accent1"/>
                    </a:solidFill>
                  </a:tcPr>
                </a:tc>
                <a:tc>
                  <a:txBody>
                    <a:bodyPr/>
                    <a:lstStyle/>
                    <a:p>
                      <a:pPr marL="0" lvl="1" indent="0" algn="ctr" defTabSz="914400" rtl="0" eaLnBrk="1" latinLnBrk="0" hangingPunct="1">
                        <a:buClr>
                          <a:schemeClr val="accent1">
                            <a:lumMod val="100000"/>
                          </a:schemeClr>
                        </a:buClr>
                        <a:buSzPct val="100000"/>
                        <a:buFont typeface="Wingdings"/>
                        <a:buNone/>
                      </a:pPr>
                      <a:endParaRPr lang="en-US" sz="1400" b="0" dirty="0">
                        <a:solidFill>
                          <a:srgbClr val="7030A0"/>
                        </a:solidFill>
                        <a:latin typeface="+mn-lt"/>
                        <a:cs typeface="Arial" panose="020B0604020202020204" pitchFamily="34" charset="0"/>
                      </a:endParaRPr>
                    </a:p>
                  </a:txBody>
                  <a:tcPr marL="99044" marR="99044" marT="45731" marB="45731" anchor="ctr">
                    <a:lnL w="9525" cap="flat" cmpd="sng" algn="ctr">
                      <a:solidFill>
                        <a:schemeClr val="lt1"/>
                      </a:solidFill>
                      <a:prstDash val="solid"/>
                      <a:round/>
                      <a:headEnd type="none" w="med" len="med"/>
                      <a:tailEnd type="none" w="med" len="med"/>
                    </a:lnL>
                    <a:lnR w="9525" cmpd="sng">
                      <a:solidFill>
                        <a:schemeClr val="lt1"/>
                      </a:solidFill>
                    </a:lnR>
                    <a:lnT w="12700" cap="flat" cmpd="sng" algn="ctr">
                      <a:solidFill>
                        <a:srgbClr val="C02A26"/>
                      </a:solidFill>
                      <a:prstDash val="solid"/>
                      <a:round/>
                      <a:headEnd type="none" w="med" len="med"/>
                      <a:tailEnd type="none" w="med" len="med"/>
                    </a:lnT>
                    <a:lnB w="12700" cap="flat" cmpd="sng" algn="ctr">
                      <a:solidFill>
                        <a:srgbClr val="C02A26"/>
                      </a:solidFill>
                      <a:prstDash val="solid"/>
                      <a:round/>
                      <a:headEnd type="none" w="med" len="med"/>
                      <a:tailEnd type="none" w="med" len="med"/>
                    </a:lnB>
                    <a:solidFill>
                      <a:srgbClr val="FFFFFF"/>
                    </a:solidFill>
                  </a:tcPr>
                </a:tc>
                <a:extLst>
                  <a:ext uri="{0D108BD9-81ED-4DB2-BD59-A6C34878D82A}">
                    <a16:rowId xmlns:a16="http://schemas.microsoft.com/office/drawing/2014/main" val="1148126138"/>
                  </a:ext>
                </a:extLst>
              </a:tr>
              <a:tr h="394534">
                <a:tc>
                  <a:txBody>
                    <a:bodyPr/>
                    <a:lstStyle/>
                    <a:p>
                      <a:pPr algn="l"/>
                      <a:endParaRPr lang="en-US" sz="1400" b="1" dirty="0">
                        <a:solidFill>
                          <a:schemeClr val="bg1"/>
                        </a:solidFill>
                        <a:latin typeface="+mn-lt"/>
                        <a:cs typeface="Arial" panose="020B0604020202020204" pitchFamily="34" charset="0"/>
                      </a:endParaRPr>
                    </a:p>
                  </a:txBody>
                  <a:tcPr marL="99044" marR="99044" marT="45731" marB="45731" anchor="ctr">
                    <a:lnL w="9525" cmpd="sng">
                      <a:solidFill>
                        <a:schemeClr val="lt1"/>
                      </a:solidFill>
                    </a:lnL>
                    <a:lnR w="9525" cap="flat" cmpd="sng" algn="ctr">
                      <a:solidFill>
                        <a:schemeClr val="lt1"/>
                      </a:solidFill>
                      <a:prstDash val="solid"/>
                      <a:round/>
                      <a:headEnd type="none" w="med" len="med"/>
                      <a:tailEnd type="none" w="med" len="med"/>
                    </a:lnR>
                    <a:lnT w="9525" cmpd="sng">
                      <a:solidFill>
                        <a:schemeClr val="lt1"/>
                      </a:solidFill>
                    </a:lnT>
                    <a:lnB w="9525" cap="flat" cmpd="sng" algn="ctr">
                      <a:solidFill>
                        <a:schemeClr val="lt1"/>
                      </a:solidFill>
                      <a:prstDash val="solid"/>
                      <a:round/>
                      <a:headEnd type="none" w="med" len="med"/>
                      <a:tailEnd type="none" w="med" len="med"/>
                    </a:lnB>
                    <a:solidFill>
                      <a:schemeClr val="accent1"/>
                    </a:solidFill>
                  </a:tcPr>
                </a:tc>
                <a:tc>
                  <a:txBody>
                    <a:bodyPr/>
                    <a:lstStyle/>
                    <a:p>
                      <a:pPr marL="0" lvl="1" indent="0" algn="ctr" defTabSz="914400" rtl="0" eaLnBrk="1" latinLnBrk="0" hangingPunct="1">
                        <a:buClr>
                          <a:schemeClr val="accent1">
                            <a:lumMod val="100000"/>
                          </a:schemeClr>
                        </a:buClr>
                        <a:buSzPct val="100000"/>
                        <a:buFont typeface="Wingdings"/>
                        <a:buNone/>
                      </a:pPr>
                      <a:endParaRPr lang="en-US" sz="1400" b="0" dirty="0">
                        <a:solidFill>
                          <a:srgbClr val="7030A0"/>
                        </a:solidFill>
                        <a:latin typeface="+mn-lt"/>
                        <a:cs typeface="Arial" panose="020B0604020202020204" pitchFamily="34" charset="0"/>
                      </a:endParaRPr>
                    </a:p>
                  </a:txBody>
                  <a:tcPr marL="99044" marR="99044" marT="45731" marB="45731" anchor="ctr">
                    <a:lnL w="9525" cap="flat" cmpd="sng" algn="ctr">
                      <a:solidFill>
                        <a:schemeClr val="lt1"/>
                      </a:solidFill>
                      <a:prstDash val="solid"/>
                      <a:round/>
                      <a:headEnd type="none" w="med" len="med"/>
                      <a:tailEnd type="none" w="med" len="med"/>
                    </a:lnL>
                    <a:lnR w="9525" cmpd="sng">
                      <a:solidFill>
                        <a:schemeClr val="lt1"/>
                      </a:solidFill>
                    </a:lnR>
                    <a:lnT w="12700" cmpd="sng">
                      <a:solidFill>
                        <a:srgbClr val="C02A26"/>
                      </a:solidFill>
                    </a:lnT>
                    <a:lnB w="12700" cap="flat" cmpd="sng" algn="ctr">
                      <a:solidFill>
                        <a:srgbClr val="C02A26"/>
                      </a:solidFill>
                      <a:prstDash val="solid"/>
                      <a:round/>
                      <a:headEnd type="none" w="med" len="med"/>
                      <a:tailEnd type="none" w="med" len="med"/>
                    </a:lnB>
                    <a:solidFill>
                      <a:srgbClr val="FFFFFF"/>
                    </a:solidFill>
                  </a:tcPr>
                </a:tc>
                <a:extLst>
                  <a:ext uri="{0D108BD9-81ED-4DB2-BD59-A6C34878D82A}">
                    <a16:rowId xmlns:a16="http://schemas.microsoft.com/office/drawing/2014/main" val="2956275280"/>
                  </a:ext>
                </a:extLst>
              </a:tr>
              <a:tr h="394534">
                <a:tc>
                  <a:txBody>
                    <a:bodyPr/>
                    <a:lstStyle/>
                    <a:p>
                      <a:pPr algn="l"/>
                      <a:endParaRPr lang="en-US" sz="1400" b="1" dirty="0">
                        <a:solidFill>
                          <a:schemeClr val="bg1"/>
                        </a:solidFill>
                        <a:latin typeface="+mn-lt"/>
                        <a:cs typeface="Arial" panose="020B0604020202020204" pitchFamily="34" charset="0"/>
                      </a:endParaRPr>
                    </a:p>
                  </a:txBody>
                  <a:tcPr marL="99044" marR="99044" marT="45731" marB="45731" anchor="ctr">
                    <a:lnL w="9525" cmpd="sng">
                      <a:solidFill>
                        <a:schemeClr val="lt1"/>
                      </a:solidFill>
                    </a:lnL>
                    <a:lnR w="9525" cap="flat" cmpd="sng" algn="ctr">
                      <a:solidFill>
                        <a:schemeClr val="lt1"/>
                      </a:solidFill>
                      <a:prstDash val="solid"/>
                      <a:round/>
                      <a:headEnd type="none" w="med" len="med"/>
                      <a:tailEnd type="none" w="med" len="med"/>
                    </a:lnR>
                    <a:lnT w="9525" cmpd="sng">
                      <a:solidFill>
                        <a:schemeClr val="lt1"/>
                      </a:solidFill>
                    </a:lnT>
                    <a:lnB w="9525" cap="flat" cmpd="sng" algn="ctr">
                      <a:solidFill>
                        <a:schemeClr val="lt1"/>
                      </a:solidFill>
                      <a:prstDash val="solid"/>
                      <a:round/>
                      <a:headEnd type="none" w="med" len="med"/>
                      <a:tailEnd type="none" w="med" len="med"/>
                    </a:lnB>
                    <a:solidFill>
                      <a:schemeClr val="accent1"/>
                    </a:solidFill>
                  </a:tcPr>
                </a:tc>
                <a:tc>
                  <a:txBody>
                    <a:bodyPr/>
                    <a:lstStyle/>
                    <a:p>
                      <a:pPr marL="0" lvl="1" indent="0" algn="ctr" defTabSz="914400" rtl="0" eaLnBrk="1" latinLnBrk="0" hangingPunct="1">
                        <a:buClr>
                          <a:schemeClr val="accent1">
                            <a:lumMod val="100000"/>
                          </a:schemeClr>
                        </a:buClr>
                        <a:buSzPct val="100000"/>
                        <a:buFont typeface="Wingdings"/>
                        <a:buNone/>
                      </a:pPr>
                      <a:endParaRPr lang="en-US" sz="1400" b="0" dirty="0">
                        <a:solidFill>
                          <a:srgbClr val="7030A0"/>
                        </a:solidFill>
                        <a:latin typeface="+mn-lt"/>
                        <a:cs typeface="Arial" panose="020B0604020202020204" pitchFamily="34" charset="0"/>
                      </a:endParaRPr>
                    </a:p>
                  </a:txBody>
                  <a:tcPr marL="99044" marR="99044" marT="45731" marB="45731" anchor="ctr">
                    <a:lnL w="9525" cap="flat" cmpd="sng" algn="ctr">
                      <a:solidFill>
                        <a:schemeClr val="lt1"/>
                      </a:solidFill>
                      <a:prstDash val="solid"/>
                      <a:round/>
                      <a:headEnd type="none" w="med" len="med"/>
                      <a:tailEnd type="none" w="med" len="med"/>
                    </a:lnL>
                    <a:lnR w="9525" cmpd="sng">
                      <a:solidFill>
                        <a:schemeClr val="lt1"/>
                      </a:solidFill>
                    </a:lnR>
                    <a:lnT w="12700" cmpd="sng">
                      <a:solidFill>
                        <a:srgbClr val="C02A26"/>
                      </a:solidFill>
                    </a:lnT>
                    <a:lnB w="12700" cap="flat" cmpd="sng" algn="ctr">
                      <a:solidFill>
                        <a:srgbClr val="C02A26"/>
                      </a:solidFill>
                      <a:prstDash val="solid"/>
                      <a:round/>
                      <a:headEnd type="none" w="med" len="med"/>
                      <a:tailEnd type="none" w="med" len="med"/>
                    </a:lnB>
                    <a:solidFill>
                      <a:srgbClr val="FFFFFF"/>
                    </a:solidFill>
                  </a:tcPr>
                </a:tc>
                <a:extLst>
                  <a:ext uri="{0D108BD9-81ED-4DB2-BD59-A6C34878D82A}">
                    <a16:rowId xmlns:a16="http://schemas.microsoft.com/office/drawing/2014/main" val="773791742"/>
                  </a:ext>
                </a:extLst>
              </a:tr>
              <a:tr h="394534">
                <a:tc>
                  <a:txBody>
                    <a:bodyPr/>
                    <a:lstStyle/>
                    <a:p>
                      <a:pPr algn="l"/>
                      <a:endParaRPr lang="en-US" sz="1400" b="1" dirty="0">
                        <a:solidFill>
                          <a:schemeClr val="bg1"/>
                        </a:solidFill>
                        <a:latin typeface="+mn-lt"/>
                        <a:cs typeface="Arial" panose="020B0604020202020204" pitchFamily="34" charset="0"/>
                      </a:endParaRPr>
                    </a:p>
                  </a:txBody>
                  <a:tcPr marL="99044" marR="99044" marT="45731" marB="45731" anchor="ctr">
                    <a:lnL w="9525" cmpd="sng">
                      <a:solidFill>
                        <a:schemeClr val="lt1"/>
                      </a:solidFill>
                    </a:lnL>
                    <a:lnR w="9525" cap="flat" cmpd="sng" algn="ctr">
                      <a:solidFill>
                        <a:schemeClr val="lt1"/>
                      </a:solidFill>
                      <a:prstDash val="solid"/>
                      <a:round/>
                      <a:headEnd type="none" w="med" len="med"/>
                      <a:tailEnd type="none" w="med" len="med"/>
                    </a:lnR>
                    <a:lnT w="9525" cmpd="sng">
                      <a:solidFill>
                        <a:schemeClr val="lt1"/>
                      </a:solidFill>
                    </a:lnT>
                    <a:lnB w="9525" cap="flat" cmpd="sng" algn="ctr">
                      <a:solidFill>
                        <a:schemeClr val="lt1"/>
                      </a:solidFill>
                      <a:prstDash val="solid"/>
                      <a:round/>
                      <a:headEnd type="none" w="med" len="med"/>
                      <a:tailEnd type="none" w="med" len="med"/>
                    </a:lnB>
                    <a:solidFill>
                      <a:schemeClr val="accent1"/>
                    </a:solidFill>
                  </a:tcPr>
                </a:tc>
                <a:tc>
                  <a:txBody>
                    <a:bodyPr/>
                    <a:lstStyle/>
                    <a:p>
                      <a:pPr marL="0" lvl="1" indent="0" algn="ctr" defTabSz="914400" rtl="0" eaLnBrk="1" latinLnBrk="0" hangingPunct="1">
                        <a:buClr>
                          <a:schemeClr val="accent1">
                            <a:lumMod val="100000"/>
                          </a:schemeClr>
                        </a:buClr>
                        <a:buSzPct val="100000"/>
                        <a:buFont typeface="Wingdings"/>
                        <a:buNone/>
                      </a:pPr>
                      <a:endParaRPr lang="en-US" sz="1400" b="0" dirty="0">
                        <a:solidFill>
                          <a:srgbClr val="7030A0"/>
                        </a:solidFill>
                        <a:latin typeface="+mn-lt"/>
                        <a:cs typeface="Arial" panose="020B0604020202020204" pitchFamily="34" charset="0"/>
                      </a:endParaRPr>
                    </a:p>
                  </a:txBody>
                  <a:tcPr marL="99044" marR="99044" marT="45731" marB="45731" anchor="ctr">
                    <a:lnL w="9525" cap="flat" cmpd="sng" algn="ctr">
                      <a:solidFill>
                        <a:schemeClr val="lt1"/>
                      </a:solidFill>
                      <a:prstDash val="solid"/>
                      <a:round/>
                      <a:headEnd type="none" w="med" len="med"/>
                      <a:tailEnd type="none" w="med" len="med"/>
                    </a:lnL>
                    <a:lnR w="9525" cmpd="sng">
                      <a:solidFill>
                        <a:schemeClr val="lt1"/>
                      </a:solidFill>
                    </a:lnR>
                    <a:lnT w="12700" cmpd="sng">
                      <a:solidFill>
                        <a:srgbClr val="C02A26"/>
                      </a:solidFill>
                    </a:lnT>
                    <a:lnB w="12700" cap="flat" cmpd="sng" algn="ctr">
                      <a:solidFill>
                        <a:srgbClr val="C02A26"/>
                      </a:solidFill>
                      <a:prstDash val="solid"/>
                      <a:round/>
                      <a:headEnd type="none" w="med" len="med"/>
                      <a:tailEnd type="none" w="med" len="med"/>
                    </a:lnB>
                    <a:solidFill>
                      <a:srgbClr val="FFFFFF"/>
                    </a:solidFill>
                  </a:tcPr>
                </a:tc>
                <a:extLst>
                  <a:ext uri="{0D108BD9-81ED-4DB2-BD59-A6C34878D82A}">
                    <a16:rowId xmlns:a16="http://schemas.microsoft.com/office/drawing/2014/main" val="1317550057"/>
                  </a:ext>
                </a:extLst>
              </a:tr>
              <a:tr h="394534">
                <a:tc>
                  <a:txBody>
                    <a:bodyPr/>
                    <a:lstStyle/>
                    <a:p>
                      <a:pPr algn="l"/>
                      <a:endParaRPr lang="en-US" sz="1400" b="1" dirty="0">
                        <a:solidFill>
                          <a:schemeClr val="bg1"/>
                        </a:solidFill>
                        <a:latin typeface="+mn-lt"/>
                        <a:cs typeface="Arial" panose="020B0604020202020204" pitchFamily="34" charset="0"/>
                      </a:endParaRPr>
                    </a:p>
                  </a:txBody>
                  <a:tcPr marL="99044" marR="99044" marT="45731" marB="45731" anchor="ctr">
                    <a:lnL w="9525" cmpd="sng">
                      <a:solidFill>
                        <a:schemeClr val="lt1"/>
                      </a:solidFill>
                    </a:lnL>
                    <a:lnR w="9525" cap="flat" cmpd="sng" algn="ctr">
                      <a:solidFill>
                        <a:schemeClr val="lt1"/>
                      </a:solidFill>
                      <a:prstDash val="solid"/>
                      <a:round/>
                      <a:headEnd type="none" w="med" len="med"/>
                      <a:tailEnd type="none" w="med" len="med"/>
                    </a:lnR>
                    <a:lnT w="9525" cmpd="sng">
                      <a:solidFill>
                        <a:schemeClr val="lt1"/>
                      </a:solidFill>
                    </a:lnT>
                    <a:lnB w="9525" cap="flat" cmpd="sng" algn="ctr">
                      <a:solidFill>
                        <a:schemeClr val="lt1"/>
                      </a:solidFill>
                      <a:prstDash val="solid"/>
                      <a:round/>
                      <a:headEnd type="none" w="med" len="med"/>
                      <a:tailEnd type="none" w="med" len="med"/>
                    </a:lnB>
                    <a:solidFill>
                      <a:schemeClr val="accent1"/>
                    </a:solidFill>
                  </a:tcPr>
                </a:tc>
                <a:tc>
                  <a:txBody>
                    <a:bodyPr/>
                    <a:lstStyle/>
                    <a:p>
                      <a:pPr marL="0" lvl="1" indent="0" algn="ctr" defTabSz="914400" rtl="0" eaLnBrk="1" latinLnBrk="0" hangingPunct="1">
                        <a:buClr>
                          <a:schemeClr val="accent1">
                            <a:lumMod val="100000"/>
                          </a:schemeClr>
                        </a:buClr>
                        <a:buSzPct val="100000"/>
                        <a:buFont typeface="Wingdings"/>
                        <a:buNone/>
                      </a:pPr>
                      <a:endParaRPr lang="en-US" sz="1400" b="0" dirty="0">
                        <a:solidFill>
                          <a:srgbClr val="7030A0"/>
                        </a:solidFill>
                        <a:latin typeface="+mn-lt"/>
                        <a:cs typeface="Arial" panose="020B0604020202020204" pitchFamily="34" charset="0"/>
                      </a:endParaRPr>
                    </a:p>
                  </a:txBody>
                  <a:tcPr marL="99044" marR="99044" marT="45731" marB="45731" anchor="ctr">
                    <a:lnL w="9525" cap="flat" cmpd="sng" algn="ctr">
                      <a:solidFill>
                        <a:schemeClr val="lt1"/>
                      </a:solidFill>
                      <a:prstDash val="solid"/>
                      <a:round/>
                      <a:headEnd type="none" w="med" len="med"/>
                      <a:tailEnd type="none" w="med" len="med"/>
                    </a:lnL>
                    <a:lnR w="9525" cmpd="sng">
                      <a:solidFill>
                        <a:schemeClr val="lt1"/>
                      </a:solidFill>
                    </a:lnR>
                    <a:lnT w="12700" cmpd="sng">
                      <a:solidFill>
                        <a:srgbClr val="C02A26"/>
                      </a:solidFill>
                    </a:lnT>
                    <a:lnB w="12700" cap="flat" cmpd="sng" algn="ctr">
                      <a:solidFill>
                        <a:srgbClr val="C02A26"/>
                      </a:solidFill>
                      <a:prstDash val="solid"/>
                      <a:round/>
                      <a:headEnd type="none" w="med" len="med"/>
                      <a:tailEnd type="none" w="med" len="med"/>
                    </a:lnB>
                    <a:solidFill>
                      <a:srgbClr val="FFFFFF"/>
                    </a:solidFill>
                  </a:tcPr>
                </a:tc>
                <a:extLst>
                  <a:ext uri="{0D108BD9-81ED-4DB2-BD59-A6C34878D82A}">
                    <a16:rowId xmlns:a16="http://schemas.microsoft.com/office/drawing/2014/main" val="1666048976"/>
                  </a:ext>
                </a:extLst>
              </a:tr>
              <a:tr h="394534">
                <a:tc>
                  <a:txBody>
                    <a:bodyPr/>
                    <a:lstStyle/>
                    <a:p>
                      <a:pPr algn="l"/>
                      <a:endParaRPr lang="en-US" sz="1400" b="1" dirty="0">
                        <a:solidFill>
                          <a:schemeClr val="bg1"/>
                        </a:solidFill>
                        <a:latin typeface="+mn-lt"/>
                        <a:cs typeface="Arial" panose="020B0604020202020204" pitchFamily="34" charset="0"/>
                      </a:endParaRPr>
                    </a:p>
                  </a:txBody>
                  <a:tcPr marL="99044" marR="99044" marT="45731" marB="45731" anchor="ctr">
                    <a:lnL w="9525" cmpd="sng">
                      <a:solidFill>
                        <a:schemeClr val="lt1"/>
                      </a:solidFill>
                    </a:lnL>
                    <a:lnR w="9525" cap="flat" cmpd="sng" algn="ctr">
                      <a:solidFill>
                        <a:schemeClr val="lt1"/>
                      </a:solidFill>
                      <a:prstDash val="solid"/>
                      <a:round/>
                      <a:headEnd type="none" w="med" len="med"/>
                      <a:tailEnd type="none" w="med" len="med"/>
                    </a:lnR>
                    <a:lnT w="9525" cmpd="sng">
                      <a:solidFill>
                        <a:schemeClr val="lt1"/>
                      </a:solidFill>
                    </a:lnT>
                    <a:lnB w="9525" cap="flat" cmpd="sng" algn="ctr">
                      <a:solidFill>
                        <a:schemeClr val="lt1"/>
                      </a:solidFill>
                      <a:prstDash val="solid"/>
                      <a:round/>
                      <a:headEnd type="none" w="med" len="med"/>
                      <a:tailEnd type="none" w="med" len="med"/>
                    </a:lnB>
                    <a:solidFill>
                      <a:schemeClr val="accent1"/>
                    </a:solidFill>
                  </a:tcPr>
                </a:tc>
                <a:tc>
                  <a:txBody>
                    <a:bodyPr/>
                    <a:lstStyle/>
                    <a:p>
                      <a:pPr marL="0" lvl="1" indent="0" algn="ctr" defTabSz="914400" rtl="0" eaLnBrk="1" latinLnBrk="0" hangingPunct="1">
                        <a:buClr>
                          <a:schemeClr val="accent1">
                            <a:lumMod val="100000"/>
                          </a:schemeClr>
                        </a:buClr>
                        <a:buSzPct val="100000"/>
                        <a:buFont typeface="Wingdings"/>
                        <a:buNone/>
                      </a:pPr>
                      <a:endParaRPr lang="en-US" sz="1400" b="0" dirty="0">
                        <a:solidFill>
                          <a:srgbClr val="7030A0"/>
                        </a:solidFill>
                        <a:latin typeface="+mn-lt"/>
                        <a:cs typeface="Arial" panose="020B0604020202020204" pitchFamily="34" charset="0"/>
                      </a:endParaRPr>
                    </a:p>
                  </a:txBody>
                  <a:tcPr marL="99044" marR="99044" marT="45731" marB="45731" anchor="ctr">
                    <a:lnL w="9525" cap="flat" cmpd="sng" algn="ctr">
                      <a:solidFill>
                        <a:schemeClr val="lt1"/>
                      </a:solidFill>
                      <a:prstDash val="solid"/>
                      <a:round/>
                      <a:headEnd type="none" w="med" len="med"/>
                      <a:tailEnd type="none" w="med" len="med"/>
                    </a:lnL>
                    <a:lnR w="9525" cmpd="sng">
                      <a:solidFill>
                        <a:schemeClr val="lt1"/>
                      </a:solidFill>
                    </a:lnR>
                    <a:lnT w="12700" cmpd="sng">
                      <a:solidFill>
                        <a:srgbClr val="C02A26"/>
                      </a:solidFill>
                    </a:lnT>
                    <a:lnB w="12700" cap="flat" cmpd="sng" algn="ctr">
                      <a:solidFill>
                        <a:srgbClr val="C02A26"/>
                      </a:solidFill>
                      <a:prstDash val="solid"/>
                      <a:round/>
                      <a:headEnd type="none" w="med" len="med"/>
                      <a:tailEnd type="none" w="med" len="med"/>
                    </a:lnB>
                    <a:solidFill>
                      <a:srgbClr val="FFFFFF"/>
                    </a:solidFill>
                  </a:tcPr>
                </a:tc>
                <a:extLst>
                  <a:ext uri="{0D108BD9-81ED-4DB2-BD59-A6C34878D82A}">
                    <a16:rowId xmlns:a16="http://schemas.microsoft.com/office/drawing/2014/main" val="1321914976"/>
                  </a:ext>
                </a:extLst>
              </a:tr>
              <a:tr h="394534">
                <a:tc>
                  <a:txBody>
                    <a:bodyPr/>
                    <a:lstStyle/>
                    <a:p>
                      <a:pPr algn="l"/>
                      <a:endParaRPr lang="en-US" sz="1400" b="1" dirty="0">
                        <a:solidFill>
                          <a:schemeClr val="bg1"/>
                        </a:solidFill>
                        <a:latin typeface="+mn-lt"/>
                        <a:cs typeface="Arial" panose="020B0604020202020204" pitchFamily="34" charset="0"/>
                      </a:endParaRPr>
                    </a:p>
                  </a:txBody>
                  <a:tcPr marL="99044" marR="99044" marT="45731" marB="45731" anchor="ctr">
                    <a:lnL w="9525" cmpd="sng">
                      <a:solidFill>
                        <a:schemeClr val="lt1"/>
                      </a:solidFill>
                    </a:lnL>
                    <a:lnR w="9525" cap="flat" cmpd="sng" algn="ctr">
                      <a:solidFill>
                        <a:schemeClr val="lt1"/>
                      </a:solidFill>
                      <a:prstDash val="solid"/>
                      <a:round/>
                      <a:headEnd type="none" w="med" len="med"/>
                      <a:tailEnd type="none" w="med" len="med"/>
                    </a:lnR>
                    <a:lnT w="9525" cmpd="sng">
                      <a:solidFill>
                        <a:schemeClr val="lt1"/>
                      </a:solidFill>
                    </a:lnT>
                    <a:lnB w="9525" cap="flat" cmpd="sng" algn="ctr">
                      <a:solidFill>
                        <a:schemeClr val="lt1"/>
                      </a:solidFill>
                      <a:prstDash val="solid"/>
                      <a:round/>
                      <a:headEnd type="none" w="med" len="med"/>
                      <a:tailEnd type="none" w="med" len="med"/>
                    </a:lnB>
                    <a:solidFill>
                      <a:schemeClr val="accent1"/>
                    </a:solidFill>
                  </a:tcPr>
                </a:tc>
                <a:tc>
                  <a:txBody>
                    <a:bodyPr/>
                    <a:lstStyle/>
                    <a:p>
                      <a:pPr marL="0" lvl="1" indent="0" algn="ctr" defTabSz="914400" rtl="0" eaLnBrk="1" latinLnBrk="0" hangingPunct="1">
                        <a:buClr>
                          <a:schemeClr val="accent1">
                            <a:lumMod val="100000"/>
                          </a:schemeClr>
                        </a:buClr>
                        <a:buSzPct val="100000"/>
                        <a:buFont typeface="Wingdings"/>
                        <a:buNone/>
                      </a:pPr>
                      <a:endParaRPr lang="en-US" sz="1400" b="0" dirty="0">
                        <a:solidFill>
                          <a:srgbClr val="7030A0"/>
                        </a:solidFill>
                        <a:latin typeface="+mn-lt"/>
                        <a:cs typeface="Arial" panose="020B0604020202020204" pitchFamily="34" charset="0"/>
                      </a:endParaRPr>
                    </a:p>
                  </a:txBody>
                  <a:tcPr marL="99044" marR="99044" marT="45731" marB="45731" anchor="ctr">
                    <a:lnL w="9525" cap="flat" cmpd="sng" algn="ctr">
                      <a:solidFill>
                        <a:schemeClr val="lt1"/>
                      </a:solidFill>
                      <a:prstDash val="solid"/>
                      <a:round/>
                      <a:headEnd type="none" w="med" len="med"/>
                      <a:tailEnd type="none" w="med" len="med"/>
                    </a:lnL>
                    <a:lnR w="9525" cmpd="sng">
                      <a:solidFill>
                        <a:schemeClr val="lt1"/>
                      </a:solidFill>
                    </a:lnR>
                    <a:lnT w="12700" cmpd="sng">
                      <a:solidFill>
                        <a:srgbClr val="C02A26"/>
                      </a:solidFill>
                    </a:lnT>
                    <a:lnB w="12700" cap="flat" cmpd="sng" algn="ctr">
                      <a:solidFill>
                        <a:srgbClr val="C02A26"/>
                      </a:solidFill>
                      <a:prstDash val="solid"/>
                      <a:round/>
                      <a:headEnd type="none" w="med" len="med"/>
                      <a:tailEnd type="none" w="med" len="med"/>
                    </a:lnB>
                    <a:solidFill>
                      <a:srgbClr val="FFFFFF"/>
                    </a:solidFill>
                  </a:tcPr>
                </a:tc>
                <a:extLst>
                  <a:ext uri="{0D108BD9-81ED-4DB2-BD59-A6C34878D82A}">
                    <a16:rowId xmlns:a16="http://schemas.microsoft.com/office/drawing/2014/main" val="1959399222"/>
                  </a:ext>
                </a:extLst>
              </a:tr>
              <a:tr h="394534">
                <a:tc>
                  <a:txBody>
                    <a:bodyPr/>
                    <a:lstStyle/>
                    <a:p>
                      <a:pPr algn="l"/>
                      <a:endParaRPr lang="en-US" sz="1400" b="1" dirty="0">
                        <a:solidFill>
                          <a:schemeClr val="bg1"/>
                        </a:solidFill>
                        <a:latin typeface="+mn-lt"/>
                        <a:cs typeface="Arial" panose="020B0604020202020204" pitchFamily="34" charset="0"/>
                      </a:endParaRPr>
                    </a:p>
                  </a:txBody>
                  <a:tcPr marL="99044" marR="99044" marT="45731" marB="45731" anchor="ctr">
                    <a:lnL w="9525" cmpd="sng">
                      <a:solidFill>
                        <a:schemeClr val="lt1"/>
                      </a:solidFill>
                    </a:lnL>
                    <a:lnR w="9525" cap="flat" cmpd="sng" algn="ctr">
                      <a:solidFill>
                        <a:schemeClr val="lt1"/>
                      </a:solidFill>
                      <a:prstDash val="solid"/>
                      <a:round/>
                      <a:headEnd type="none" w="med" len="med"/>
                      <a:tailEnd type="none" w="med" len="med"/>
                    </a:lnR>
                    <a:lnT w="9525" cmpd="sng">
                      <a:solidFill>
                        <a:schemeClr val="lt1"/>
                      </a:solidFill>
                    </a:lnT>
                    <a:lnB w="9525" cap="flat" cmpd="sng" algn="ctr">
                      <a:solidFill>
                        <a:schemeClr val="lt1"/>
                      </a:solidFill>
                      <a:prstDash val="solid"/>
                      <a:round/>
                      <a:headEnd type="none" w="med" len="med"/>
                      <a:tailEnd type="none" w="med" len="med"/>
                    </a:lnB>
                    <a:solidFill>
                      <a:schemeClr val="accent1"/>
                    </a:solidFill>
                  </a:tcPr>
                </a:tc>
                <a:tc>
                  <a:txBody>
                    <a:bodyPr/>
                    <a:lstStyle/>
                    <a:p>
                      <a:pPr marL="0" lvl="1" indent="0" algn="ctr" defTabSz="914400" rtl="0" eaLnBrk="1" latinLnBrk="0" hangingPunct="1">
                        <a:buClr>
                          <a:schemeClr val="accent1">
                            <a:lumMod val="100000"/>
                          </a:schemeClr>
                        </a:buClr>
                        <a:buSzPct val="100000"/>
                        <a:buFont typeface="Wingdings"/>
                        <a:buNone/>
                      </a:pPr>
                      <a:endParaRPr lang="en-US" sz="1400" b="0" dirty="0">
                        <a:solidFill>
                          <a:srgbClr val="7030A0"/>
                        </a:solidFill>
                        <a:latin typeface="+mn-lt"/>
                        <a:cs typeface="Arial" panose="020B0604020202020204" pitchFamily="34" charset="0"/>
                      </a:endParaRPr>
                    </a:p>
                  </a:txBody>
                  <a:tcPr marL="99044" marR="99044" marT="45731" marB="45731" anchor="ctr">
                    <a:lnL w="9525" cap="flat" cmpd="sng" algn="ctr">
                      <a:solidFill>
                        <a:schemeClr val="lt1"/>
                      </a:solidFill>
                      <a:prstDash val="solid"/>
                      <a:round/>
                      <a:headEnd type="none" w="med" len="med"/>
                      <a:tailEnd type="none" w="med" len="med"/>
                    </a:lnL>
                    <a:lnR w="9525" cmpd="sng">
                      <a:solidFill>
                        <a:schemeClr val="lt1"/>
                      </a:solidFill>
                    </a:lnR>
                    <a:lnT w="12700" cmpd="sng">
                      <a:solidFill>
                        <a:srgbClr val="C02A26"/>
                      </a:solidFill>
                    </a:lnT>
                    <a:lnB w="12700" cap="flat" cmpd="sng" algn="ctr">
                      <a:solidFill>
                        <a:srgbClr val="C02A26"/>
                      </a:solidFill>
                      <a:prstDash val="solid"/>
                      <a:round/>
                      <a:headEnd type="none" w="med" len="med"/>
                      <a:tailEnd type="none" w="med" len="med"/>
                    </a:lnB>
                    <a:solidFill>
                      <a:srgbClr val="FFFFFF"/>
                    </a:solidFill>
                  </a:tcPr>
                </a:tc>
                <a:extLst>
                  <a:ext uri="{0D108BD9-81ED-4DB2-BD59-A6C34878D82A}">
                    <a16:rowId xmlns:a16="http://schemas.microsoft.com/office/drawing/2014/main" val="3888520469"/>
                  </a:ext>
                </a:extLst>
              </a:tr>
            </a:tbl>
          </a:graphicData>
        </a:graphic>
      </p:graphicFrame>
    </p:spTree>
    <p:extLst>
      <p:ext uri="{BB962C8B-B14F-4D97-AF65-F5344CB8AC3E}">
        <p14:creationId xmlns:p14="http://schemas.microsoft.com/office/powerpoint/2010/main" val="11536074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4349" y="672041"/>
            <a:ext cx="11160917" cy="492443"/>
          </a:xfrm>
        </p:spPr>
        <p:txBody>
          <a:bodyPr/>
          <a:lstStyle/>
          <a:p>
            <a:r>
              <a:rPr lang="en-US" dirty="0"/>
              <a:t>F-Score F1-score</a:t>
            </a:r>
          </a:p>
        </p:txBody>
      </p:sp>
      <mc:AlternateContent xmlns:mc="http://schemas.openxmlformats.org/markup-compatibility/2006" xmlns:a14="http://schemas.microsoft.com/office/drawing/2010/main">
        <mc:Choice Requires="a14">
          <p:sp>
            <p:nvSpPr>
              <p:cNvPr id="4" name="ee4pContent1">
                <a:extLst>
                  <a:ext uri="{FF2B5EF4-FFF2-40B4-BE49-F238E27FC236}">
                    <a16:creationId xmlns:a16="http://schemas.microsoft.com/office/drawing/2014/main" id="{B728F5C5-02D8-BC72-A0F0-BBFBC2D40B5F}"/>
                  </a:ext>
                </a:extLst>
              </p:cNvPr>
              <p:cNvSpPr txBox="1">
                <a:spLocks/>
              </p:cNvSpPr>
              <p:nvPr>
                <p:custDataLst>
                  <p:tags r:id="rId1"/>
                </p:custDataLst>
              </p:nvPr>
            </p:nvSpPr>
            <p:spPr>
              <a:xfrm>
                <a:off x="1104000" y="1717676"/>
                <a:ext cx="10573387" cy="21521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14:m>
                  <m:oMath xmlns:m="http://schemas.openxmlformats.org/officeDocument/2006/math">
                    <m:r>
                      <a:rPr lang="zh-CN" altLang="en-US" i="1" smtClean="0">
                        <a:latin typeface="Cambria Math" panose="02040503050406030204" pitchFamily="18" charset="0"/>
                      </a:rPr>
                      <m:t>𝛽</m:t>
                    </m:r>
                    <m:r>
                      <a:rPr lang="en-US" altLang="zh-CN" i="1" smtClean="0">
                        <a:latin typeface="Cambria Math" panose="02040503050406030204" pitchFamily="18" charset="0"/>
                        <a:ea typeface="Cambria Math" panose="02040503050406030204" pitchFamily="18" charset="0"/>
                      </a:rPr>
                      <m:t>&lt;</m:t>
                    </m:r>
                    <m:r>
                      <a:rPr lang="en-US" altLang="zh-CN" b="0" i="1" smtClean="0">
                        <a:latin typeface="Cambria Math" panose="02040503050406030204" pitchFamily="18" charset="0"/>
                        <a:ea typeface="Cambria Math" panose="02040503050406030204" pitchFamily="18" charset="0"/>
                      </a:rPr>
                      <m:t>1</m:t>
                    </m:r>
                    <m:r>
                      <a:rPr lang="zh-CN" altLang="en-US" i="1">
                        <a:latin typeface="Cambria Math" panose="02040503050406030204" pitchFamily="18" charset="0"/>
                        <a:ea typeface="Cambria Math" panose="02040503050406030204" pitchFamily="18" charset="0"/>
                      </a:rPr>
                      <m:t>，</m:t>
                    </m:r>
                  </m:oMath>
                </a14:m>
                <a:r>
                  <a:rPr lang="zh-CN" altLang="en-US" dirty="0">
                    <a:latin typeface="+mn-lt"/>
                  </a:rPr>
                  <a:t>精确率更重要</a:t>
                </a:r>
                <a:endParaRPr lang="en-US" altLang="zh-CN" dirty="0">
                  <a:latin typeface="+mn-lt"/>
                </a:endParaRPr>
              </a:p>
              <a:p>
                <a:pPr marL="0" lvl="1" indent="0">
                  <a:buNone/>
                </a:pPr>
                <a:endParaRPr lang="en-US" altLang="zh-CN" dirty="0">
                  <a:latin typeface="+mn-lt"/>
                </a:endParaRPr>
              </a:p>
              <a:p>
                <a:pPr marL="0" lvl="1" indent="0">
                  <a:buNone/>
                </a:pP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func>
                        <m:funcPr>
                          <m:ctrlPr>
                            <a:rPr lang="en-US" altLang="zh-CN" sz="2000" i="1" smtClean="0">
                              <a:latin typeface="Cambria Math" panose="02040503050406030204" pitchFamily="18" charset="0"/>
                            </a:rPr>
                          </m:ctrlPr>
                        </m:funcPr>
                        <m:fName>
                          <m:limLow>
                            <m:limLowPr>
                              <m:ctrlPr>
                                <a:rPr lang="en-US" altLang="zh-CN" sz="2000" i="1" smtClean="0">
                                  <a:latin typeface="Cambria Math" panose="02040503050406030204" pitchFamily="18" charset="0"/>
                                </a:rPr>
                              </m:ctrlPr>
                            </m:limLowPr>
                            <m:e>
                              <m:r>
                                <m:rPr>
                                  <m:sty m:val="p"/>
                                </m:rPr>
                                <a:rPr lang="en-US" altLang="zh-CN" sz="2000" i="0" smtClean="0">
                                  <a:latin typeface="Cambria Math" panose="02040503050406030204" pitchFamily="18" charset="0"/>
                                </a:rPr>
                                <m:t>lim</m:t>
                              </m:r>
                            </m:e>
                            <m:lim>
                              <m:r>
                                <a:rPr lang="zh-CN" altLang="en-US" sz="2000" i="1" smtClean="0">
                                  <a:latin typeface="Cambria Math" panose="02040503050406030204" pitchFamily="18" charset="0"/>
                                </a:rPr>
                                <m:t>𝛽</m:t>
                              </m:r>
                              <m:r>
                                <a:rPr lang="zh-CN" altLang="en-US" sz="2000" i="1" smtClean="0">
                                  <a:latin typeface="Cambria Math" panose="02040503050406030204" pitchFamily="18" charset="0"/>
                                </a:rPr>
                                <m:t>→0</m:t>
                              </m:r>
                            </m:lim>
                          </m:limLow>
                        </m:fName>
                        <m:e>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𝐹</m:t>
                              </m:r>
                            </m:e>
                            <m:sub>
                              <m:r>
                                <a:rPr lang="zh-CN" altLang="en-US" sz="2000" i="1" smtClean="0">
                                  <a:latin typeface="Cambria Math" panose="02040503050406030204" pitchFamily="18" charset="0"/>
                                </a:rPr>
                                <m:t>𝛽</m:t>
                              </m:r>
                            </m:sub>
                          </m:sSub>
                        </m:e>
                      </m:func>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𝑃𝑟𝑒𝑐𝑖𝑠𝑖𝑜𝑛</m:t>
                      </m:r>
                    </m:oMath>
                  </m:oMathPara>
                </a14:m>
                <a:endParaRPr lang="en-US" altLang="zh-CN" sz="2000" dirty="0">
                  <a:latin typeface="+mn-lt"/>
                </a:endParaRPr>
              </a:p>
            </p:txBody>
          </p:sp>
        </mc:Choice>
        <mc:Fallback xmlns="">
          <p:sp>
            <p:nvSpPr>
              <p:cNvPr id="4" name="ee4pContent1">
                <a:extLst>
                  <a:ext uri="{FF2B5EF4-FFF2-40B4-BE49-F238E27FC236}">
                    <a16:creationId xmlns:a16="http://schemas.microsoft.com/office/drawing/2014/main" id="{B728F5C5-02D8-BC72-A0F0-BBFBC2D40B5F}"/>
                  </a:ext>
                </a:extLst>
              </p:cNvPr>
              <p:cNvSpPr txBox="1">
                <a:spLocks noRot="1" noChangeAspect="1" noMove="1" noResize="1" noEditPoints="1" noAdjustHandles="1" noChangeArrowheads="1" noChangeShapeType="1" noTextEdit="1"/>
              </p:cNvSpPr>
              <p:nvPr>
                <p:custDataLst>
                  <p:tags r:id="rId6"/>
                </p:custDataLst>
              </p:nvPr>
            </p:nvSpPr>
            <p:spPr>
              <a:xfrm>
                <a:off x="1104000" y="1717676"/>
                <a:ext cx="10573387" cy="2152138"/>
              </a:xfrm>
              <a:prstGeom prst="rect">
                <a:avLst/>
              </a:prstGeom>
              <a:blipFill>
                <a:blip r:embed="rId7"/>
                <a:stretch>
                  <a:fillRect l="-173"/>
                </a:stretch>
              </a:blipFill>
              <a:ln w="9525" cmpd="sng">
                <a:solidFill>
                  <a:schemeClr val="accent1">
                    <a:lumMod val="100000"/>
                  </a:schemeClr>
                </a:solidFill>
                <a:prstDash val="soli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ee4pContent1">
                <a:extLst>
                  <a:ext uri="{FF2B5EF4-FFF2-40B4-BE49-F238E27FC236}">
                    <a16:creationId xmlns:a16="http://schemas.microsoft.com/office/drawing/2014/main" id="{46BDF888-F59F-6931-7020-7F3486257AB0}"/>
                  </a:ext>
                </a:extLst>
              </p:cNvPr>
              <p:cNvSpPr txBox="1">
                <a:spLocks/>
              </p:cNvSpPr>
              <p:nvPr>
                <p:custDataLst>
                  <p:tags r:id="rId2"/>
                </p:custDataLst>
              </p:nvPr>
            </p:nvSpPr>
            <p:spPr>
              <a:xfrm>
                <a:off x="1104000" y="4013713"/>
                <a:ext cx="10573387" cy="21521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14:m>
                  <m:oMath xmlns:m="http://schemas.openxmlformats.org/officeDocument/2006/math">
                    <m:r>
                      <a:rPr lang="zh-CN" altLang="en-US" i="1" smtClean="0">
                        <a:latin typeface="Cambria Math" panose="02040503050406030204" pitchFamily="18" charset="0"/>
                      </a:rPr>
                      <m:t>𝛽</m:t>
                    </m:r>
                    <m:r>
                      <a:rPr lang="en-US" altLang="zh-CN" b="0" i="1" smtClean="0">
                        <a:latin typeface="Cambria Math" panose="02040503050406030204" pitchFamily="18" charset="0"/>
                      </a:rPr>
                      <m:t>&gt;</m:t>
                    </m:r>
                    <m:r>
                      <a:rPr lang="en-US" altLang="zh-CN" i="1">
                        <a:latin typeface="Cambria Math" panose="02040503050406030204" pitchFamily="18" charset="0"/>
                        <a:ea typeface="Cambria Math" panose="02040503050406030204" pitchFamily="18" charset="0"/>
                      </a:rPr>
                      <m:t>1</m:t>
                    </m:r>
                  </m:oMath>
                </a14:m>
                <a:r>
                  <a:rPr lang="zh-CN" altLang="en-US" dirty="0">
                    <a:latin typeface="+mn-lt"/>
                  </a:rPr>
                  <a:t>，召回率更重要</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func>
                        <m:funcPr>
                          <m:ctrlPr>
                            <a:rPr lang="en-US" altLang="zh-CN" sz="2000" i="1" smtClean="0">
                              <a:latin typeface="Cambria Math" panose="02040503050406030204" pitchFamily="18" charset="0"/>
                            </a:rPr>
                          </m:ctrlPr>
                        </m:funcPr>
                        <m:fName>
                          <m:limLow>
                            <m:limLowPr>
                              <m:ctrlPr>
                                <a:rPr lang="en-US" altLang="zh-CN" sz="2000" i="1" smtClean="0">
                                  <a:latin typeface="Cambria Math" panose="02040503050406030204" pitchFamily="18" charset="0"/>
                                </a:rPr>
                              </m:ctrlPr>
                            </m:limLowPr>
                            <m:e>
                              <m:r>
                                <m:rPr>
                                  <m:sty m:val="p"/>
                                </m:rPr>
                                <a:rPr lang="en-US" altLang="zh-CN" sz="2000" i="0" smtClean="0">
                                  <a:latin typeface="Cambria Math" panose="02040503050406030204" pitchFamily="18" charset="0"/>
                                </a:rPr>
                                <m:t>lim</m:t>
                              </m:r>
                            </m:e>
                            <m:lim>
                              <m:r>
                                <a:rPr lang="zh-CN" altLang="en-US" sz="2000" i="1" smtClean="0">
                                  <a:latin typeface="Cambria Math" panose="02040503050406030204" pitchFamily="18" charset="0"/>
                                </a:rPr>
                                <m:t>𝛽</m:t>
                              </m:r>
                              <m:r>
                                <a:rPr lang="zh-CN" altLang="en-US" sz="2000" i="1" smtClean="0">
                                  <a:latin typeface="Cambria Math" panose="02040503050406030204" pitchFamily="18" charset="0"/>
                                </a:rPr>
                                <m:t>→+∞</m:t>
                              </m:r>
                            </m:lim>
                          </m:limLow>
                        </m:fNa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𝐹</m:t>
                              </m:r>
                            </m:e>
                            <m:sub>
                              <m:r>
                                <a:rPr lang="en-US" altLang="zh-CN" sz="2000" i="1">
                                  <a:latin typeface="Cambria Math" panose="02040503050406030204" pitchFamily="18" charset="0"/>
                                </a:rPr>
                                <m:t>𝛽</m:t>
                              </m:r>
                            </m:sub>
                          </m:sSub>
                        </m:e>
                      </m:func>
                      <m:r>
                        <a:rPr lang="en-US" altLang="zh-CN" sz="2000" i="1" smtClean="0">
                          <a:latin typeface="Cambria Math" panose="02040503050406030204" pitchFamily="18" charset="0"/>
                        </a:rPr>
                        <m:t>=</m:t>
                      </m:r>
                      <m:r>
                        <a:rPr lang="en-US" altLang="zh-CN" sz="2000" i="1" smtClean="0">
                          <a:latin typeface="Cambria Math" panose="02040503050406030204" pitchFamily="18" charset="0"/>
                        </a:rPr>
                        <m:t>𝑅𝑒𝑐𝑎𝑙𝑙</m:t>
                      </m:r>
                    </m:oMath>
                  </m:oMathPara>
                </a14:m>
                <a:endParaRPr lang="en-US" altLang="zh-CN" sz="2000" i="1" dirty="0">
                  <a:latin typeface="Cambria Math" panose="02040503050406030204" pitchFamily="18" charset="0"/>
                </a:endParaRPr>
              </a:p>
              <a:p>
                <a:pPr marL="0" lvl="1" indent="0">
                  <a:buNone/>
                </a:pPr>
                <a:endParaRPr lang="en-US" altLang="zh-CN" sz="2000" i="1" dirty="0">
                  <a:latin typeface="Cambria Math" panose="02040503050406030204" pitchFamily="18" charset="0"/>
                </a:endParaRPr>
              </a:p>
              <a:p>
                <a:pPr marL="0" lvl="1" indent="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𝐵𝑒𝑐𝑎𝑢𝑠𝑒</m:t>
                      </m:r>
                      <m:d>
                        <m:dPr>
                          <m:begChr m:val="{"/>
                          <m:endChr m:val=""/>
                          <m:ctrlPr>
                            <a:rPr lang="en-US" altLang="zh-CN" sz="2000" b="0" i="1" smtClean="0">
                              <a:latin typeface="Cambria Math" panose="02040503050406030204" pitchFamily="18" charset="0"/>
                            </a:rPr>
                          </m:ctrlPr>
                        </m:dPr>
                        <m:e>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&amp;</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𝛽</m:t>
                                  </m:r>
                                </m:e>
                                <m:sup>
                                  <m:r>
                                    <a:rPr lang="en-US" altLang="zh-CN" sz="2000" i="1">
                                      <a:latin typeface="Cambria Math" panose="02040503050406030204" pitchFamily="18" charset="0"/>
                                    </a:rPr>
                                    <m:t>2</m:t>
                                  </m:r>
                                </m:sup>
                              </m:sSup>
                              <m:r>
                                <a:rPr lang="en-US" altLang="zh-CN" sz="2000" i="1">
                                  <a:latin typeface="Cambria Math" panose="02040503050406030204" pitchFamily="18" charset="0"/>
                                </a:rPr>
                                <m:t>⋅</m:t>
                              </m:r>
                              <m:r>
                                <a:rPr lang="en-US" altLang="zh-CN" sz="2000" i="1">
                                  <a:latin typeface="Cambria Math" panose="02040503050406030204" pitchFamily="18" charset="0"/>
                                </a:rPr>
                                <m:t>𝑃𝑟𝑒𝑐𝑖𝑠𝑖𝑜𝑛</m:t>
                              </m:r>
                              <m:r>
                                <a:rPr lang="en-US" altLang="zh-CN" sz="2000" i="1">
                                  <a:latin typeface="Cambria Math" panose="02040503050406030204" pitchFamily="18" charset="0"/>
                                </a:rPr>
                                <m:t>≫</m:t>
                              </m:r>
                              <m:r>
                                <a:rPr lang="en-US" altLang="zh-CN" sz="2000" i="1">
                                  <a:latin typeface="Cambria Math" panose="02040503050406030204" pitchFamily="18" charset="0"/>
                                </a:rPr>
                                <m:t>𝑅𝑒𝑐𝑎𝑙𝑙</m:t>
                              </m:r>
                            </m:e>
                            <m:e>
                              <m:r>
                                <a:rPr lang="en-US" altLang="zh-CN" sz="2000" b="0" i="1" smtClean="0">
                                  <a:latin typeface="Cambria Math" panose="02040503050406030204" pitchFamily="18" charset="0"/>
                                </a:rPr>
                                <m:t>&amp;</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𝛽</m:t>
                                  </m:r>
                                </m:e>
                                <m:sup>
                                  <m:r>
                                    <a:rPr lang="en-US" altLang="zh-CN" sz="2000" i="1">
                                      <a:latin typeface="Cambria Math" panose="02040503050406030204" pitchFamily="18" charset="0"/>
                                    </a:rPr>
                                    <m:t>2</m:t>
                                  </m:r>
                                </m:sup>
                              </m:sSup>
                              <m:r>
                                <a:rPr lang="en-US" altLang="zh-CN" sz="2000" i="1">
                                  <a:latin typeface="Cambria Math" panose="02040503050406030204" pitchFamily="18" charset="0"/>
                                </a:rPr>
                                <m:t>≫1</m:t>
                              </m:r>
                              <m:r>
                                <m:rPr>
                                  <m:nor/>
                                </m:rPr>
                                <a:rPr lang="en-US" altLang="zh-CN" sz="2000" dirty="0"/>
                                <m:t> </m:t>
                              </m:r>
                            </m:e>
                          </m:eqArr>
                        </m:e>
                      </m:d>
                    </m:oMath>
                  </m:oMathPara>
                </a14:m>
                <a:endParaRPr lang="en-US" sz="2000" dirty="0">
                  <a:latin typeface="+mn-lt"/>
                </a:endParaRPr>
              </a:p>
            </p:txBody>
          </p:sp>
        </mc:Choice>
        <mc:Fallback xmlns="">
          <p:sp>
            <p:nvSpPr>
              <p:cNvPr id="5" name="ee4pContent1">
                <a:extLst>
                  <a:ext uri="{FF2B5EF4-FFF2-40B4-BE49-F238E27FC236}">
                    <a16:creationId xmlns:a16="http://schemas.microsoft.com/office/drawing/2014/main" id="{46BDF888-F59F-6931-7020-7F3486257AB0}"/>
                  </a:ext>
                </a:extLst>
              </p:cNvPr>
              <p:cNvSpPr txBox="1">
                <a:spLocks noRot="1" noChangeAspect="1" noMove="1" noResize="1" noEditPoints="1" noAdjustHandles="1" noChangeArrowheads="1" noChangeShapeType="1" noTextEdit="1"/>
              </p:cNvSpPr>
              <p:nvPr>
                <p:custDataLst>
                  <p:tags r:id="rId8"/>
                </p:custDataLst>
              </p:nvPr>
            </p:nvSpPr>
            <p:spPr>
              <a:xfrm>
                <a:off x="1104000" y="4013713"/>
                <a:ext cx="10573387" cy="2152139"/>
              </a:xfrm>
              <a:prstGeom prst="rect">
                <a:avLst/>
              </a:prstGeom>
              <a:blipFill>
                <a:blip r:embed="rId9"/>
                <a:stretch>
                  <a:fillRect l="-173"/>
                </a:stretch>
              </a:blipFill>
              <a:ln w="9525" cmpd="sng">
                <a:solidFill>
                  <a:schemeClr val="accent1">
                    <a:lumMod val="100000"/>
                  </a:schemeClr>
                </a:solidFill>
                <a:prstDash val="soli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ee4pHeader1">
                <a:extLst>
                  <a:ext uri="{FF2B5EF4-FFF2-40B4-BE49-F238E27FC236}">
                    <a16:creationId xmlns:a16="http://schemas.microsoft.com/office/drawing/2014/main" id="{53BA2D56-7660-F9BE-98D9-FBFC26C77633}"/>
                  </a:ext>
                </a:extLst>
              </p:cNvPr>
              <p:cNvSpPr/>
              <p:nvPr>
                <p:custDataLst>
                  <p:tags r:id="rId3"/>
                </p:custDataLst>
              </p:nvPr>
            </p:nvSpPr>
            <p:spPr bwMode="auto">
              <a:xfrm rot="16200000">
                <a:off x="-266892" y="2498921"/>
                <a:ext cx="2152139"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14:m>
                  <m:oMathPara xmlns:m="http://schemas.openxmlformats.org/officeDocument/2006/math">
                    <m:oMathParaPr>
                      <m:jc m:val="centerGroup"/>
                    </m:oMathParaPr>
                    <m:oMath xmlns:m="http://schemas.openxmlformats.org/officeDocument/2006/math">
                      <m:r>
                        <a:rPr lang="zh-CN" altLang="en-US" sz="1600" i="1" smtClean="0">
                          <a:solidFill>
                            <a:schemeClr val="bg1"/>
                          </a:solidFill>
                          <a:latin typeface="Cambria Math" panose="02040503050406030204" pitchFamily="18" charset="0"/>
                        </a:rPr>
                        <m:t>𝛽</m:t>
                      </m:r>
                      <m:r>
                        <a:rPr lang="en-US" altLang="zh-CN" sz="1600" i="1" smtClean="0">
                          <a:solidFill>
                            <a:schemeClr val="bg1"/>
                          </a:solidFill>
                          <a:latin typeface="Cambria Math" panose="02040503050406030204" pitchFamily="18" charset="0"/>
                          <a:ea typeface="Cambria Math" panose="02040503050406030204" pitchFamily="18" charset="0"/>
                        </a:rPr>
                        <m:t>&lt;</m:t>
                      </m:r>
                      <m:r>
                        <a:rPr lang="en-US" altLang="zh-CN" sz="1600" b="0" i="1" smtClean="0">
                          <a:solidFill>
                            <a:schemeClr val="bg1"/>
                          </a:solidFill>
                          <a:latin typeface="Cambria Math" panose="02040503050406030204" pitchFamily="18" charset="0"/>
                          <a:ea typeface="Cambria Math" panose="02040503050406030204" pitchFamily="18" charset="0"/>
                        </a:rPr>
                        <m:t>1</m:t>
                      </m:r>
                    </m:oMath>
                  </m:oMathPara>
                </a14:m>
                <a:endParaRPr lang="en-US" altLang="zh-CN" sz="1600" dirty="0">
                  <a:solidFill>
                    <a:schemeClr val="bg1"/>
                  </a:solidFill>
                </a:endParaRPr>
              </a:p>
            </p:txBody>
          </p:sp>
        </mc:Choice>
        <mc:Fallback xmlns="">
          <p:sp>
            <p:nvSpPr>
              <p:cNvPr id="6" name="ee4pHeader1">
                <a:extLst>
                  <a:ext uri="{FF2B5EF4-FFF2-40B4-BE49-F238E27FC236}">
                    <a16:creationId xmlns:a16="http://schemas.microsoft.com/office/drawing/2014/main" id="{53BA2D56-7660-F9BE-98D9-FBFC26C77633}"/>
                  </a:ext>
                </a:extLst>
              </p:cNvPr>
              <p:cNvSpPr>
                <a:spLocks noRot="1" noChangeAspect="1" noMove="1" noResize="1" noEditPoints="1" noAdjustHandles="1" noChangeArrowheads="1" noChangeShapeType="1" noTextEdit="1"/>
              </p:cNvSpPr>
              <p:nvPr>
                <p:custDataLst>
                  <p:tags r:id="rId10"/>
                </p:custDataLst>
              </p:nvPr>
            </p:nvSpPr>
            <p:spPr bwMode="auto">
              <a:xfrm rot="16200000">
                <a:off x="-266892" y="2498921"/>
                <a:ext cx="2152139" cy="589649"/>
              </a:xfrm>
              <a:prstGeom prst="rect">
                <a:avLst/>
              </a:prstGeom>
              <a:blipFill>
                <a:blip r:embed="rId11"/>
                <a:stretch>
                  <a:fillRect/>
                </a:stretch>
              </a:blipFill>
              <a:ln w="9525" cmpd="sng">
                <a:solidFill>
                  <a:schemeClr val="accent1">
                    <a:lumMod val="100000"/>
                  </a:schemeClr>
                </a:solidFill>
                <a:prstDash val="solid"/>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ee4pHeader2">
                <a:extLst>
                  <a:ext uri="{FF2B5EF4-FFF2-40B4-BE49-F238E27FC236}">
                    <a16:creationId xmlns:a16="http://schemas.microsoft.com/office/drawing/2014/main" id="{0622F44B-E3D4-A553-0939-A179FEA240C6}"/>
                  </a:ext>
                </a:extLst>
              </p:cNvPr>
              <p:cNvSpPr/>
              <p:nvPr>
                <p:custDataLst>
                  <p:tags r:id="rId4"/>
                </p:custDataLst>
              </p:nvPr>
            </p:nvSpPr>
            <p:spPr bwMode="auto">
              <a:xfrm rot="16200000">
                <a:off x="-266895" y="4794957"/>
                <a:ext cx="2152138"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14:m>
                  <m:oMathPara xmlns:m="http://schemas.openxmlformats.org/officeDocument/2006/math">
                    <m:oMathParaPr>
                      <m:jc m:val="centerGroup"/>
                    </m:oMathParaPr>
                    <m:oMath xmlns:m="http://schemas.openxmlformats.org/officeDocument/2006/math">
                      <m:r>
                        <a:rPr lang="zh-CN" altLang="en-US" sz="1600" i="1" smtClean="0">
                          <a:solidFill>
                            <a:schemeClr val="bg1"/>
                          </a:solidFill>
                          <a:latin typeface="Cambria Math" panose="02040503050406030204" pitchFamily="18" charset="0"/>
                        </a:rPr>
                        <m:t>𝛽</m:t>
                      </m:r>
                      <m:r>
                        <a:rPr lang="en-US" altLang="zh-CN" sz="1600" b="0" i="1" smtClean="0">
                          <a:solidFill>
                            <a:schemeClr val="bg1"/>
                          </a:solidFill>
                          <a:latin typeface="Cambria Math" panose="02040503050406030204" pitchFamily="18" charset="0"/>
                        </a:rPr>
                        <m:t>&gt;</m:t>
                      </m:r>
                      <m:r>
                        <a:rPr lang="en-US" altLang="zh-CN" sz="1600" i="1">
                          <a:solidFill>
                            <a:schemeClr val="bg1"/>
                          </a:solidFill>
                          <a:latin typeface="Cambria Math" panose="02040503050406030204" pitchFamily="18" charset="0"/>
                          <a:ea typeface="Cambria Math" panose="02040503050406030204" pitchFamily="18" charset="0"/>
                        </a:rPr>
                        <m:t>1</m:t>
                      </m:r>
                    </m:oMath>
                  </m:oMathPara>
                </a14:m>
                <a:endParaRPr lang="en-US" altLang="zh-CN" sz="1600" dirty="0">
                  <a:solidFill>
                    <a:schemeClr val="bg1"/>
                  </a:solidFill>
                </a:endParaRPr>
              </a:p>
            </p:txBody>
          </p:sp>
        </mc:Choice>
        <mc:Fallback xmlns="">
          <p:sp>
            <p:nvSpPr>
              <p:cNvPr id="7" name="ee4pHeader2">
                <a:extLst>
                  <a:ext uri="{FF2B5EF4-FFF2-40B4-BE49-F238E27FC236}">
                    <a16:creationId xmlns:a16="http://schemas.microsoft.com/office/drawing/2014/main" id="{0622F44B-E3D4-A553-0939-A179FEA240C6}"/>
                  </a:ext>
                </a:extLst>
              </p:cNvPr>
              <p:cNvSpPr>
                <a:spLocks noRot="1" noChangeAspect="1" noMove="1" noResize="1" noEditPoints="1" noAdjustHandles="1" noChangeArrowheads="1" noChangeShapeType="1" noTextEdit="1"/>
              </p:cNvSpPr>
              <p:nvPr>
                <p:custDataLst>
                  <p:tags r:id="rId12"/>
                </p:custDataLst>
              </p:nvPr>
            </p:nvSpPr>
            <p:spPr bwMode="auto">
              <a:xfrm rot="16200000">
                <a:off x="-266895" y="4794957"/>
                <a:ext cx="2152138" cy="589649"/>
              </a:xfrm>
              <a:prstGeom prst="rect">
                <a:avLst/>
              </a:prstGeom>
              <a:blipFill>
                <a:blip r:embed="rId13"/>
                <a:stretch>
                  <a:fillRect/>
                </a:stretch>
              </a:blipFill>
              <a:ln w="9525" cmpd="sng">
                <a:solidFill>
                  <a:schemeClr val="accent1">
                    <a:lumMod val="100000"/>
                  </a:schemeClr>
                </a:solidFill>
                <a:prstDash val="solid"/>
                <a:miter lim="800000"/>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9133657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4349" y="672041"/>
            <a:ext cx="11160917" cy="492443"/>
          </a:xfrm>
        </p:spPr>
        <p:txBody>
          <a:bodyPr/>
          <a:lstStyle/>
          <a:p>
            <a:r>
              <a:rPr lang="en-US" dirty="0"/>
              <a:t>PR: Precision-Recall Curve</a:t>
            </a:r>
          </a:p>
        </p:txBody>
      </p:sp>
      <p:pic>
        <p:nvPicPr>
          <p:cNvPr id="5" name="图片 4" descr="图表, 折线图&#10;&#10;描述已自动生成">
            <a:extLst>
              <a:ext uri="{FF2B5EF4-FFF2-40B4-BE49-F238E27FC236}">
                <a16:creationId xmlns:a16="http://schemas.microsoft.com/office/drawing/2014/main" id="{4A4C0647-0754-DCBB-6FB6-9E46FCB6ABC7}"/>
              </a:ext>
            </a:extLst>
          </p:cNvPr>
          <p:cNvPicPr>
            <a:picLocks noChangeAspect="1"/>
          </p:cNvPicPr>
          <p:nvPr/>
        </p:nvPicPr>
        <p:blipFill>
          <a:blip r:embed="rId6"/>
          <a:stretch>
            <a:fillRect/>
          </a:stretch>
        </p:blipFill>
        <p:spPr>
          <a:xfrm>
            <a:off x="5633274" y="1248150"/>
            <a:ext cx="6041992" cy="5061209"/>
          </a:xfrm>
          <a:prstGeom prst="rect">
            <a:avLst/>
          </a:prstGeom>
        </p:spPr>
      </p:pic>
      <p:grpSp>
        <p:nvGrpSpPr>
          <p:cNvPr id="24" name="组合 23">
            <a:extLst>
              <a:ext uri="{FF2B5EF4-FFF2-40B4-BE49-F238E27FC236}">
                <a16:creationId xmlns:a16="http://schemas.microsoft.com/office/drawing/2014/main" id="{3085A8EB-3844-F188-4592-A3131CAFE14C}"/>
              </a:ext>
            </a:extLst>
          </p:cNvPr>
          <p:cNvGrpSpPr/>
          <p:nvPr/>
        </p:nvGrpSpPr>
        <p:grpSpPr>
          <a:xfrm>
            <a:off x="514349" y="3916521"/>
            <a:ext cx="4652011" cy="738461"/>
            <a:chOff x="514349" y="4782540"/>
            <a:chExt cx="4652011" cy="738461"/>
          </a:xfrm>
        </p:grpSpPr>
        <p:sp>
          <p:nvSpPr>
            <p:cNvPr id="20" name="background">
              <a:extLst>
                <a:ext uri="{FF2B5EF4-FFF2-40B4-BE49-F238E27FC236}">
                  <a16:creationId xmlns:a16="http://schemas.microsoft.com/office/drawing/2014/main" id="{45DF5830-225F-9F7C-3C8C-BBD236D23457}"/>
                </a:ext>
              </a:extLst>
            </p:cNvPr>
            <p:cNvSpPr>
              <a:spLocks noChangeAspect="1"/>
            </p:cNvSpPr>
            <p:nvPr>
              <p:custDataLst>
                <p:tags r:id="rId4"/>
              </p:custDataLst>
            </p:nvPr>
          </p:nvSpPr>
          <p:spPr>
            <a:xfrm>
              <a:off x="514349" y="4933457"/>
              <a:ext cx="436627" cy="436627"/>
            </a:xfrm>
            <a:prstGeom prst="ellipse">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200" dirty="0">
                  <a:solidFill>
                    <a:schemeClr val="bg1"/>
                  </a:solidFill>
                  <a:latin typeface="+mj-lt"/>
                  <a:cs typeface="Segoe UI" panose="020B0502040204020203" pitchFamily="34" charset="0"/>
                </a:rPr>
                <a:t>3</a:t>
              </a: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085C9AAA-ABB5-33C9-F712-67B39CA4D24D}"/>
                    </a:ext>
                  </a:extLst>
                </p:cNvPr>
                <p:cNvSpPr txBox="1"/>
                <p:nvPr/>
              </p:nvSpPr>
              <p:spPr>
                <a:xfrm>
                  <a:off x="1152144" y="4782540"/>
                  <a:ext cx="4014216" cy="738461"/>
                </a:xfrm>
                <a:prstGeom prst="rect">
                  <a:avLst/>
                </a:prstGeom>
              </p:spPr>
              <p:txBody>
                <a:bodyPr vert="horz" wrap="square" lIns="0" tIns="0" rIns="0" bIns="0" rtlCol="0">
                  <a:noAutofit/>
                </a:bodyPr>
                <a:lstStyle/>
                <a:p>
                  <a:r>
                    <a:rPr lang="en-US" sz="2400" dirty="0">
                      <a:cs typeface="Arial" panose="020B0604020202020204" pitchFamily="34" charset="0"/>
                    </a:rPr>
                    <a:t>PR</a:t>
                  </a:r>
                  <a:r>
                    <a:rPr lang="zh-CN" altLang="en-US" sz="2400" dirty="0">
                      <a:cs typeface="Arial" panose="020B0604020202020204" pitchFamily="34" charset="0"/>
                    </a:rPr>
                    <a:t>曲线</a:t>
                  </a:r>
                  <a14:m>
                    <m:oMath xmlns:m="http://schemas.openxmlformats.org/officeDocument/2006/math">
                      <m:r>
                        <a:rPr lang="zh-CN" altLang="en-US" sz="2400" b="0" i="1" smtClean="0">
                          <a:latin typeface="Cambria Math" panose="02040503050406030204" pitchFamily="18" charset="0"/>
                          <a:cs typeface="Arial" panose="020B0604020202020204" pitchFamily="34" charset="0"/>
                        </a:rPr>
                        <m:t>的</m:t>
                      </m:r>
                    </m:oMath>
                  </a14:m>
                  <a:r>
                    <a:rPr lang="zh-CN" altLang="en-US" sz="2400" dirty="0">
                      <a:cs typeface="Arial" panose="020B0604020202020204" pitchFamily="34" charset="0"/>
                    </a:rPr>
                    <a:t>每一个点是根据不同的阈值得到的</a:t>
                  </a:r>
                  <a:endParaRPr lang="en-US" sz="2400" dirty="0">
                    <a:cs typeface="Arial" panose="020B0604020202020204" pitchFamily="34" charset="0"/>
                  </a:endParaRPr>
                </a:p>
              </p:txBody>
            </p:sp>
          </mc:Choice>
          <mc:Fallback xmlns="">
            <p:sp>
              <p:nvSpPr>
                <p:cNvPr id="21" name="文本框 20">
                  <a:extLst>
                    <a:ext uri="{FF2B5EF4-FFF2-40B4-BE49-F238E27FC236}">
                      <a16:creationId xmlns:a16="http://schemas.microsoft.com/office/drawing/2014/main" id="{085C9AAA-ABB5-33C9-F712-67B39CA4D24D}"/>
                    </a:ext>
                  </a:extLst>
                </p:cNvPr>
                <p:cNvSpPr txBox="1">
                  <a:spLocks noRot="1" noChangeAspect="1" noMove="1" noResize="1" noEditPoints="1" noAdjustHandles="1" noChangeArrowheads="1" noChangeShapeType="1" noTextEdit="1"/>
                </p:cNvSpPr>
                <p:nvPr/>
              </p:nvSpPr>
              <p:spPr>
                <a:xfrm>
                  <a:off x="1152144" y="4782540"/>
                  <a:ext cx="4014216" cy="738461"/>
                </a:xfrm>
                <a:prstGeom prst="rect">
                  <a:avLst/>
                </a:prstGeom>
                <a:blipFill>
                  <a:blip r:embed="rId7"/>
                  <a:stretch>
                    <a:fillRect l="-4552" t="-12295" r="-4401" b="-23770"/>
                  </a:stretch>
                </a:blipFill>
              </p:spPr>
              <p:txBody>
                <a:bodyPr/>
                <a:lstStyle/>
                <a:p>
                  <a:r>
                    <a:rPr lang="en-US">
                      <a:noFill/>
                    </a:rPr>
                    <a:t> </a:t>
                  </a:r>
                </a:p>
              </p:txBody>
            </p:sp>
          </mc:Fallback>
        </mc:AlternateContent>
      </p:grpSp>
      <p:grpSp>
        <p:nvGrpSpPr>
          <p:cNvPr id="25" name="组合 24">
            <a:extLst>
              <a:ext uri="{FF2B5EF4-FFF2-40B4-BE49-F238E27FC236}">
                <a16:creationId xmlns:a16="http://schemas.microsoft.com/office/drawing/2014/main" id="{6A4E46C5-5507-5731-AD43-D511D2A50B9C}"/>
              </a:ext>
            </a:extLst>
          </p:cNvPr>
          <p:cNvGrpSpPr/>
          <p:nvPr/>
        </p:nvGrpSpPr>
        <p:grpSpPr>
          <a:xfrm>
            <a:off x="514349" y="2834361"/>
            <a:ext cx="5151214" cy="436627"/>
            <a:chOff x="482060" y="3210686"/>
            <a:chExt cx="5151214" cy="436627"/>
          </a:xfrm>
        </p:grpSpPr>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4DC037BE-3061-5A65-385A-FEE33DDA0198}"/>
                    </a:ext>
                  </a:extLst>
                </p:cNvPr>
                <p:cNvSpPr txBox="1"/>
                <p:nvPr/>
              </p:nvSpPr>
              <p:spPr>
                <a:xfrm>
                  <a:off x="1152144" y="3235069"/>
                  <a:ext cx="4481130" cy="387860"/>
                </a:xfrm>
                <a:prstGeom prst="rect">
                  <a:avLst/>
                </a:prstGeom>
              </p:spPr>
              <p:txBody>
                <a:bodyPr vert="horz" wrap="square" lIns="0" tIns="0" rIns="0" bIns="0" rtlCol="0">
                  <a:noAutofit/>
                </a:bodyPr>
                <a:lstStyle/>
                <a:p>
                  <a:r>
                    <a:rPr lang="en-US" sz="2400" dirty="0">
                      <a:cs typeface="Arial" panose="020B0604020202020204" pitchFamily="34" charset="0"/>
                    </a:rPr>
                    <a:t>PR</a:t>
                  </a:r>
                  <a:r>
                    <a:rPr lang="zh-CN" altLang="en-US" sz="2400" dirty="0">
                      <a:cs typeface="Arial" panose="020B0604020202020204" pitchFamily="34" charset="0"/>
                    </a:rPr>
                    <a:t>曲线的</a:t>
                  </a:r>
                  <a14:m>
                    <m:oMath xmlns:m="http://schemas.openxmlformats.org/officeDocument/2006/math">
                      <m:r>
                        <a:rPr lang="en-US" altLang="zh-CN" sz="2400" b="0" i="1" smtClean="0">
                          <a:latin typeface="Cambria Math" panose="02040503050406030204" pitchFamily="18" charset="0"/>
                          <a:cs typeface="Arial" panose="020B0604020202020204" pitchFamily="34" charset="0"/>
                        </a:rPr>
                        <m:t>𝑦</m:t>
                      </m:r>
                    </m:oMath>
                  </a14:m>
                  <a:r>
                    <a:rPr lang="zh-CN" altLang="en-US" sz="2400" dirty="0">
                      <a:cs typeface="Arial" panose="020B0604020202020204" pitchFamily="34" charset="0"/>
                    </a:rPr>
                    <a:t>轴是精确率</a:t>
                  </a:r>
                  <a:r>
                    <a:rPr lang="en-US" altLang="zh-CN" sz="2400" dirty="0">
                      <a:cs typeface="Arial" panose="020B0604020202020204" pitchFamily="34" charset="0"/>
                    </a:rPr>
                    <a:t>(Precision)</a:t>
                  </a:r>
                  <a:endParaRPr lang="en-US" sz="2400" dirty="0">
                    <a:cs typeface="Arial" panose="020B0604020202020204" pitchFamily="34" charset="0"/>
                  </a:endParaRPr>
                </a:p>
              </p:txBody>
            </p:sp>
          </mc:Choice>
          <mc:Fallback xmlns="">
            <p:sp>
              <p:nvSpPr>
                <p:cNvPr id="19" name="文本框 18">
                  <a:extLst>
                    <a:ext uri="{FF2B5EF4-FFF2-40B4-BE49-F238E27FC236}">
                      <a16:creationId xmlns:a16="http://schemas.microsoft.com/office/drawing/2014/main" id="{4DC037BE-3061-5A65-385A-FEE33DDA0198}"/>
                    </a:ext>
                  </a:extLst>
                </p:cNvPr>
                <p:cNvSpPr txBox="1">
                  <a:spLocks noRot="1" noChangeAspect="1" noMove="1" noResize="1" noEditPoints="1" noAdjustHandles="1" noChangeArrowheads="1" noChangeShapeType="1" noTextEdit="1"/>
                </p:cNvSpPr>
                <p:nvPr/>
              </p:nvSpPr>
              <p:spPr>
                <a:xfrm>
                  <a:off x="1152144" y="3235069"/>
                  <a:ext cx="4481130" cy="387860"/>
                </a:xfrm>
                <a:prstGeom prst="rect">
                  <a:avLst/>
                </a:prstGeom>
                <a:blipFill>
                  <a:blip r:embed="rId8"/>
                  <a:stretch>
                    <a:fillRect l="-4082" t="-25000" r="-1088" b="-40625"/>
                  </a:stretch>
                </a:blipFill>
              </p:spPr>
              <p:txBody>
                <a:bodyPr/>
                <a:lstStyle/>
                <a:p>
                  <a:r>
                    <a:rPr lang="en-US">
                      <a:noFill/>
                    </a:rPr>
                    <a:t> </a:t>
                  </a:r>
                </a:p>
              </p:txBody>
            </p:sp>
          </mc:Fallback>
        </mc:AlternateContent>
        <p:sp>
          <p:nvSpPr>
            <p:cNvPr id="22" name="background">
              <a:extLst>
                <a:ext uri="{FF2B5EF4-FFF2-40B4-BE49-F238E27FC236}">
                  <a16:creationId xmlns:a16="http://schemas.microsoft.com/office/drawing/2014/main" id="{61773D48-7C22-32BD-E63D-B15B1A9B850F}"/>
                </a:ext>
              </a:extLst>
            </p:cNvPr>
            <p:cNvSpPr>
              <a:spLocks noChangeAspect="1"/>
            </p:cNvSpPr>
            <p:nvPr>
              <p:custDataLst>
                <p:tags r:id="rId3"/>
              </p:custDataLst>
            </p:nvPr>
          </p:nvSpPr>
          <p:spPr>
            <a:xfrm>
              <a:off x="482060" y="3210686"/>
              <a:ext cx="436627" cy="436627"/>
            </a:xfrm>
            <a:prstGeom prst="ellipse">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200" dirty="0">
                  <a:solidFill>
                    <a:schemeClr val="bg1"/>
                  </a:solidFill>
                  <a:latin typeface="+mj-lt"/>
                  <a:cs typeface="Segoe UI" panose="020B0502040204020203" pitchFamily="34" charset="0"/>
                </a:rPr>
                <a:t>2</a:t>
              </a:r>
            </a:p>
          </p:txBody>
        </p:sp>
      </p:grpSp>
      <p:grpSp>
        <p:nvGrpSpPr>
          <p:cNvPr id="29" name="组合 28">
            <a:extLst>
              <a:ext uri="{FF2B5EF4-FFF2-40B4-BE49-F238E27FC236}">
                <a16:creationId xmlns:a16="http://schemas.microsoft.com/office/drawing/2014/main" id="{48FE8160-7970-8BCD-5E79-70A53199EDBD}"/>
              </a:ext>
            </a:extLst>
          </p:cNvPr>
          <p:cNvGrpSpPr/>
          <p:nvPr/>
        </p:nvGrpSpPr>
        <p:grpSpPr>
          <a:xfrm>
            <a:off x="514349" y="1727818"/>
            <a:ext cx="4684301" cy="436627"/>
            <a:chOff x="482059" y="2318571"/>
            <a:chExt cx="4684301" cy="436627"/>
          </a:xfrm>
        </p:grpSpPr>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E3CCC3DB-5695-E42F-3054-E8E7693517C9}"/>
                    </a:ext>
                  </a:extLst>
                </p:cNvPr>
                <p:cNvSpPr txBox="1"/>
                <p:nvPr/>
              </p:nvSpPr>
              <p:spPr>
                <a:xfrm>
                  <a:off x="1152144" y="2342955"/>
                  <a:ext cx="4014216" cy="387860"/>
                </a:xfrm>
                <a:prstGeom prst="rect">
                  <a:avLst/>
                </a:prstGeom>
              </p:spPr>
              <p:txBody>
                <a:bodyPr vert="horz" wrap="square" lIns="0" tIns="0" rIns="0" bIns="0" rtlCol="0">
                  <a:noAutofit/>
                </a:bodyPr>
                <a:lstStyle/>
                <a:p>
                  <a:r>
                    <a:rPr lang="en-US" sz="2400" dirty="0">
                      <a:cs typeface="Arial" panose="020B0604020202020204" pitchFamily="34" charset="0"/>
                    </a:rPr>
                    <a:t>PR</a:t>
                  </a:r>
                  <a:r>
                    <a:rPr lang="zh-CN" altLang="en-US" sz="2400" dirty="0">
                      <a:cs typeface="Arial" panose="020B0604020202020204" pitchFamily="34" charset="0"/>
                    </a:rPr>
                    <a:t>曲线的</a:t>
                  </a:r>
                  <a14:m>
                    <m:oMath xmlns:m="http://schemas.openxmlformats.org/officeDocument/2006/math">
                      <m:r>
                        <a:rPr lang="en-US" altLang="zh-CN" sz="2400" b="0" i="1" smtClean="0">
                          <a:latin typeface="Cambria Math" panose="02040503050406030204" pitchFamily="18" charset="0"/>
                          <a:cs typeface="Arial" panose="020B0604020202020204" pitchFamily="34" charset="0"/>
                        </a:rPr>
                        <m:t>𝑥</m:t>
                      </m:r>
                    </m:oMath>
                  </a14:m>
                  <a:r>
                    <a:rPr lang="zh-CN" altLang="en-US" sz="2400" dirty="0">
                      <a:cs typeface="Arial" panose="020B0604020202020204" pitchFamily="34" charset="0"/>
                    </a:rPr>
                    <a:t>轴是召回率</a:t>
                  </a:r>
                  <a:r>
                    <a:rPr lang="en-US" altLang="zh-CN" sz="2400" dirty="0">
                      <a:cs typeface="Arial" panose="020B0604020202020204" pitchFamily="34" charset="0"/>
                    </a:rPr>
                    <a:t>(Recall)</a:t>
                  </a:r>
                  <a:endParaRPr lang="en-US" sz="2400" dirty="0">
                    <a:cs typeface="Arial" panose="020B0604020202020204" pitchFamily="34" charset="0"/>
                  </a:endParaRPr>
                </a:p>
              </p:txBody>
            </p:sp>
          </mc:Choice>
          <mc:Fallback xmlns="">
            <p:sp>
              <p:nvSpPr>
                <p:cNvPr id="17" name="文本框 16">
                  <a:extLst>
                    <a:ext uri="{FF2B5EF4-FFF2-40B4-BE49-F238E27FC236}">
                      <a16:creationId xmlns:a16="http://schemas.microsoft.com/office/drawing/2014/main" id="{E3CCC3DB-5695-E42F-3054-E8E7693517C9}"/>
                    </a:ext>
                  </a:extLst>
                </p:cNvPr>
                <p:cNvSpPr txBox="1">
                  <a:spLocks noRot="1" noChangeAspect="1" noMove="1" noResize="1" noEditPoints="1" noAdjustHandles="1" noChangeArrowheads="1" noChangeShapeType="1" noTextEdit="1"/>
                </p:cNvSpPr>
                <p:nvPr/>
              </p:nvSpPr>
              <p:spPr>
                <a:xfrm>
                  <a:off x="1152144" y="2342955"/>
                  <a:ext cx="4014216" cy="387860"/>
                </a:xfrm>
                <a:prstGeom prst="rect">
                  <a:avLst/>
                </a:prstGeom>
                <a:blipFill>
                  <a:blip r:embed="rId9"/>
                  <a:stretch>
                    <a:fillRect l="-4552" t="-23438" r="-2276" b="-42188"/>
                  </a:stretch>
                </a:blipFill>
              </p:spPr>
              <p:txBody>
                <a:bodyPr/>
                <a:lstStyle/>
                <a:p>
                  <a:r>
                    <a:rPr lang="en-US">
                      <a:noFill/>
                    </a:rPr>
                    <a:t> </a:t>
                  </a:r>
                </a:p>
              </p:txBody>
            </p:sp>
          </mc:Fallback>
        </mc:AlternateContent>
        <p:sp>
          <p:nvSpPr>
            <p:cNvPr id="23" name="background">
              <a:extLst>
                <a:ext uri="{FF2B5EF4-FFF2-40B4-BE49-F238E27FC236}">
                  <a16:creationId xmlns:a16="http://schemas.microsoft.com/office/drawing/2014/main" id="{5DD2054D-6FE1-6056-A3C7-4AA49452EBFA}"/>
                </a:ext>
              </a:extLst>
            </p:cNvPr>
            <p:cNvSpPr>
              <a:spLocks noChangeAspect="1"/>
            </p:cNvSpPr>
            <p:nvPr>
              <p:custDataLst>
                <p:tags r:id="rId2"/>
              </p:custDataLst>
            </p:nvPr>
          </p:nvSpPr>
          <p:spPr>
            <a:xfrm>
              <a:off x="482059" y="2318571"/>
              <a:ext cx="436627" cy="436627"/>
            </a:xfrm>
            <a:prstGeom prst="ellipse">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200">
                  <a:solidFill>
                    <a:schemeClr val="bg1"/>
                  </a:solidFill>
                  <a:latin typeface="+mj-lt"/>
                  <a:cs typeface="Segoe UI" panose="020B0502040204020203" pitchFamily="34" charset="0"/>
                </a:rPr>
                <a:t>1</a:t>
              </a:r>
              <a:endParaRPr lang="en-US" sz="2200" dirty="0">
                <a:solidFill>
                  <a:schemeClr val="bg1"/>
                </a:solidFill>
                <a:latin typeface="+mj-lt"/>
                <a:cs typeface="Segoe UI" panose="020B0502040204020203" pitchFamily="34" charset="0"/>
              </a:endParaRPr>
            </a:p>
          </p:txBody>
        </p:sp>
      </p:grpSp>
      <p:grpSp>
        <p:nvGrpSpPr>
          <p:cNvPr id="28" name="组合 27">
            <a:extLst>
              <a:ext uri="{FF2B5EF4-FFF2-40B4-BE49-F238E27FC236}">
                <a16:creationId xmlns:a16="http://schemas.microsoft.com/office/drawing/2014/main" id="{2F5E0BBE-23F6-8BAA-40E7-8092DD35EACC}"/>
              </a:ext>
            </a:extLst>
          </p:cNvPr>
          <p:cNvGrpSpPr/>
          <p:nvPr/>
        </p:nvGrpSpPr>
        <p:grpSpPr>
          <a:xfrm>
            <a:off x="514349" y="5312706"/>
            <a:ext cx="4684301" cy="436627"/>
            <a:chOff x="514349" y="5773715"/>
            <a:chExt cx="4684301" cy="436627"/>
          </a:xfrm>
        </p:grpSpPr>
        <p:sp>
          <p:nvSpPr>
            <p:cNvPr id="26" name="文本框 25">
              <a:extLst>
                <a:ext uri="{FF2B5EF4-FFF2-40B4-BE49-F238E27FC236}">
                  <a16:creationId xmlns:a16="http://schemas.microsoft.com/office/drawing/2014/main" id="{3F1B9707-F205-CEC4-B36F-22280AB4B630}"/>
                </a:ext>
              </a:extLst>
            </p:cNvPr>
            <p:cNvSpPr txBox="1"/>
            <p:nvPr/>
          </p:nvSpPr>
          <p:spPr>
            <a:xfrm>
              <a:off x="1184434" y="5798099"/>
              <a:ext cx="4014216" cy="387860"/>
            </a:xfrm>
            <a:prstGeom prst="rect">
              <a:avLst/>
            </a:prstGeom>
          </p:spPr>
          <p:txBody>
            <a:bodyPr vert="horz" wrap="square" lIns="0" tIns="0" rIns="0" bIns="0" rtlCol="0">
              <a:noAutofit/>
            </a:bodyPr>
            <a:lstStyle/>
            <a:p>
              <a:r>
                <a:rPr lang="zh-CN" altLang="en-US" sz="2400" dirty="0">
                  <a:cs typeface="Arial" panose="020B0604020202020204" pitchFamily="34" charset="0"/>
                </a:rPr>
                <a:t>右图假设了正负样本数相等</a:t>
              </a:r>
              <a:endParaRPr lang="en-US" sz="2400" dirty="0">
                <a:cs typeface="Arial" panose="020B0604020202020204" pitchFamily="34" charset="0"/>
              </a:endParaRPr>
            </a:p>
          </p:txBody>
        </p:sp>
        <p:sp>
          <p:nvSpPr>
            <p:cNvPr id="27" name="background">
              <a:extLst>
                <a:ext uri="{FF2B5EF4-FFF2-40B4-BE49-F238E27FC236}">
                  <a16:creationId xmlns:a16="http://schemas.microsoft.com/office/drawing/2014/main" id="{5FBDCB24-9B16-9A2B-47AB-2142A5E3BE9E}"/>
                </a:ext>
              </a:extLst>
            </p:cNvPr>
            <p:cNvSpPr>
              <a:spLocks noChangeAspect="1"/>
            </p:cNvSpPr>
            <p:nvPr>
              <p:custDataLst>
                <p:tags r:id="rId1"/>
              </p:custDataLst>
            </p:nvPr>
          </p:nvSpPr>
          <p:spPr>
            <a:xfrm>
              <a:off x="514349" y="5773715"/>
              <a:ext cx="436627" cy="436627"/>
            </a:xfrm>
            <a:prstGeom prst="ellipse">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200">
                  <a:solidFill>
                    <a:schemeClr val="bg1"/>
                  </a:solidFill>
                  <a:latin typeface="+mj-lt"/>
                  <a:cs typeface="Segoe UI" panose="020B0502040204020203" pitchFamily="34" charset="0"/>
                </a:rPr>
                <a:t>4</a:t>
              </a:r>
              <a:endParaRPr lang="en-US" sz="2200" dirty="0">
                <a:solidFill>
                  <a:schemeClr val="bg1"/>
                </a:solidFill>
                <a:latin typeface="+mj-lt"/>
                <a:cs typeface="Segoe UI" panose="020B0502040204020203" pitchFamily="34" charset="0"/>
              </a:endParaRPr>
            </a:p>
          </p:txBody>
        </p:sp>
      </p:grpSp>
    </p:spTree>
    <p:extLst>
      <p:ext uri="{BB962C8B-B14F-4D97-AF65-F5344CB8AC3E}">
        <p14:creationId xmlns:p14="http://schemas.microsoft.com/office/powerpoint/2010/main" val="32049156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p:cNvSpPr>
                <a:spLocks noGrp="1"/>
              </p:cNvSpPr>
              <p:nvPr>
                <p:ph type="body" sz="quarter" idx="10"/>
              </p:nvPr>
            </p:nvSpPr>
            <p:spPr>
              <a:xfrm>
                <a:off x="516971" y="1319842"/>
                <a:ext cx="5079122" cy="4866117"/>
              </a:xfrm>
            </p:spPr>
            <p:txBody>
              <a:bodyPr/>
              <a:lstStyle/>
              <a:p>
                <a:r>
                  <a:rPr lang="zh-CN" altLang="en-US" dirty="0"/>
                  <a:t>以召回率</a:t>
                </a:r>
                <a:r>
                  <a:rPr lang="en-US" altLang="zh-CN" dirty="0"/>
                  <a:t>(Recall)</a:t>
                </a:r>
                <a:r>
                  <a:rPr lang="zh-CN" altLang="en-US" dirty="0"/>
                  <a:t>为横轴，精确率</a:t>
                </a:r>
                <a:r>
                  <a:rPr lang="en-US" altLang="zh-CN" dirty="0"/>
                  <a:t>(Precision)</a:t>
                </a:r>
                <a:r>
                  <a:rPr lang="zh-CN" altLang="en-US" dirty="0"/>
                  <a:t>为纵轴，就可以画出一条</a:t>
                </a:r>
                <a:r>
                  <a:rPr lang="en-US" altLang="zh-CN" dirty="0"/>
                  <a:t>PR</a:t>
                </a:r>
                <a:r>
                  <a:rPr lang="zh-CN" altLang="en-US" dirty="0"/>
                  <a:t>曲线，</a:t>
                </a:r>
                <a:r>
                  <a:rPr lang="en-US" altLang="zh-CN" dirty="0"/>
                  <a:t>PR</a:t>
                </a:r>
                <a:r>
                  <a:rPr lang="zh-CN" altLang="en-US" dirty="0"/>
                  <a:t>曲线下的面积就定义为</a:t>
                </a:r>
                <a:r>
                  <a:rPr lang="en-US" altLang="zh-CN" dirty="0"/>
                  <a:t>AP(Average Precision)</a:t>
                </a:r>
              </a:p>
              <a:p>
                <a:endParaRPr lang="en-US" altLang="zh-CN" dirty="0"/>
              </a:p>
              <a:p>
                <a:r>
                  <a:rPr lang="zh-CN" altLang="en-US" dirty="0"/>
                  <a:t>通常</a:t>
                </a:r>
                <a:r>
                  <a:rPr lang="en-US" altLang="zh-CN" dirty="0"/>
                  <a:t>AP</a:t>
                </a:r>
                <a:r>
                  <a:rPr lang="zh-CN" altLang="en-US" dirty="0"/>
                  <a:t>是在单个类别下的</a:t>
                </a:r>
                <a:endParaRPr lang="en-US" altLang="zh-CN" dirty="0"/>
              </a:p>
              <a:p>
                <a:r>
                  <a:rPr lang="en-US" altLang="zh-CN" dirty="0"/>
                  <a:t>mAP</a:t>
                </a:r>
                <a:r>
                  <a:rPr lang="zh-CN" altLang="en-US" dirty="0"/>
                  <a:t>是</a:t>
                </a:r>
                <a:r>
                  <a:rPr lang="en-US" altLang="zh-CN" dirty="0"/>
                  <a:t>AP</a:t>
                </a:r>
                <a:r>
                  <a:rPr lang="zh-CN" altLang="en-US" dirty="0"/>
                  <a:t>值在所有类别下的均值</a:t>
                </a:r>
                <a:endParaRPr lang="en-US" altLang="zh-CN" dirty="0"/>
              </a:p>
              <a:p>
                <a:endParaRPr lang="en-US" dirty="0"/>
              </a:p>
              <a:p>
                <a:r>
                  <a:rPr lang="en-US" altLang="zh-CN" dirty="0"/>
                  <a:t>AP</a:t>
                </a:r>
                <a:r>
                  <a:rPr lang="zh-CN" altLang="en-US" dirty="0"/>
                  <a:t>一般采用积分求和的方式得到：</a:t>
                </a:r>
                <a:endParaRPr lang="en-US" altLang="zh-CN"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𝐴𝑃</m:t>
                      </m:r>
                      <m:r>
                        <a:rPr lang="en-US" b="0" i="1" smtClean="0">
                          <a:latin typeface="Cambria Math" panose="02040503050406030204" pitchFamily="18" charset="0"/>
                        </a:rPr>
                        <m:t>=</m:t>
                      </m:r>
                      <m:nary>
                        <m:naryPr>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1</m:t>
                          </m:r>
                        </m:sup>
                        <m:e>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r>
                            <a:rPr lang="en-US" b="0" i="1" smtClean="0">
                              <a:latin typeface="Cambria Math" panose="02040503050406030204" pitchFamily="18" charset="0"/>
                            </a:rPr>
                            <m:t>ⅆ</m:t>
                          </m:r>
                          <m:r>
                            <a:rPr lang="en-US" b="0" i="1" smtClean="0">
                              <a:latin typeface="Cambria Math" panose="02040503050406030204" pitchFamily="18" charset="0"/>
                            </a:rPr>
                            <m:t>𝑟</m:t>
                          </m:r>
                        </m:e>
                      </m:nary>
                    </m:oMath>
                  </m:oMathPara>
                </a14:m>
                <a:endParaRPr lang="en-US" dirty="0"/>
              </a:p>
              <a:p>
                <a:r>
                  <a:rPr lang="zh-CN" altLang="en-US" dirty="0"/>
                  <a:t>以</a:t>
                </a:r>
                <a:r>
                  <a:rPr lang="en-US" altLang="zh-CN" dirty="0"/>
                  <a:t>YOLOv3</a:t>
                </a:r>
                <a:r>
                  <a:rPr lang="zh-CN" altLang="en-US" dirty="0"/>
                  <a:t>论文中的示例：</a:t>
                </a:r>
                <a:endParaRPr lang="en-US" altLang="zh-CN" dirty="0"/>
              </a:p>
              <a:p>
                <a:pPr marL="285750" indent="-285750">
                  <a:buFont typeface="Arial" panose="020B0604020202020204" pitchFamily="34" charset="0"/>
                  <a:buChar char="•"/>
                </a:pP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𝐴𝑃</m:t>
                        </m:r>
                      </m:e>
                      <m:sub>
                        <m:r>
                          <a:rPr lang="en-US" altLang="zh-CN" b="0" i="1" smtClean="0">
                            <a:latin typeface="Cambria Math" panose="02040503050406030204" pitchFamily="18" charset="0"/>
                          </a:rPr>
                          <m:t>50</m:t>
                        </m:r>
                      </m:sub>
                    </m:sSub>
                  </m:oMath>
                </a14:m>
                <a:r>
                  <a:rPr lang="zh-CN" altLang="en-US" dirty="0"/>
                  <a:t>：</a:t>
                </a:r>
                <a:r>
                  <a:rPr lang="en-US" altLang="zh-CN" dirty="0"/>
                  <a:t>IoU</a:t>
                </a:r>
                <a:r>
                  <a:rPr lang="zh-CN" altLang="en-US" dirty="0"/>
                  <a:t>阈值为</a:t>
                </a:r>
                <a:r>
                  <a:rPr lang="en-US" altLang="zh-CN" dirty="0"/>
                  <a:t>0.5</a:t>
                </a:r>
                <a:r>
                  <a:rPr lang="zh-CN" altLang="en-US" dirty="0"/>
                  <a:t>时的</a:t>
                </a:r>
                <a:r>
                  <a:rPr lang="en-US" altLang="zh-CN" dirty="0"/>
                  <a:t>AP</a:t>
                </a:r>
                <a:r>
                  <a:rPr lang="zh-CN" altLang="en-US" dirty="0"/>
                  <a:t>测量值</a:t>
                </a:r>
                <a:endParaRPr lang="en-US" altLang="zh-CN" dirty="0"/>
              </a:p>
              <a:p>
                <a:pPr marL="285750" indent="-285750">
                  <a:buFont typeface="Arial" panose="020B0604020202020204" pitchFamily="34" charset="0"/>
                  <a:buChar char="•"/>
                </a:pP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𝐴𝑃</m:t>
                        </m:r>
                      </m:e>
                      <m:sub>
                        <m:r>
                          <a:rPr lang="en-US" altLang="zh-CN" b="0" i="1" smtClean="0">
                            <a:latin typeface="Cambria Math" panose="02040503050406030204" pitchFamily="18" charset="0"/>
                          </a:rPr>
                          <m:t>75</m:t>
                        </m:r>
                      </m:sub>
                    </m:sSub>
                    <m:r>
                      <m:rPr>
                        <m:nor/>
                      </m:rPr>
                      <a:rPr lang="zh-CN" altLang="en-US" dirty="0"/>
                      <m:t>：</m:t>
                    </m:r>
                    <m:r>
                      <m:rPr>
                        <m:nor/>
                      </m:rPr>
                      <a:rPr lang="en-US" altLang="zh-CN" dirty="0" err="1"/>
                      <m:t>IoU</m:t>
                    </m:r>
                  </m:oMath>
                </a14:m>
                <a:r>
                  <a:rPr lang="en-US" altLang="zh-CN" dirty="0" err="1"/>
                  <a:t>IoU</a:t>
                </a:r>
                <a:r>
                  <a:rPr lang="zh-CN" altLang="en-US" dirty="0"/>
                  <a:t>阈值为</a:t>
                </a:r>
                <a:r>
                  <a:rPr lang="en-US" altLang="zh-CN" dirty="0"/>
                  <a:t>0.75</a:t>
                </a:r>
                <a:r>
                  <a:rPr lang="zh-CN" altLang="en-US" dirty="0"/>
                  <a:t>时的测量值</a:t>
                </a:r>
                <a:endParaRPr lang="en-US" altLang="zh-CN" dirty="0"/>
              </a:p>
              <a:p>
                <a:pPr marL="285750" indent="-285750">
                  <a:buFont typeface="Arial" panose="020B0604020202020204" pitchFamily="34" charset="0"/>
                  <a:buChar char="•"/>
                </a:pP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𝐴𝑃</m:t>
                        </m:r>
                      </m:e>
                      <m:sub>
                        <m:r>
                          <a:rPr lang="en-US" altLang="zh-CN" b="0" i="1" smtClean="0">
                            <a:latin typeface="Cambria Math" panose="02040503050406030204" pitchFamily="18" charset="0"/>
                          </a:rPr>
                          <m:t>𝑆</m:t>
                        </m:r>
                      </m:sub>
                    </m:sSub>
                  </m:oMath>
                </a14:m>
                <a:r>
                  <a:rPr lang="zh-CN" altLang="en-US" dirty="0"/>
                  <a:t>：</a:t>
                </a:r>
                <a:r>
                  <a:rPr lang="en-US" altLang="zh-CN" dirty="0"/>
                  <a:t>IoU</a:t>
                </a:r>
                <a:r>
                  <a:rPr lang="zh-CN" altLang="en-US" dirty="0"/>
                  <a:t>像素面积小于的目标框的</a:t>
                </a:r>
                <a:r>
                  <a:rPr lang="en-US" altLang="zh-CN" dirty="0"/>
                  <a:t>AP</a:t>
                </a:r>
                <a:r>
                  <a:rPr lang="zh-CN" altLang="en-US" dirty="0"/>
                  <a:t>测量值</a:t>
                </a:r>
                <a:endParaRPr lang="en-US" altLang="zh-CN" dirty="0"/>
              </a:p>
              <a:p>
                <a:pPr marL="285750" indent="-285750">
                  <a:buFont typeface="Arial" panose="020B0604020202020204" pitchFamily="34" charset="0"/>
                  <a:buChar char="•"/>
                </a:pP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𝐴𝑃</m:t>
                        </m:r>
                      </m:e>
                      <m:sub>
                        <m:r>
                          <a:rPr lang="en-US" altLang="zh-CN" b="0" i="1" smtClean="0">
                            <a:latin typeface="Cambria Math" panose="02040503050406030204" pitchFamily="18" charset="0"/>
                          </a:rPr>
                          <m:t>𝑀</m:t>
                        </m:r>
                      </m:sub>
                    </m:sSub>
                  </m:oMath>
                </a14:m>
                <a:r>
                  <a:rPr lang="zh-CN" altLang="en-US" dirty="0"/>
                  <a:t>：</a:t>
                </a:r>
                <a:r>
                  <a:rPr lang="en-US" altLang="zh-CN" dirty="0"/>
                  <a:t>IoU</a:t>
                </a:r>
                <a:r>
                  <a:rPr lang="zh-CN" altLang="en-US" dirty="0"/>
                  <a:t>像素面积在之间目标框的测量值</a:t>
                </a:r>
                <a:endParaRPr lang="en-US" altLang="zh-CN" dirty="0"/>
              </a:p>
              <a:p>
                <a:pPr marL="285750" indent="-285750">
                  <a:buFont typeface="Arial" panose="020B0604020202020204" pitchFamily="34" charset="0"/>
                  <a:buChar char="•"/>
                </a:pP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𝐴𝑃</m:t>
                        </m:r>
                      </m:e>
                      <m:sub>
                        <m:r>
                          <a:rPr lang="en-US" altLang="zh-CN" b="0" i="1" smtClean="0">
                            <a:latin typeface="Cambria Math" panose="02040503050406030204" pitchFamily="18" charset="0"/>
                          </a:rPr>
                          <m:t>𝐿</m:t>
                        </m:r>
                      </m:sub>
                    </m:sSub>
                  </m:oMath>
                </a14:m>
                <a:r>
                  <a:rPr lang="zh-CN" altLang="en-US" dirty="0"/>
                  <a:t>：</a:t>
                </a:r>
                <a:r>
                  <a:rPr lang="en-US" altLang="zh-CN" dirty="0"/>
                  <a:t>IoU</a:t>
                </a:r>
                <a:r>
                  <a:rPr lang="zh-CN" altLang="en-US" dirty="0"/>
                  <a:t>像素面积大于 的目标框的</a:t>
                </a:r>
                <a:r>
                  <a:rPr lang="en-US" altLang="zh-CN" dirty="0"/>
                  <a:t>AP</a:t>
                </a:r>
                <a:r>
                  <a:rPr lang="zh-CN" altLang="en-US" dirty="0"/>
                  <a:t>测量值</a:t>
                </a:r>
                <a:endParaRPr lang="en-US" altLang="zh-CN" dirty="0"/>
              </a:p>
              <a:p>
                <a:endParaRPr lang="en-US" dirty="0"/>
              </a:p>
            </p:txBody>
          </p:sp>
        </mc:Choice>
        <mc:Fallback xmlns="">
          <p:sp>
            <p:nvSpPr>
              <p:cNvPr id="2" name="Text Placeholder 1"/>
              <p:cNvSpPr>
                <a:spLocks noGrp="1" noRot="1" noChangeAspect="1" noMove="1" noResize="1" noEditPoints="1" noAdjustHandles="1" noChangeArrowheads="1" noChangeShapeType="1" noTextEdit="1"/>
              </p:cNvSpPr>
              <p:nvPr>
                <p:ph type="body" sz="quarter" idx="10"/>
              </p:nvPr>
            </p:nvSpPr>
            <p:spPr>
              <a:xfrm>
                <a:off x="516971" y="1319842"/>
                <a:ext cx="5079122" cy="4866117"/>
              </a:xfrm>
              <a:blipFill>
                <a:blip r:embed="rId2"/>
                <a:stretch>
                  <a:fillRect l="-2521" t="-1504" r="-720" b="-501"/>
                </a:stretch>
              </a:blipFill>
            </p:spPr>
            <p:txBody>
              <a:bodyPr/>
              <a:lstStyle/>
              <a:p>
                <a:r>
                  <a:rPr lang="en-US">
                    <a:noFill/>
                  </a:rPr>
                  <a:t> </a:t>
                </a:r>
              </a:p>
            </p:txBody>
          </p:sp>
        </mc:Fallback>
      </mc:AlternateContent>
      <p:sp>
        <p:nvSpPr>
          <p:cNvPr id="3" name="Title 2"/>
          <p:cNvSpPr>
            <a:spLocks noGrp="1"/>
          </p:cNvSpPr>
          <p:nvPr>
            <p:ph type="title"/>
          </p:nvPr>
        </p:nvSpPr>
        <p:spPr>
          <a:xfrm>
            <a:off x="514349" y="672041"/>
            <a:ext cx="11160917" cy="492443"/>
          </a:xfrm>
        </p:spPr>
        <p:txBody>
          <a:bodyPr/>
          <a:lstStyle/>
          <a:p>
            <a:r>
              <a:rPr lang="en-US" dirty="0"/>
              <a:t>AP mAP: Average Precision, Mean Average Precision</a:t>
            </a:r>
          </a:p>
        </p:txBody>
      </p:sp>
      <p:grpSp>
        <p:nvGrpSpPr>
          <p:cNvPr id="33" name="组合 32">
            <a:extLst>
              <a:ext uri="{FF2B5EF4-FFF2-40B4-BE49-F238E27FC236}">
                <a16:creationId xmlns:a16="http://schemas.microsoft.com/office/drawing/2014/main" id="{10CFEF09-E64F-C27A-AB95-10E9FB71334B}"/>
              </a:ext>
            </a:extLst>
          </p:cNvPr>
          <p:cNvGrpSpPr/>
          <p:nvPr/>
        </p:nvGrpSpPr>
        <p:grpSpPr>
          <a:xfrm>
            <a:off x="5633274" y="1248150"/>
            <a:ext cx="6041992" cy="5061209"/>
            <a:chOff x="5633274" y="1248150"/>
            <a:chExt cx="6041992" cy="5061209"/>
          </a:xfrm>
        </p:grpSpPr>
        <p:pic>
          <p:nvPicPr>
            <p:cNvPr id="4" name="图片 3" descr="图表, 折线图&#10;&#10;描述已自动生成">
              <a:extLst>
                <a:ext uri="{FF2B5EF4-FFF2-40B4-BE49-F238E27FC236}">
                  <a16:creationId xmlns:a16="http://schemas.microsoft.com/office/drawing/2014/main" id="{082AC4AF-25DC-1643-CE6F-2246DB895F36}"/>
                </a:ext>
              </a:extLst>
            </p:cNvPr>
            <p:cNvPicPr>
              <a:picLocks noChangeAspect="1"/>
            </p:cNvPicPr>
            <p:nvPr/>
          </p:nvPicPr>
          <p:blipFill>
            <a:blip r:embed="rId3"/>
            <a:stretch>
              <a:fillRect/>
            </a:stretch>
          </p:blipFill>
          <p:spPr>
            <a:xfrm>
              <a:off x="5633274" y="1248150"/>
              <a:ext cx="6041992" cy="5061209"/>
            </a:xfrm>
            <a:prstGeom prst="rect">
              <a:avLst/>
            </a:prstGeom>
          </p:spPr>
        </p:pic>
        <p:cxnSp>
          <p:nvCxnSpPr>
            <p:cNvPr id="6" name="直接连接符 5">
              <a:extLst>
                <a:ext uri="{FF2B5EF4-FFF2-40B4-BE49-F238E27FC236}">
                  <a16:creationId xmlns:a16="http://schemas.microsoft.com/office/drawing/2014/main" id="{77E237ED-E79A-266E-9AC9-AAAF89DA2E6F}"/>
                </a:ext>
              </a:extLst>
            </p:cNvPr>
            <p:cNvCxnSpPr>
              <a:cxnSpLocks/>
            </p:cNvCxnSpPr>
            <p:nvPr/>
          </p:nvCxnSpPr>
          <p:spPr>
            <a:xfrm flipV="1">
              <a:off x="6211019" y="2130723"/>
              <a:ext cx="759350" cy="70736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6FC4CAA-4CBA-AEDD-AC0D-E80A65BBCE44}"/>
                </a:ext>
              </a:extLst>
            </p:cNvPr>
            <p:cNvCxnSpPr>
              <a:cxnSpLocks/>
            </p:cNvCxnSpPr>
            <p:nvPr/>
          </p:nvCxnSpPr>
          <p:spPr>
            <a:xfrm flipV="1">
              <a:off x="6211017" y="1785586"/>
              <a:ext cx="457314" cy="41694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6C1B3A79-836B-5A86-8424-C7E0AA103536}"/>
                </a:ext>
              </a:extLst>
            </p:cNvPr>
            <p:cNvCxnSpPr>
              <a:cxnSpLocks/>
            </p:cNvCxnSpPr>
            <p:nvPr/>
          </p:nvCxnSpPr>
          <p:spPr>
            <a:xfrm flipV="1">
              <a:off x="6211019" y="2047532"/>
              <a:ext cx="1509623" cy="138146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37FD89DD-2785-89D6-7800-B0CA22353DB1}"/>
                </a:ext>
              </a:extLst>
            </p:cNvPr>
            <p:cNvCxnSpPr>
              <a:cxnSpLocks/>
            </p:cNvCxnSpPr>
            <p:nvPr/>
          </p:nvCxnSpPr>
          <p:spPr>
            <a:xfrm flipV="1">
              <a:off x="6211018" y="2130723"/>
              <a:ext cx="2087369" cy="19890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AB0CEF3A-9DC2-C649-95A8-9F0C36376139}"/>
                </a:ext>
              </a:extLst>
            </p:cNvPr>
            <p:cNvCxnSpPr>
              <a:cxnSpLocks/>
            </p:cNvCxnSpPr>
            <p:nvPr/>
          </p:nvCxnSpPr>
          <p:spPr>
            <a:xfrm flipV="1">
              <a:off x="6211018" y="2208362"/>
              <a:ext cx="2786333" cy="261873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BEEE0C1F-F98A-4EDE-24FD-F4C5190412B8}"/>
                </a:ext>
              </a:extLst>
            </p:cNvPr>
            <p:cNvCxnSpPr>
              <a:cxnSpLocks/>
            </p:cNvCxnSpPr>
            <p:nvPr/>
          </p:nvCxnSpPr>
          <p:spPr>
            <a:xfrm flipV="1">
              <a:off x="6211018" y="2464476"/>
              <a:ext cx="3347050" cy="314537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B950AD2A-9CD7-9150-23F6-ACC23AAA6A3C}"/>
                </a:ext>
              </a:extLst>
            </p:cNvPr>
            <p:cNvCxnSpPr>
              <a:cxnSpLocks/>
            </p:cNvCxnSpPr>
            <p:nvPr/>
          </p:nvCxnSpPr>
          <p:spPr>
            <a:xfrm flipV="1">
              <a:off x="6788762" y="2738266"/>
              <a:ext cx="3278264" cy="306280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F2C2A8CC-9431-18CE-9CEB-E1D3D8A6382F}"/>
                </a:ext>
              </a:extLst>
            </p:cNvPr>
            <p:cNvCxnSpPr>
              <a:cxnSpLocks/>
            </p:cNvCxnSpPr>
            <p:nvPr/>
          </p:nvCxnSpPr>
          <p:spPr>
            <a:xfrm flipV="1">
              <a:off x="7592882" y="3200400"/>
              <a:ext cx="2732125" cy="260066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CEE29532-04FE-9641-E5C7-D789E6034707}"/>
                </a:ext>
              </a:extLst>
            </p:cNvPr>
            <p:cNvCxnSpPr>
              <a:cxnSpLocks/>
            </p:cNvCxnSpPr>
            <p:nvPr/>
          </p:nvCxnSpPr>
          <p:spPr>
            <a:xfrm flipV="1">
              <a:off x="8427894" y="3993155"/>
              <a:ext cx="1934294" cy="180771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32438A7-17E5-45BF-3F9C-725F59228248}"/>
                </a:ext>
              </a:extLst>
            </p:cNvPr>
            <p:cNvCxnSpPr>
              <a:cxnSpLocks/>
            </p:cNvCxnSpPr>
            <p:nvPr/>
          </p:nvCxnSpPr>
          <p:spPr>
            <a:xfrm flipV="1">
              <a:off x="9323177" y="4705993"/>
              <a:ext cx="1168518" cy="109468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C923F44C-A29F-F427-F922-83E5B1956366}"/>
                </a:ext>
              </a:extLst>
            </p:cNvPr>
            <p:cNvCxnSpPr>
              <a:cxnSpLocks/>
            </p:cNvCxnSpPr>
            <p:nvPr/>
          </p:nvCxnSpPr>
          <p:spPr>
            <a:xfrm flipV="1">
              <a:off x="10051480" y="5426015"/>
              <a:ext cx="524505" cy="40404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258402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4349" y="672042"/>
            <a:ext cx="11160917" cy="492443"/>
          </a:xfrm>
        </p:spPr>
        <p:txBody>
          <a:bodyPr/>
          <a:lstStyle/>
          <a:p>
            <a:r>
              <a:rPr lang="en-US" dirty="0"/>
              <a:t>TPR FPR TNR</a:t>
            </a:r>
          </a:p>
        </p:txBody>
      </p:sp>
      <mc:AlternateContent xmlns:mc="http://schemas.openxmlformats.org/markup-compatibility/2006" xmlns:a14="http://schemas.microsoft.com/office/drawing/2010/main">
        <mc:Choice Requires="a14">
          <p:sp>
            <p:nvSpPr>
              <p:cNvPr id="2" name="ee4pContent1">
                <a:extLst>
                  <a:ext uri="{FF2B5EF4-FFF2-40B4-BE49-F238E27FC236}">
                    <a16:creationId xmlns:a16="http://schemas.microsoft.com/office/drawing/2014/main" id="{FFD9B3CC-0CF3-A112-C995-1AD356EE7D39}"/>
                  </a:ext>
                </a:extLst>
              </p:cNvPr>
              <p:cNvSpPr txBox="1">
                <a:spLocks/>
              </p:cNvSpPr>
              <p:nvPr>
                <p:custDataLst>
                  <p:tags r:id="rId1"/>
                </p:custDataLst>
              </p:nvPr>
            </p:nvSpPr>
            <p:spPr>
              <a:xfrm>
                <a:off x="1104001" y="1717675"/>
                <a:ext cx="10573387" cy="13711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dirty="0">
                    <a:latin typeface="+mn-lt"/>
                  </a:rPr>
                  <a:t>TPR(true positive rate，</a:t>
                </a:r>
                <a:r>
                  <a:rPr lang="zh-CN" altLang="en-US" dirty="0">
                    <a:latin typeface="+mn-lt"/>
                  </a:rPr>
                  <a:t>真正类率，灵敏度，</a:t>
                </a:r>
                <a:r>
                  <a:rPr lang="en-US" dirty="0">
                    <a:latin typeface="+mn-lt"/>
                  </a:rPr>
                  <a:t>Sensitivity)</a:t>
                </a:r>
                <a:r>
                  <a:rPr lang="zh-CN" altLang="en-US" dirty="0">
                    <a:latin typeface="+mn-lt"/>
                  </a:rPr>
                  <a:t>代表分类器预测的正类中真正类占所有正类的比例</a:t>
                </a:r>
                <a:endParaRPr lang="en-US" altLang="zh-CN" dirty="0">
                  <a:latin typeface="+mn-lt"/>
                </a:endParaRPr>
              </a:p>
              <a:p>
                <a:pPr lvl="1"/>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𝑇𝑃𝑅</m:t>
                      </m:r>
                      <m:r>
                        <a:rPr lang="en-US" sz="2200" b="0" i="1" smtClean="0">
                          <a:latin typeface="Cambria Math" panose="02040503050406030204" pitchFamily="18" charset="0"/>
                        </a:rPr>
                        <m:t>=</m:t>
                      </m:r>
                      <m:f>
                        <m:fPr>
                          <m:ctrlPr>
                            <a:rPr lang="en-US" sz="2200" i="1" smtClean="0">
                              <a:latin typeface="Cambria Math" panose="02040503050406030204" pitchFamily="18" charset="0"/>
                            </a:rPr>
                          </m:ctrlPr>
                        </m:fPr>
                        <m:num>
                          <m:r>
                            <a:rPr lang="en-US" sz="2200" b="0" i="1" smtClean="0">
                              <a:latin typeface="Cambria Math" panose="02040503050406030204" pitchFamily="18" charset="0"/>
                            </a:rPr>
                            <m:t>𝑇𝑃</m:t>
                          </m:r>
                        </m:num>
                        <m:den>
                          <m:r>
                            <a:rPr lang="en-US" sz="2200" b="0" i="1" smtClean="0">
                              <a:latin typeface="Cambria Math" panose="02040503050406030204" pitchFamily="18" charset="0"/>
                            </a:rPr>
                            <m:t>𝑇𝑃</m:t>
                          </m:r>
                          <m:r>
                            <a:rPr lang="en-US" sz="2200" b="0" i="1" smtClean="0">
                              <a:latin typeface="Cambria Math" panose="02040503050406030204" pitchFamily="18" charset="0"/>
                            </a:rPr>
                            <m:t>+</m:t>
                          </m:r>
                          <m:r>
                            <a:rPr lang="en-US" sz="2200" b="0" i="1" smtClean="0">
                              <a:latin typeface="Cambria Math" panose="02040503050406030204" pitchFamily="18" charset="0"/>
                            </a:rPr>
                            <m:t>𝐹𝑁</m:t>
                          </m:r>
                        </m:den>
                      </m:f>
                      <m:r>
                        <a:rPr lang="en-US" sz="2200" b="0" i="1" smtClean="0">
                          <a:solidFill>
                            <a:schemeClr val="accent1"/>
                          </a:solidFill>
                          <a:latin typeface="Cambria Math" panose="02040503050406030204" pitchFamily="18" charset="0"/>
                        </a:rPr>
                        <m:t>=</m:t>
                      </m:r>
                      <m:r>
                        <a:rPr lang="en-US" sz="2200" b="0" i="1" smtClean="0">
                          <a:solidFill>
                            <a:schemeClr val="accent1"/>
                          </a:solidFill>
                          <a:latin typeface="Cambria Math" panose="02040503050406030204" pitchFamily="18" charset="0"/>
                        </a:rPr>
                        <m:t>𝑅𝑒𝑐𝑎𝑙𝑙</m:t>
                      </m:r>
                    </m:oMath>
                  </m:oMathPara>
                </a14:m>
                <a:endParaRPr lang="en-US" sz="2200" dirty="0">
                  <a:latin typeface="+mn-lt"/>
                </a:endParaRPr>
              </a:p>
            </p:txBody>
          </p:sp>
        </mc:Choice>
        <mc:Fallback xmlns="">
          <p:sp>
            <p:nvSpPr>
              <p:cNvPr id="2" name="ee4pContent1">
                <a:extLst>
                  <a:ext uri="{FF2B5EF4-FFF2-40B4-BE49-F238E27FC236}">
                    <a16:creationId xmlns:a16="http://schemas.microsoft.com/office/drawing/2014/main" id="{FFD9B3CC-0CF3-A112-C995-1AD356EE7D39}"/>
                  </a:ext>
                </a:extLst>
              </p:cNvPr>
              <p:cNvSpPr txBox="1">
                <a:spLocks noRot="1" noChangeAspect="1" noMove="1" noResize="1" noEditPoints="1" noAdjustHandles="1" noChangeArrowheads="1" noChangeShapeType="1" noTextEdit="1"/>
              </p:cNvSpPr>
              <p:nvPr>
                <p:custDataLst>
                  <p:tags r:id="rId8"/>
                </p:custDataLst>
              </p:nvPr>
            </p:nvSpPr>
            <p:spPr>
              <a:xfrm>
                <a:off x="1104001" y="1717675"/>
                <a:ext cx="10573387" cy="1371139"/>
              </a:xfrm>
              <a:prstGeom prst="rect">
                <a:avLst/>
              </a:prstGeom>
              <a:blipFill>
                <a:blip r:embed="rId9"/>
                <a:stretch>
                  <a:fillRect l="-173"/>
                </a:stretch>
              </a:blipFill>
              <a:ln w="9525" cmpd="sng">
                <a:solidFill>
                  <a:schemeClr val="accent1">
                    <a:lumMod val="100000"/>
                  </a:schemeClr>
                </a:solidFill>
                <a:prstDash val="soli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ee4pContent1">
                <a:extLst>
                  <a:ext uri="{FF2B5EF4-FFF2-40B4-BE49-F238E27FC236}">
                    <a16:creationId xmlns:a16="http://schemas.microsoft.com/office/drawing/2014/main" id="{BE2EB443-F279-2224-2C6A-55CFC4E6CF0C}"/>
                  </a:ext>
                </a:extLst>
              </p:cNvPr>
              <p:cNvSpPr txBox="1">
                <a:spLocks/>
              </p:cNvSpPr>
              <p:nvPr>
                <p:custDataLst>
                  <p:tags r:id="rId2"/>
                </p:custDataLst>
              </p:nvPr>
            </p:nvSpPr>
            <p:spPr>
              <a:xfrm>
                <a:off x="1104001" y="3256192"/>
                <a:ext cx="10573387" cy="13711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dirty="0">
                    <a:latin typeface="+mn-lt"/>
                  </a:rPr>
                  <a:t>FPR</a:t>
                </a:r>
                <a:r>
                  <a:rPr lang="en-US" altLang="zh-CN" dirty="0">
                    <a:latin typeface="+mn-lt"/>
                  </a:rPr>
                  <a:t>(</a:t>
                </a:r>
                <a:r>
                  <a:rPr lang="en-US" dirty="0">
                    <a:latin typeface="+mn-lt"/>
                  </a:rPr>
                  <a:t>false positive rate，</a:t>
                </a:r>
                <a:r>
                  <a:rPr lang="zh-CN" altLang="en-US" dirty="0">
                    <a:latin typeface="+mn-lt"/>
                  </a:rPr>
                  <a:t>假正类率</a:t>
                </a:r>
                <a:r>
                  <a:rPr lang="en-US" altLang="zh-CN" dirty="0">
                    <a:latin typeface="+mn-lt"/>
                  </a:rPr>
                  <a:t>)</a:t>
                </a:r>
                <a:r>
                  <a:rPr lang="zh-CN" altLang="en-US" dirty="0">
                    <a:latin typeface="+mn-lt"/>
                  </a:rPr>
                  <a:t> 代表分类器预测的正类中真负类占所有负类的比例</a:t>
                </a:r>
                <a:endParaRPr lang="en-US" altLang="zh-CN" dirty="0">
                  <a:latin typeface="+mn-lt"/>
                </a:endParaRPr>
              </a:p>
              <a:p>
                <a:pPr lvl="1"/>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𝐹𝑃𝑅</m:t>
                      </m:r>
                      <m:r>
                        <a:rPr lang="en-US" sz="2200" b="0" i="1" smtClean="0">
                          <a:latin typeface="Cambria Math" panose="02040503050406030204" pitchFamily="18" charset="0"/>
                        </a:rPr>
                        <m:t>=</m:t>
                      </m:r>
                      <m:f>
                        <m:fPr>
                          <m:ctrlPr>
                            <a:rPr lang="en-US" sz="2200" i="1" smtClean="0">
                              <a:latin typeface="Cambria Math" panose="02040503050406030204" pitchFamily="18" charset="0"/>
                            </a:rPr>
                          </m:ctrlPr>
                        </m:fPr>
                        <m:num>
                          <m:r>
                            <a:rPr lang="en-US" sz="2200" b="0" i="1" smtClean="0">
                              <a:latin typeface="Cambria Math" panose="02040503050406030204" pitchFamily="18" charset="0"/>
                            </a:rPr>
                            <m:t>𝐹𝑃</m:t>
                          </m:r>
                        </m:num>
                        <m:den>
                          <m:r>
                            <a:rPr lang="en-US" sz="2200" b="0" i="1" smtClean="0">
                              <a:latin typeface="Cambria Math" panose="02040503050406030204" pitchFamily="18" charset="0"/>
                            </a:rPr>
                            <m:t>𝐹𝑃</m:t>
                          </m:r>
                          <m:r>
                            <a:rPr lang="en-US" sz="2200" b="0" i="1" smtClean="0">
                              <a:latin typeface="Cambria Math" panose="02040503050406030204" pitchFamily="18" charset="0"/>
                            </a:rPr>
                            <m:t>+</m:t>
                          </m:r>
                          <m:r>
                            <a:rPr lang="en-US" sz="2200" b="0" i="1" smtClean="0">
                              <a:latin typeface="Cambria Math" panose="02040503050406030204" pitchFamily="18" charset="0"/>
                            </a:rPr>
                            <m:t>𝑇𝑁</m:t>
                          </m:r>
                        </m:den>
                      </m:f>
                      <m:r>
                        <a:rPr lang="en-US" sz="2200" b="0" i="1" smtClean="0">
                          <a:latin typeface="Cambria Math" panose="02040503050406030204" pitchFamily="18" charset="0"/>
                        </a:rPr>
                        <m:t>=1−</m:t>
                      </m:r>
                      <m:r>
                        <a:rPr lang="en-US" sz="2200" b="0" i="1" smtClean="0">
                          <a:latin typeface="Cambria Math" panose="02040503050406030204" pitchFamily="18" charset="0"/>
                        </a:rPr>
                        <m:t>𝑇𝑁𝑅</m:t>
                      </m:r>
                    </m:oMath>
                  </m:oMathPara>
                </a14:m>
                <a:endParaRPr lang="en-US" sz="2200" dirty="0">
                  <a:latin typeface="+mn-lt"/>
                </a:endParaRPr>
              </a:p>
            </p:txBody>
          </p:sp>
        </mc:Choice>
        <mc:Fallback xmlns="">
          <p:sp>
            <p:nvSpPr>
              <p:cNvPr id="4" name="ee4pContent1">
                <a:extLst>
                  <a:ext uri="{FF2B5EF4-FFF2-40B4-BE49-F238E27FC236}">
                    <a16:creationId xmlns:a16="http://schemas.microsoft.com/office/drawing/2014/main" id="{BE2EB443-F279-2224-2C6A-55CFC4E6CF0C}"/>
                  </a:ext>
                </a:extLst>
              </p:cNvPr>
              <p:cNvSpPr txBox="1">
                <a:spLocks noRot="1" noChangeAspect="1" noMove="1" noResize="1" noEditPoints="1" noAdjustHandles="1" noChangeArrowheads="1" noChangeShapeType="1" noTextEdit="1"/>
              </p:cNvSpPr>
              <p:nvPr>
                <p:custDataLst>
                  <p:tags r:id="rId10"/>
                </p:custDataLst>
              </p:nvPr>
            </p:nvSpPr>
            <p:spPr>
              <a:xfrm>
                <a:off x="1104001" y="3256192"/>
                <a:ext cx="10573387" cy="1371139"/>
              </a:xfrm>
              <a:prstGeom prst="rect">
                <a:avLst/>
              </a:prstGeom>
              <a:blipFill>
                <a:blip r:embed="rId11"/>
                <a:stretch>
                  <a:fillRect l="-173"/>
                </a:stretch>
              </a:blipFill>
              <a:ln w="9525" cmpd="sng">
                <a:solidFill>
                  <a:schemeClr val="accent1">
                    <a:lumMod val="100000"/>
                  </a:schemeClr>
                </a:solidFill>
                <a:prstDash val="soli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ee4pContent1">
                <a:extLst>
                  <a:ext uri="{FF2B5EF4-FFF2-40B4-BE49-F238E27FC236}">
                    <a16:creationId xmlns:a16="http://schemas.microsoft.com/office/drawing/2014/main" id="{E7D0AFA8-3218-809B-4379-307F554D515A}"/>
                  </a:ext>
                </a:extLst>
              </p:cNvPr>
              <p:cNvSpPr txBox="1">
                <a:spLocks/>
              </p:cNvSpPr>
              <p:nvPr>
                <p:custDataLst>
                  <p:tags r:id="rId3"/>
                </p:custDataLst>
              </p:nvPr>
            </p:nvSpPr>
            <p:spPr>
              <a:xfrm>
                <a:off x="1104001" y="4794710"/>
                <a:ext cx="10573387" cy="13711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dirty="0">
                    <a:latin typeface="+mn-lt"/>
                  </a:rPr>
                  <a:t>TNR(</a:t>
                </a:r>
                <a:r>
                  <a:rPr lang="en-US" dirty="0" err="1">
                    <a:latin typeface="+mn-lt"/>
                  </a:rPr>
                  <a:t>ture</a:t>
                </a:r>
                <a:r>
                  <a:rPr lang="en-US" dirty="0">
                    <a:latin typeface="+mn-lt"/>
                  </a:rPr>
                  <a:t> negative rate，</a:t>
                </a:r>
                <a:r>
                  <a:rPr lang="zh-CN" altLang="en-US" dirty="0">
                    <a:latin typeface="+mn-lt"/>
                  </a:rPr>
                  <a:t>真负类率，特异度，</a:t>
                </a:r>
                <a:r>
                  <a:rPr lang="en-US" dirty="0">
                    <a:latin typeface="+mn-lt"/>
                  </a:rPr>
                  <a:t>Specificity)</a:t>
                </a:r>
                <a:r>
                  <a:rPr lang="zh-CN" altLang="en-US" dirty="0">
                    <a:latin typeface="+mn-lt"/>
                  </a:rPr>
                  <a:t> 代表分类器预测的负类中真负类占所有负类的比例</a:t>
                </a:r>
                <a:endParaRPr lang="en-US" altLang="zh-CN" dirty="0">
                  <a:latin typeface="+mn-lt"/>
                </a:endParaRPr>
              </a:p>
              <a:p>
                <a:pPr lvl="1"/>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sz="2200" b="0" i="1" smtClean="0">
                          <a:latin typeface="Cambria Math" panose="02040503050406030204" pitchFamily="18" charset="0"/>
                        </a:rPr>
                        <m:t>𝑇𝑁𝑅</m:t>
                      </m:r>
                      <m:r>
                        <a:rPr lang="en-US" altLang="zh-CN" sz="2200" i="1">
                          <a:latin typeface="Cambria Math" panose="02040503050406030204" pitchFamily="18" charset="0"/>
                        </a:rPr>
                        <m:t>=</m:t>
                      </m:r>
                      <m:f>
                        <m:fPr>
                          <m:ctrlPr>
                            <a:rPr lang="en-US" altLang="zh-CN" sz="2200" i="1">
                              <a:latin typeface="Cambria Math" panose="02040503050406030204" pitchFamily="18" charset="0"/>
                            </a:rPr>
                          </m:ctrlPr>
                        </m:fPr>
                        <m:num>
                          <m:r>
                            <a:rPr lang="en-US" altLang="zh-CN" sz="2200" b="0" i="1" smtClean="0">
                              <a:latin typeface="Cambria Math" panose="02040503050406030204" pitchFamily="18" charset="0"/>
                            </a:rPr>
                            <m:t>𝑇𝑁</m:t>
                          </m:r>
                        </m:num>
                        <m:den>
                          <m:r>
                            <a:rPr lang="en-US" altLang="zh-CN" sz="2200" i="1">
                              <a:latin typeface="Cambria Math" panose="02040503050406030204" pitchFamily="18" charset="0"/>
                            </a:rPr>
                            <m:t>𝐹𝑃</m:t>
                          </m:r>
                          <m:r>
                            <a:rPr lang="en-US" altLang="zh-CN" sz="2200" i="1">
                              <a:latin typeface="Cambria Math" panose="02040503050406030204" pitchFamily="18" charset="0"/>
                            </a:rPr>
                            <m:t>+</m:t>
                          </m:r>
                          <m:r>
                            <a:rPr lang="en-US" altLang="zh-CN" sz="2200" i="1">
                              <a:latin typeface="Cambria Math" panose="02040503050406030204" pitchFamily="18" charset="0"/>
                            </a:rPr>
                            <m:t>𝑇𝑁</m:t>
                          </m:r>
                        </m:den>
                      </m:f>
                      <m:r>
                        <a:rPr lang="en-US" altLang="zh-CN" sz="2200" i="1">
                          <a:latin typeface="Cambria Math" panose="02040503050406030204" pitchFamily="18" charset="0"/>
                        </a:rPr>
                        <m:t>=1−</m:t>
                      </m:r>
                      <m:r>
                        <a:rPr lang="en-US" altLang="zh-CN" sz="2200" b="0" i="1" smtClean="0">
                          <a:latin typeface="Cambria Math" panose="02040503050406030204" pitchFamily="18" charset="0"/>
                        </a:rPr>
                        <m:t>𝐹𝑃𝑅</m:t>
                      </m:r>
                    </m:oMath>
                  </m:oMathPara>
                </a14:m>
                <a:endParaRPr lang="en-US" altLang="zh-CN" sz="2200" dirty="0"/>
              </a:p>
              <a:p>
                <a:pPr marL="0" lvl="1" indent="0">
                  <a:buNone/>
                </a:pPr>
                <a:endParaRPr lang="en-US" dirty="0">
                  <a:latin typeface="+mn-lt"/>
                </a:endParaRPr>
              </a:p>
            </p:txBody>
          </p:sp>
        </mc:Choice>
        <mc:Fallback xmlns="">
          <p:sp>
            <p:nvSpPr>
              <p:cNvPr id="5" name="ee4pContent1">
                <a:extLst>
                  <a:ext uri="{FF2B5EF4-FFF2-40B4-BE49-F238E27FC236}">
                    <a16:creationId xmlns:a16="http://schemas.microsoft.com/office/drawing/2014/main" id="{E7D0AFA8-3218-809B-4379-307F554D515A}"/>
                  </a:ext>
                </a:extLst>
              </p:cNvPr>
              <p:cNvSpPr txBox="1">
                <a:spLocks noRot="1" noChangeAspect="1" noMove="1" noResize="1" noEditPoints="1" noAdjustHandles="1" noChangeArrowheads="1" noChangeShapeType="1" noTextEdit="1"/>
              </p:cNvSpPr>
              <p:nvPr>
                <p:custDataLst>
                  <p:tags r:id="rId12"/>
                </p:custDataLst>
              </p:nvPr>
            </p:nvSpPr>
            <p:spPr>
              <a:xfrm>
                <a:off x="1104001" y="4794710"/>
                <a:ext cx="10573387" cy="1371139"/>
              </a:xfrm>
              <a:prstGeom prst="rect">
                <a:avLst/>
              </a:prstGeom>
              <a:blipFill>
                <a:blip r:embed="rId13"/>
                <a:stretch>
                  <a:fillRect l="-173"/>
                </a:stretch>
              </a:blipFill>
              <a:ln w="9525" cmpd="sng">
                <a:solidFill>
                  <a:schemeClr val="accent1">
                    <a:lumMod val="100000"/>
                  </a:schemeClr>
                </a:solidFill>
                <a:prstDash val="solid"/>
              </a:ln>
            </p:spPr>
            <p:txBody>
              <a:bodyPr/>
              <a:lstStyle/>
              <a:p>
                <a:r>
                  <a:rPr lang="en-US">
                    <a:noFill/>
                  </a:rPr>
                  <a:t> </a:t>
                </a:r>
              </a:p>
            </p:txBody>
          </p:sp>
        </mc:Fallback>
      </mc:AlternateContent>
      <p:sp>
        <p:nvSpPr>
          <p:cNvPr id="6" name="ee4pHeader1">
            <a:extLst>
              <a:ext uri="{FF2B5EF4-FFF2-40B4-BE49-F238E27FC236}">
                <a16:creationId xmlns:a16="http://schemas.microsoft.com/office/drawing/2014/main" id="{235BCFCA-F8FA-5ED7-239B-F81758970617}"/>
              </a:ext>
            </a:extLst>
          </p:cNvPr>
          <p:cNvSpPr/>
          <p:nvPr>
            <p:custDataLst>
              <p:tags r:id="rId4"/>
            </p:custDataLst>
          </p:nvPr>
        </p:nvSpPr>
        <p:spPr bwMode="auto">
          <a:xfrm rot="16200000">
            <a:off x="123606" y="2108420"/>
            <a:ext cx="1371139"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TPR</a:t>
            </a:r>
          </a:p>
        </p:txBody>
      </p:sp>
      <p:sp>
        <p:nvSpPr>
          <p:cNvPr id="7" name="ee4pHeader2">
            <a:extLst>
              <a:ext uri="{FF2B5EF4-FFF2-40B4-BE49-F238E27FC236}">
                <a16:creationId xmlns:a16="http://schemas.microsoft.com/office/drawing/2014/main" id="{9BF4F41F-81C9-A82C-94BF-4B5DE2B54FE5}"/>
              </a:ext>
            </a:extLst>
          </p:cNvPr>
          <p:cNvSpPr/>
          <p:nvPr>
            <p:custDataLst>
              <p:tags r:id="rId5"/>
            </p:custDataLst>
          </p:nvPr>
        </p:nvSpPr>
        <p:spPr bwMode="auto">
          <a:xfrm rot="16200000">
            <a:off x="123606" y="3646938"/>
            <a:ext cx="1371139"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FPR</a:t>
            </a:r>
          </a:p>
        </p:txBody>
      </p:sp>
      <p:sp>
        <p:nvSpPr>
          <p:cNvPr id="8" name="ee4pHeader3">
            <a:extLst>
              <a:ext uri="{FF2B5EF4-FFF2-40B4-BE49-F238E27FC236}">
                <a16:creationId xmlns:a16="http://schemas.microsoft.com/office/drawing/2014/main" id="{F9CDE1FA-96EB-B6E2-4950-6F0E08AAD701}"/>
              </a:ext>
            </a:extLst>
          </p:cNvPr>
          <p:cNvSpPr/>
          <p:nvPr>
            <p:custDataLst>
              <p:tags r:id="rId6"/>
            </p:custDataLst>
          </p:nvPr>
        </p:nvSpPr>
        <p:spPr bwMode="auto">
          <a:xfrm rot="16200000">
            <a:off x="123606" y="5185455"/>
            <a:ext cx="1371139"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TNR</a:t>
            </a:r>
          </a:p>
        </p:txBody>
      </p:sp>
    </p:spTree>
    <p:extLst>
      <p:ext uri="{BB962C8B-B14F-4D97-AF65-F5344CB8AC3E}">
        <p14:creationId xmlns:p14="http://schemas.microsoft.com/office/powerpoint/2010/main" val="28837473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p:cNvSpPr>
                <a:spLocks noGrp="1"/>
              </p:cNvSpPr>
              <p:nvPr>
                <p:ph type="body" sz="quarter" idx="10"/>
              </p:nvPr>
            </p:nvSpPr>
            <p:spPr>
              <a:xfrm>
                <a:off x="514350" y="1545104"/>
                <a:ext cx="5800186" cy="4448175"/>
              </a:xfrm>
            </p:spPr>
            <p:txBody>
              <a:bodyPr/>
              <a:lstStyle/>
              <a:p>
                <a:r>
                  <a:rPr lang="en-US" dirty="0"/>
                  <a:t>ROC</a:t>
                </a:r>
                <a:r>
                  <a:rPr lang="zh-CN" altLang="en-US" dirty="0"/>
                  <a:t>曲线特性：</a:t>
                </a:r>
                <a:endParaRPr lang="en-US" altLang="zh-CN" dirty="0"/>
              </a:p>
              <a:p>
                <a:pPr marL="285750" indent="-285750">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rPr>
                      <m:t>𝑥</m:t>
                    </m:r>
                  </m:oMath>
                </a14:m>
                <a:r>
                  <a:rPr lang="zh-CN" altLang="en-US" dirty="0"/>
                  <a:t>轴</a:t>
                </a:r>
                <a:r>
                  <a:rPr lang="en-US" altLang="zh-CN" dirty="0"/>
                  <a:t>FPR</a:t>
                </a:r>
                <a:r>
                  <a:rPr lang="zh-CN" altLang="en-US" dirty="0"/>
                  <a:t>。</a:t>
                </a:r>
                <a:r>
                  <a:rPr lang="en-US" altLang="zh-CN" dirty="0"/>
                  <a:t>FPR</a:t>
                </a:r>
                <a:r>
                  <a:rPr lang="zh-CN" altLang="en-US" dirty="0"/>
                  <a:t>越大，预测的正类中真负类越多</a:t>
                </a:r>
                <a:endParaRPr lang="en-US" altLang="zh-CN" dirty="0"/>
              </a:p>
              <a:p>
                <a:pPr marL="285750" indent="-285750">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rPr>
                      <m:t>𝑦</m:t>
                    </m:r>
                  </m:oMath>
                </a14:m>
                <a:r>
                  <a:rPr lang="zh-CN" altLang="en-US" dirty="0"/>
                  <a:t>轴</a:t>
                </a:r>
                <a:r>
                  <a:rPr lang="en-US" altLang="zh-CN" dirty="0"/>
                  <a:t>TPR</a:t>
                </a:r>
                <a:r>
                  <a:rPr lang="zh-CN" altLang="en-US" dirty="0"/>
                  <a:t>。</a:t>
                </a:r>
                <a:r>
                  <a:rPr lang="en-US" altLang="zh-CN" dirty="0"/>
                  <a:t>TPR</a:t>
                </a:r>
                <a:r>
                  <a:rPr lang="zh-CN" altLang="en-US" dirty="0"/>
                  <a:t>越大，预测的正类中真正类越多</a:t>
                </a:r>
                <a:endParaRPr lang="en-US" altLang="zh-CN" dirty="0"/>
              </a:p>
              <a:p>
                <a:pPr marL="285750" indent="-285750">
                  <a:buFont typeface="Arial" panose="020B0604020202020204" pitchFamily="34" charset="0"/>
                  <a:buChar char="•"/>
                </a:pPr>
                <a:endParaRPr lang="en-US" dirty="0"/>
              </a:p>
              <a:p>
                <a:r>
                  <a:rPr lang="en-US" altLang="zh-CN" dirty="0"/>
                  <a:t>ROC</a:t>
                </a:r>
                <a:r>
                  <a:rPr lang="zh-CN" altLang="en-US" dirty="0"/>
                  <a:t>曲线理想目标：</a:t>
                </a:r>
                <a:endParaRPr lang="en-US" altLang="zh-CN" dirty="0"/>
              </a:p>
              <a:p>
                <a:pPr marL="285750" indent="-285750">
                  <a:buFont typeface="Arial" panose="020B0604020202020204" pitchFamily="34" charset="0"/>
                  <a:buChar char="•"/>
                </a:pPr>
                <a:r>
                  <a:rPr lang="en-US" dirty="0"/>
                  <a:t>TPR=1</a:t>
                </a:r>
                <a:r>
                  <a:rPr lang="zh-CN" altLang="en-US" dirty="0"/>
                  <a:t>，</a:t>
                </a:r>
                <a:r>
                  <a:rPr lang="en-US" dirty="0"/>
                  <a:t>FPR=0</a:t>
                </a:r>
                <a:r>
                  <a:rPr lang="zh-CN" altLang="en-US" dirty="0"/>
                  <a:t>，即图中</a:t>
                </a:r>
                <a14:m>
                  <m:oMath xmlns:m="http://schemas.openxmlformats.org/officeDocument/2006/math">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0,1</m:t>
                        </m:r>
                      </m:e>
                    </m:d>
                  </m:oMath>
                </a14:m>
                <a:r>
                  <a:rPr lang="zh-CN" altLang="en-US" dirty="0"/>
                  <a:t>点。故</a:t>
                </a:r>
                <a:r>
                  <a:rPr lang="en-US" dirty="0"/>
                  <a:t>ROC</a:t>
                </a:r>
                <a:r>
                  <a:rPr lang="zh-CN" altLang="en-US" dirty="0"/>
                  <a:t>曲线越靠拢</a:t>
                </a:r>
                <a14:m>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0,1</m:t>
                        </m:r>
                      </m:e>
                    </m:d>
                  </m:oMath>
                </a14:m>
                <a:r>
                  <a:rPr lang="zh-CN" altLang="en-US" dirty="0"/>
                  <a:t>点，越偏离</a:t>
                </a:r>
                <a:r>
                  <a:rPr lang="en-US" altLang="zh-CN" dirty="0"/>
                  <a:t>45</a:t>
                </a:r>
                <a:r>
                  <a:rPr lang="zh-CN" altLang="en-US" dirty="0"/>
                  <a:t>度对角线越好，</a:t>
                </a:r>
                <a:r>
                  <a:rPr lang="en-US" altLang="zh-CN" dirty="0"/>
                  <a:t> TPR </a:t>
                </a:r>
                <a:r>
                  <a:rPr lang="zh-CN" altLang="en-US" dirty="0"/>
                  <a:t>和</a:t>
                </a:r>
                <a:r>
                  <a:rPr lang="en-US" altLang="zh-CN" dirty="0"/>
                  <a:t>TNR</a:t>
                </a:r>
                <a:r>
                  <a:rPr lang="zh-CN" altLang="en-US" dirty="0"/>
                  <a:t>越大效果越好</a:t>
                </a:r>
                <a:endParaRPr lang="en-US" altLang="zh-CN" dirty="0"/>
              </a:p>
              <a:p>
                <a:pPr marL="285750" indent="-285750">
                  <a:buFont typeface="Arial" panose="020B0604020202020204" pitchFamily="34" charset="0"/>
                  <a:buChar char="•"/>
                </a:pPr>
                <a:endParaRPr lang="en-US" dirty="0"/>
              </a:p>
              <a:p>
                <a:r>
                  <a:rPr lang="en-US" altLang="zh-CN" dirty="0"/>
                  <a:t>ROC</a:t>
                </a:r>
                <a:r>
                  <a:rPr lang="zh-CN" altLang="en-US" dirty="0"/>
                  <a:t>曲线绘制：</a:t>
                </a:r>
                <a:endParaRPr lang="en-US" altLang="zh-CN" dirty="0"/>
              </a:p>
              <a:p>
                <a:pPr marL="285750" indent="-285750">
                  <a:buFont typeface="Arial" panose="020B0604020202020204" pitchFamily="34" charset="0"/>
                  <a:buChar char="•"/>
                </a:pPr>
                <a:r>
                  <a:rPr lang="en-US" altLang="zh-CN" dirty="0"/>
                  <a:t>ROC</a:t>
                </a:r>
                <a:r>
                  <a:rPr lang="zh-CN" altLang="en-US" dirty="0"/>
                  <a:t>本质上就是在设定某一阈值之后，计算出该阈值对应的</a:t>
                </a:r>
                <a:r>
                  <a:rPr lang="en-US" altLang="zh-CN" dirty="0"/>
                  <a:t>TPR &amp; FPR</a:t>
                </a:r>
                <a:r>
                  <a:rPr lang="zh-CN" altLang="en-US" dirty="0"/>
                  <a:t>，便可以绘制出</a:t>
                </a:r>
                <a:r>
                  <a:rPr lang="en-US" altLang="zh-CN" dirty="0"/>
                  <a:t>ROC</a:t>
                </a:r>
                <a:r>
                  <a:rPr lang="zh-CN" altLang="en-US" dirty="0"/>
                  <a:t>上对应的一个点。当设定若干个阈值之后，便可以连成</a:t>
                </a:r>
                <a:r>
                  <a:rPr lang="en-US" altLang="zh-CN" dirty="0"/>
                  <a:t>ROC</a:t>
                </a:r>
                <a:r>
                  <a:rPr lang="zh-CN" altLang="en-US" dirty="0"/>
                  <a:t>曲线。因此，当所采样的阈值越多，</a:t>
                </a:r>
                <a:r>
                  <a:rPr lang="en-US" altLang="zh-CN" dirty="0"/>
                  <a:t>ROC</a:t>
                </a:r>
                <a:r>
                  <a:rPr lang="zh-CN" altLang="en-US" dirty="0"/>
                  <a:t>曲线越平滑</a:t>
                </a:r>
                <a:endParaRPr lang="en-US" dirty="0"/>
              </a:p>
            </p:txBody>
          </p:sp>
        </mc:Choice>
        <mc:Fallback xmlns="">
          <p:sp>
            <p:nvSpPr>
              <p:cNvPr id="2" name="Text Placeholder 1"/>
              <p:cNvSpPr>
                <a:spLocks noGrp="1" noRot="1" noChangeAspect="1" noMove="1" noResize="1" noEditPoints="1" noAdjustHandles="1" noChangeArrowheads="1" noChangeShapeType="1" noTextEdit="1"/>
              </p:cNvSpPr>
              <p:nvPr>
                <p:ph type="body" sz="quarter" idx="10"/>
              </p:nvPr>
            </p:nvSpPr>
            <p:spPr>
              <a:xfrm>
                <a:off x="514350" y="1545104"/>
                <a:ext cx="5800186" cy="4448175"/>
              </a:xfrm>
              <a:blipFill>
                <a:blip r:embed="rId2"/>
                <a:stretch>
                  <a:fillRect l="-2101" t="-1507" r="-1261"/>
                </a:stretch>
              </a:blipFill>
            </p:spPr>
            <p:txBody>
              <a:bodyPr/>
              <a:lstStyle/>
              <a:p>
                <a:r>
                  <a:rPr lang="en-US">
                    <a:noFill/>
                  </a:rPr>
                  <a:t> </a:t>
                </a:r>
              </a:p>
            </p:txBody>
          </p:sp>
        </mc:Fallback>
      </mc:AlternateContent>
      <p:sp>
        <p:nvSpPr>
          <p:cNvPr id="3" name="Title 2"/>
          <p:cNvSpPr>
            <a:spLocks noGrp="1"/>
          </p:cNvSpPr>
          <p:nvPr>
            <p:ph type="title"/>
          </p:nvPr>
        </p:nvSpPr>
        <p:spPr>
          <a:xfrm>
            <a:off x="514349" y="672041"/>
            <a:ext cx="11160917" cy="492443"/>
          </a:xfrm>
        </p:spPr>
        <p:txBody>
          <a:bodyPr/>
          <a:lstStyle/>
          <a:p>
            <a:r>
              <a:rPr lang="en-US" dirty="0"/>
              <a:t>ROC </a:t>
            </a:r>
            <a:r>
              <a:rPr lang="en-US" altLang="zh-CN" dirty="0"/>
              <a:t>Curve: Receiver Operating Characteristic Curve</a:t>
            </a:r>
            <a:endParaRPr lang="en-US" dirty="0"/>
          </a:p>
        </p:txBody>
      </p:sp>
      <p:pic>
        <p:nvPicPr>
          <p:cNvPr id="5" name="图片 4" descr="图片包含 图表&#10;&#10;描述已自动生成">
            <a:extLst>
              <a:ext uri="{FF2B5EF4-FFF2-40B4-BE49-F238E27FC236}">
                <a16:creationId xmlns:a16="http://schemas.microsoft.com/office/drawing/2014/main" id="{BDD63E0F-A897-82C2-2FE4-22B5EA81CA6E}"/>
              </a:ext>
            </a:extLst>
          </p:cNvPr>
          <p:cNvPicPr>
            <a:picLocks noChangeAspect="1"/>
          </p:cNvPicPr>
          <p:nvPr/>
        </p:nvPicPr>
        <p:blipFill>
          <a:blip r:embed="rId3"/>
          <a:stretch>
            <a:fillRect/>
          </a:stretch>
        </p:blipFill>
        <p:spPr>
          <a:xfrm>
            <a:off x="6621287" y="1242203"/>
            <a:ext cx="5053979" cy="5053979"/>
          </a:xfrm>
          <a:prstGeom prst="rect">
            <a:avLst/>
          </a:prstGeom>
        </p:spPr>
      </p:pic>
    </p:spTree>
    <p:extLst>
      <p:ext uri="{BB962C8B-B14F-4D97-AF65-F5344CB8AC3E}">
        <p14:creationId xmlns:p14="http://schemas.microsoft.com/office/powerpoint/2010/main" val="22078789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p:cNvSpPr>
                <a:spLocks noGrp="1"/>
              </p:cNvSpPr>
              <p:nvPr>
                <p:ph type="body" sz="quarter" idx="10"/>
              </p:nvPr>
            </p:nvSpPr>
            <p:spPr>
              <a:xfrm>
                <a:off x="514349" y="1347773"/>
                <a:ext cx="4063431" cy="4838186"/>
              </a:xfrm>
            </p:spPr>
            <p:txBody>
              <a:bodyPr/>
              <a:lstStyle/>
              <a:p>
                <a:r>
                  <a:rPr lang="en-US" dirty="0"/>
                  <a:t>AUC Curve</a:t>
                </a:r>
                <a:r>
                  <a:rPr lang="zh-CN" altLang="en-US" dirty="0"/>
                  <a:t>：</a:t>
                </a:r>
                <a:endParaRPr lang="en-US" altLang="zh-CN" dirty="0"/>
              </a:p>
              <a:p>
                <a:pPr marL="285750" indent="-285750">
                  <a:buFont typeface="Arial" panose="020B0604020202020204" pitchFamily="34" charset="0"/>
                  <a:buChar char="•"/>
                </a:pPr>
                <a:r>
                  <a:rPr lang="en-US" dirty="0"/>
                  <a:t>R</a:t>
                </a:r>
                <a:r>
                  <a:rPr lang="en-US" altLang="zh-CN" dirty="0"/>
                  <a:t>OC</a:t>
                </a:r>
                <a:r>
                  <a:rPr lang="zh-CN" altLang="en-US" dirty="0"/>
                  <a:t>曲线下的面积，介于</a:t>
                </a:r>
                <a:r>
                  <a:rPr lang="en-US" altLang="zh-CN" dirty="0"/>
                  <a:t>0.1</a:t>
                </a:r>
                <a:r>
                  <a:rPr lang="zh-CN" altLang="en-US" dirty="0"/>
                  <a:t>和</a:t>
                </a:r>
                <a:r>
                  <a:rPr lang="en-US" altLang="zh-CN" dirty="0"/>
                  <a:t>1</a:t>
                </a:r>
                <a:r>
                  <a:rPr lang="zh-CN" altLang="en-US" dirty="0"/>
                  <a:t>之间</a:t>
                </a:r>
                <a:endParaRPr lang="en-US" altLang="zh-CN" dirty="0"/>
              </a:p>
              <a:p>
                <a:pPr marL="285750" indent="-285750">
                  <a:buFont typeface="Arial" panose="020B0604020202020204" pitchFamily="34" charset="0"/>
                  <a:buChar char="•"/>
                </a:pPr>
                <a:r>
                  <a:rPr lang="en-US" dirty="0"/>
                  <a:t>A</a:t>
                </a:r>
                <a:r>
                  <a:rPr lang="en-US" altLang="zh-CN" dirty="0"/>
                  <a:t>UC</a:t>
                </a:r>
                <a:r>
                  <a:rPr lang="zh-CN" altLang="en-US" dirty="0"/>
                  <a:t>作为数值可以直观的评价分类器的好坏，值越大越好</a:t>
                </a:r>
                <a:endParaRPr lang="en-US" altLang="zh-CN" dirty="0"/>
              </a:p>
              <a:p>
                <a:endParaRPr lang="en-US" dirty="0"/>
              </a:p>
              <a:p>
                <a:r>
                  <a:rPr lang="zh-CN" altLang="en-US" dirty="0"/>
                  <a:t>计算方法：</a:t>
                </a:r>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𝐴𝑈𝐶</m:t>
                      </m:r>
                      <m:r>
                        <a:rPr lang="en-US" altLang="zh-CN" b="0" i="1" smtClean="0">
                          <a:latin typeface="Cambria Math" panose="02040503050406030204" pitchFamily="18" charset="0"/>
                        </a:rPr>
                        <m:t>=</m:t>
                      </m:r>
                      <m:nary>
                        <m:naryPr>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0</m:t>
                          </m:r>
                        </m:sub>
                        <m:sup>
                          <m:r>
                            <a:rPr lang="en-US" altLang="zh-CN" b="0" i="1" smtClean="0">
                              <a:latin typeface="Cambria Math" panose="02040503050406030204" pitchFamily="18" charset="0"/>
                            </a:rPr>
                            <m:t>1</m:t>
                          </m:r>
                        </m:sup>
                        <m:e>
                          <m:r>
                            <a:rPr lang="en-US" altLang="zh-CN" b="0" i="1" smtClean="0">
                              <a:latin typeface="Cambria Math" panose="02040503050406030204" pitchFamily="18" charset="0"/>
                            </a:rPr>
                            <m:t>𝑅𝑂𝐶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𝐹𝑃𝑅</m:t>
                              </m:r>
                            </m:e>
                          </m:d>
                          <m:r>
                            <a:rPr lang="en-US" altLang="zh-CN" b="0" i="1" smtClean="0">
                              <a:latin typeface="Cambria Math" panose="02040503050406030204" pitchFamily="18" charset="0"/>
                            </a:rPr>
                            <m:t>ⅆ</m:t>
                          </m:r>
                          <m:r>
                            <a:rPr lang="en-US" altLang="zh-CN" b="0" i="1" smtClean="0">
                              <a:latin typeface="Cambria Math" panose="02040503050406030204" pitchFamily="18" charset="0"/>
                            </a:rPr>
                            <m:t>𝐹𝑃𝑅</m:t>
                          </m:r>
                        </m:e>
                      </m:nary>
                    </m:oMath>
                  </m:oMathPara>
                </a14:m>
                <a:endParaRPr lang="en-US" dirty="0"/>
              </a:p>
              <a:p>
                <a:endParaRPr lang="en-US" dirty="0"/>
              </a:p>
              <a:p>
                <a:r>
                  <a:rPr lang="en-US" altLang="zh-CN" dirty="0"/>
                  <a:t>AUC</a:t>
                </a:r>
                <a:r>
                  <a:rPr lang="zh-CN" altLang="en-US" dirty="0"/>
                  <a:t>解读：</a:t>
                </a:r>
                <a:endParaRPr lang="en-US" altLang="zh-CN" dirty="0"/>
              </a:p>
              <a:p>
                <a:pPr marL="285750" indent="-285750">
                  <a:buFont typeface="Arial" panose="020B0604020202020204" pitchFamily="34" charset="0"/>
                  <a:buChar char="•"/>
                </a:pPr>
                <a:r>
                  <a:rPr lang="zh-CN" altLang="en-US" dirty="0"/>
                  <a:t>从所有正例中随机选取一个样本</a:t>
                </a:r>
                <a:r>
                  <a:rPr lang="en-US" altLang="zh-CN" dirty="0"/>
                  <a:t>A</a:t>
                </a:r>
                <a:r>
                  <a:rPr lang="zh-CN" altLang="en-US" dirty="0"/>
                  <a:t>，再从所有负例中随机选取一个样本</a:t>
                </a:r>
                <a:r>
                  <a:rPr lang="en-US" altLang="zh-CN" dirty="0"/>
                  <a:t>B</a:t>
                </a:r>
                <a:r>
                  <a:rPr lang="zh-CN" altLang="en-US" dirty="0"/>
                  <a:t>，分类器将</a:t>
                </a:r>
                <a:r>
                  <a:rPr lang="en-US" altLang="zh-CN" dirty="0"/>
                  <a:t>A</a:t>
                </a:r>
                <a:r>
                  <a:rPr lang="zh-CN" altLang="en-US" dirty="0"/>
                  <a:t>判为正例的概率比将</a:t>
                </a:r>
                <a:r>
                  <a:rPr lang="en-US" altLang="zh-CN" dirty="0"/>
                  <a:t>B</a:t>
                </a:r>
                <a:r>
                  <a:rPr lang="zh-CN" altLang="en-US" dirty="0"/>
                  <a:t>判为正例的概率大的可能性。可以看到位于随机线上方的点</a:t>
                </a:r>
                <a:r>
                  <a:rPr lang="en-US" altLang="zh-CN" dirty="0"/>
                  <a:t>(</a:t>
                </a:r>
                <a:r>
                  <a:rPr lang="zh-CN" altLang="en-US" dirty="0"/>
                  <a:t>如图中的</a:t>
                </a:r>
                <a:r>
                  <a:rPr lang="en-US" altLang="zh-CN" dirty="0"/>
                  <a:t>A</a:t>
                </a:r>
                <a:r>
                  <a:rPr lang="zh-CN" altLang="en-US" dirty="0"/>
                  <a:t>点</a:t>
                </a:r>
                <a:r>
                  <a:rPr lang="en-US" altLang="zh-CN" dirty="0"/>
                  <a:t>)</a:t>
                </a:r>
                <a:r>
                  <a:rPr lang="zh-CN" altLang="en-US" dirty="0"/>
                  <a:t>被认为好于随机猜测。在这样的点上</a:t>
                </a:r>
                <a:r>
                  <a:rPr lang="en-US" altLang="zh-CN" dirty="0"/>
                  <a:t>TPR</a:t>
                </a:r>
                <a:r>
                  <a:rPr lang="zh-CN" altLang="en-US" dirty="0"/>
                  <a:t>总大于</a:t>
                </a:r>
                <a:r>
                  <a:rPr lang="en-US" altLang="zh-CN" dirty="0"/>
                  <a:t>FPR</a:t>
                </a:r>
                <a:r>
                  <a:rPr lang="zh-CN" altLang="en-US" dirty="0"/>
                  <a:t>，意为正例被判为正例的概率大于负例被判为正例的概率</a:t>
                </a:r>
                <a:endParaRPr lang="en-US" dirty="0"/>
              </a:p>
            </p:txBody>
          </p:sp>
        </mc:Choice>
        <mc:Fallback xmlns="">
          <p:sp>
            <p:nvSpPr>
              <p:cNvPr id="2" name="Text Placeholder 1"/>
              <p:cNvSpPr>
                <a:spLocks noGrp="1" noRot="1" noChangeAspect="1" noMove="1" noResize="1" noEditPoints="1" noAdjustHandles="1" noChangeArrowheads="1" noChangeShapeType="1" noTextEdit="1"/>
              </p:cNvSpPr>
              <p:nvPr>
                <p:ph type="body" sz="quarter" idx="10"/>
              </p:nvPr>
            </p:nvSpPr>
            <p:spPr>
              <a:xfrm>
                <a:off x="514349" y="1347773"/>
                <a:ext cx="4063431" cy="4838186"/>
              </a:xfrm>
              <a:blipFill>
                <a:blip r:embed="rId2"/>
                <a:stretch>
                  <a:fillRect l="-2999" t="-1385" r="-2249" b="-126"/>
                </a:stretch>
              </a:blipFill>
            </p:spPr>
            <p:txBody>
              <a:bodyPr/>
              <a:lstStyle/>
              <a:p>
                <a:r>
                  <a:rPr lang="en-US">
                    <a:noFill/>
                  </a:rPr>
                  <a:t> </a:t>
                </a:r>
              </a:p>
            </p:txBody>
          </p:sp>
        </mc:Fallback>
      </mc:AlternateContent>
      <p:sp>
        <p:nvSpPr>
          <p:cNvPr id="3" name="Title 2"/>
          <p:cNvSpPr>
            <a:spLocks noGrp="1"/>
          </p:cNvSpPr>
          <p:nvPr>
            <p:ph type="title"/>
          </p:nvPr>
        </p:nvSpPr>
        <p:spPr>
          <a:xfrm>
            <a:off x="514349" y="672041"/>
            <a:ext cx="11160917" cy="492443"/>
          </a:xfrm>
        </p:spPr>
        <p:txBody>
          <a:bodyPr/>
          <a:lstStyle/>
          <a:p>
            <a:r>
              <a:rPr lang="en-US" dirty="0"/>
              <a:t>AUC: Area Under Curve</a:t>
            </a:r>
          </a:p>
        </p:txBody>
      </p:sp>
      <p:grpSp>
        <p:nvGrpSpPr>
          <p:cNvPr id="11" name="组合 10">
            <a:extLst>
              <a:ext uri="{FF2B5EF4-FFF2-40B4-BE49-F238E27FC236}">
                <a16:creationId xmlns:a16="http://schemas.microsoft.com/office/drawing/2014/main" id="{D038D586-82DF-75D4-856D-2DBB68469161}"/>
              </a:ext>
            </a:extLst>
          </p:cNvPr>
          <p:cNvGrpSpPr/>
          <p:nvPr/>
        </p:nvGrpSpPr>
        <p:grpSpPr>
          <a:xfrm>
            <a:off x="4577780" y="1347773"/>
            <a:ext cx="7097486" cy="4838186"/>
            <a:chOff x="4577780" y="1347773"/>
            <a:chExt cx="7097486" cy="4838186"/>
          </a:xfrm>
        </p:grpSpPr>
        <p:pic>
          <p:nvPicPr>
            <p:cNvPr id="5" name="图片 4" descr="图示&#10;&#10;描述已自动生成">
              <a:extLst>
                <a:ext uri="{FF2B5EF4-FFF2-40B4-BE49-F238E27FC236}">
                  <a16:creationId xmlns:a16="http://schemas.microsoft.com/office/drawing/2014/main" id="{E75F7A86-37E9-9FE3-15DA-26D6EAE8E481}"/>
                </a:ext>
              </a:extLst>
            </p:cNvPr>
            <p:cNvPicPr>
              <a:picLocks noChangeAspect="1"/>
            </p:cNvPicPr>
            <p:nvPr/>
          </p:nvPicPr>
          <p:blipFill rotWithShape="1">
            <a:blip r:embed="rId3"/>
            <a:srcRect l="9626" t="10314" r="19018" b="3258"/>
            <a:stretch/>
          </p:blipFill>
          <p:spPr>
            <a:xfrm>
              <a:off x="4577780" y="1347773"/>
              <a:ext cx="7097486" cy="4838186"/>
            </a:xfrm>
            <a:prstGeom prst="rect">
              <a:avLst/>
            </a:prstGeom>
          </p:spPr>
        </p:pic>
        <p:cxnSp>
          <p:nvCxnSpPr>
            <p:cNvPr id="7" name="直接连接符 6">
              <a:extLst>
                <a:ext uri="{FF2B5EF4-FFF2-40B4-BE49-F238E27FC236}">
                  <a16:creationId xmlns:a16="http://schemas.microsoft.com/office/drawing/2014/main" id="{A1288413-D740-F924-9054-42D630718723}"/>
                </a:ext>
              </a:extLst>
            </p:cNvPr>
            <p:cNvCxnSpPr>
              <a:cxnSpLocks/>
            </p:cNvCxnSpPr>
            <p:nvPr/>
          </p:nvCxnSpPr>
          <p:spPr>
            <a:xfrm flipV="1">
              <a:off x="6452558" y="1500996"/>
              <a:ext cx="4192438" cy="420106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D58D5A99-A004-824A-B413-A624A962195D}"/>
                </a:ext>
              </a:extLst>
            </p:cNvPr>
            <p:cNvSpPr/>
            <p:nvPr/>
          </p:nvSpPr>
          <p:spPr>
            <a:xfrm>
              <a:off x="8694188" y="2999620"/>
              <a:ext cx="93672" cy="89708"/>
            </a:xfrm>
            <a:prstGeom prst="ellipse">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US" sz="1600" dirty="0" err="1">
                <a:solidFill>
                  <a:schemeClr val="tx1"/>
                </a:solidFill>
                <a:latin typeface="+mj-lt"/>
                <a:cs typeface="Segoe UI" panose="020B0502040204020203" pitchFamily="34" charset="0"/>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DE25CA9C-2A8A-D2FB-6791-B2F9BC190C46}"/>
                    </a:ext>
                  </a:extLst>
                </p:cNvPr>
                <p:cNvSpPr txBox="1"/>
                <p:nvPr/>
              </p:nvSpPr>
              <p:spPr>
                <a:xfrm>
                  <a:off x="8494562" y="2703192"/>
                  <a:ext cx="293298" cy="232913"/>
                </a:xfrm>
                <a:prstGeom prst="rect">
                  <a:avLst/>
                </a:prstGeom>
              </p:spPr>
              <p:txBody>
                <a:bodyPr vert="horz" wrap="square" lIns="0" tIns="0" rIns="0" bIns="0" rtlCol="0">
                  <a:no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00B050"/>
                            </a:solidFill>
                            <a:latin typeface="Cambria Math" panose="02040503050406030204" pitchFamily="18" charset="0"/>
                            <a:cs typeface="Segoe UI" panose="020B0502040204020203" pitchFamily="34" charset="0"/>
                          </a:rPr>
                          <m:t>𝑨</m:t>
                        </m:r>
                      </m:oMath>
                    </m:oMathPara>
                  </a14:m>
                  <a:endParaRPr lang="en-US" sz="1600" b="1" dirty="0" err="1">
                    <a:solidFill>
                      <a:srgbClr val="00B050"/>
                    </a:solidFill>
                    <a:latin typeface="+mj-lt"/>
                    <a:cs typeface="Segoe UI" panose="020B0502040204020203" pitchFamily="34" charset="0"/>
                  </a:endParaRPr>
                </a:p>
              </p:txBody>
            </p:sp>
          </mc:Choice>
          <mc:Fallback xmlns="">
            <p:sp>
              <p:nvSpPr>
                <p:cNvPr id="10" name="文本框 9">
                  <a:extLst>
                    <a:ext uri="{FF2B5EF4-FFF2-40B4-BE49-F238E27FC236}">
                      <a16:creationId xmlns:a16="http://schemas.microsoft.com/office/drawing/2014/main" id="{DE25CA9C-2A8A-D2FB-6791-B2F9BC190C46}"/>
                    </a:ext>
                  </a:extLst>
                </p:cNvPr>
                <p:cNvSpPr txBox="1">
                  <a:spLocks noRot="1" noChangeAspect="1" noMove="1" noResize="1" noEditPoints="1" noAdjustHandles="1" noChangeArrowheads="1" noChangeShapeType="1" noTextEdit="1"/>
                </p:cNvSpPr>
                <p:nvPr/>
              </p:nvSpPr>
              <p:spPr>
                <a:xfrm>
                  <a:off x="8494562" y="2703192"/>
                  <a:ext cx="293298" cy="232913"/>
                </a:xfrm>
                <a:prstGeom prst="rect">
                  <a:avLst/>
                </a:prstGeom>
                <a:blipFill>
                  <a:blip r:embed="rId4"/>
                  <a:stretch>
                    <a:fillRect b="-12821"/>
                  </a:stretch>
                </a:blipFill>
              </p:spPr>
              <p:txBody>
                <a:bodyPr/>
                <a:lstStyle/>
                <a:p>
                  <a:r>
                    <a:rPr lang="en-US">
                      <a:noFill/>
                    </a:rPr>
                    <a:t> </a:t>
                  </a:r>
                </a:p>
              </p:txBody>
            </p:sp>
          </mc:Fallback>
        </mc:AlternateContent>
      </p:grpSp>
      <p:sp>
        <p:nvSpPr>
          <p:cNvPr id="12" name="文本框 11">
            <a:extLst>
              <a:ext uri="{FF2B5EF4-FFF2-40B4-BE49-F238E27FC236}">
                <a16:creationId xmlns:a16="http://schemas.microsoft.com/office/drawing/2014/main" id="{158EFF95-43D7-6628-B924-07CE2B3EEF97}"/>
              </a:ext>
            </a:extLst>
          </p:cNvPr>
          <p:cNvSpPr txBox="1"/>
          <p:nvPr/>
        </p:nvSpPr>
        <p:spPr>
          <a:xfrm>
            <a:off x="6823494" y="5302292"/>
            <a:ext cx="750498" cy="258793"/>
          </a:xfrm>
          <a:prstGeom prst="rect">
            <a:avLst/>
          </a:prstGeom>
        </p:spPr>
        <p:txBody>
          <a:bodyPr vert="horz" wrap="square" lIns="0" tIns="0" rIns="0" bIns="0" rtlCol="0">
            <a:noAutofit/>
          </a:bodyPr>
          <a:lstStyle/>
          <a:p>
            <a:pPr algn="ctr"/>
            <a:r>
              <a:rPr lang="zh-CN" altLang="en-US" sz="1600" b="1" dirty="0">
                <a:solidFill>
                  <a:srgbClr val="FFFF00"/>
                </a:solidFill>
                <a:latin typeface="+mj-lt"/>
                <a:cs typeface="Segoe UI" panose="020B0502040204020203" pitchFamily="34" charset="0"/>
              </a:rPr>
              <a:t>随机线</a:t>
            </a:r>
            <a:endParaRPr lang="en-US" sz="1600" b="1" dirty="0" err="1">
              <a:solidFill>
                <a:srgbClr val="FFFF00"/>
              </a:solidFill>
              <a:latin typeface="+mj-lt"/>
              <a:cs typeface="Segoe UI" panose="020B0502040204020203" pitchFamily="34" charset="0"/>
            </a:endParaRPr>
          </a:p>
        </p:txBody>
      </p:sp>
    </p:spTree>
    <p:extLst>
      <p:ext uri="{BB962C8B-B14F-4D97-AF65-F5344CB8AC3E}">
        <p14:creationId xmlns:p14="http://schemas.microsoft.com/office/powerpoint/2010/main" val="15346227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4349" y="672041"/>
            <a:ext cx="11160917" cy="492443"/>
          </a:xfrm>
        </p:spPr>
        <p:txBody>
          <a:bodyPr/>
          <a:lstStyle/>
          <a:p>
            <a:r>
              <a:rPr lang="en-US" altLang="zh-CN" dirty="0"/>
              <a:t>ROC AUC vs PR AP</a:t>
            </a:r>
            <a:endParaRPr lang="en-US" dirty="0"/>
          </a:p>
        </p:txBody>
      </p:sp>
      <p:sp>
        <p:nvSpPr>
          <p:cNvPr id="4" name="ee4pContent1">
            <a:extLst>
              <a:ext uri="{FF2B5EF4-FFF2-40B4-BE49-F238E27FC236}">
                <a16:creationId xmlns:a16="http://schemas.microsoft.com/office/drawing/2014/main" id="{CCD515C7-6C78-CFEB-0489-5D694EC1D288}"/>
              </a:ext>
            </a:extLst>
          </p:cNvPr>
          <p:cNvSpPr txBox="1">
            <a:spLocks/>
          </p:cNvSpPr>
          <p:nvPr>
            <p:custDataLst>
              <p:tags r:id="rId1"/>
            </p:custDataLst>
          </p:nvPr>
        </p:nvSpPr>
        <p:spPr>
          <a:xfrm>
            <a:off x="514351" y="2179415"/>
            <a:ext cx="5485013"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a:pPr>
            <a:r>
              <a:rPr lang="en-US" altLang="zh-CN" dirty="0">
                <a:solidFill>
                  <a:schemeClr val="accent1"/>
                </a:solidFill>
                <a:latin typeface="+mn-lt"/>
              </a:rPr>
              <a:t>【</a:t>
            </a:r>
            <a:r>
              <a:rPr lang="zh-CN" altLang="en-US" dirty="0">
                <a:solidFill>
                  <a:schemeClr val="accent1"/>
                </a:solidFill>
                <a:latin typeface="+mn-lt"/>
              </a:rPr>
              <a:t>优</a:t>
            </a:r>
            <a:r>
              <a:rPr lang="en-US" altLang="zh-CN" dirty="0">
                <a:solidFill>
                  <a:schemeClr val="accent1"/>
                </a:solidFill>
                <a:latin typeface="+mn-lt"/>
              </a:rPr>
              <a:t>】</a:t>
            </a:r>
            <a:r>
              <a:rPr lang="zh-CN" altLang="en-US" dirty="0">
                <a:latin typeface="+mn-lt"/>
              </a:rPr>
              <a:t>兼顾正例和负例的权衡</a:t>
            </a:r>
            <a:endParaRPr lang="en-US" altLang="zh-CN" dirty="0">
              <a:solidFill>
                <a:schemeClr val="accent1"/>
              </a:solidFill>
              <a:latin typeface="+mn-lt"/>
            </a:endParaRPr>
          </a:p>
          <a:p>
            <a:pPr lvl="2"/>
            <a:r>
              <a:rPr lang="zh-CN" altLang="en-US" dirty="0">
                <a:latin typeface="+mn-lt"/>
              </a:rPr>
              <a:t>因为</a:t>
            </a:r>
            <a:r>
              <a:rPr lang="en-US" altLang="zh-CN" dirty="0">
                <a:latin typeface="+mn-lt"/>
              </a:rPr>
              <a:t>TPR</a:t>
            </a:r>
            <a:r>
              <a:rPr lang="zh-CN" altLang="en-US" dirty="0">
                <a:latin typeface="+mn-lt"/>
              </a:rPr>
              <a:t>聚焦于正例，</a:t>
            </a:r>
            <a:r>
              <a:rPr lang="en-US" altLang="zh-CN" dirty="0">
                <a:latin typeface="+mn-lt"/>
              </a:rPr>
              <a:t>FPR</a:t>
            </a:r>
            <a:r>
              <a:rPr lang="zh-CN" altLang="en-US" dirty="0">
                <a:latin typeface="+mn-lt"/>
              </a:rPr>
              <a:t>聚焦于与负例，使其成为一个比较均衡的评估方法</a:t>
            </a:r>
            <a:endParaRPr lang="en-US" altLang="zh-CN" dirty="0">
              <a:solidFill>
                <a:schemeClr val="accent1"/>
              </a:solidFill>
              <a:latin typeface="+mn-lt"/>
            </a:endParaRPr>
          </a:p>
          <a:p>
            <a:pPr marL="342900" lvl="1" indent="-342900">
              <a:buFont typeface="+mj-lt"/>
              <a:buAutoNum type="arabicPeriod"/>
            </a:pPr>
            <a:r>
              <a:rPr lang="en-US" altLang="zh-CN" dirty="0">
                <a:solidFill>
                  <a:schemeClr val="accent1"/>
                </a:solidFill>
                <a:latin typeface="+mn-lt"/>
              </a:rPr>
              <a:t>【</a:t>
            </a:r>
            <a:r>
              <a:rPr lang="zh-CN" altLang="en-US" dirty="0">
                <a:solidFill>
                  <a:schemeClr val="accent1"/>
                </a:solidFill>
                <a:latin typeface="+mn-lt"/>
              </a:rPr>
              <a:t>优</a:t>
            </a:r>
            <a:r>
              <a:rPr lang="en-US" altLang="zh-CN" dirty="0">
                <a:solidFill>
                  <a:schemeClr val="accent1"/>
                </a:solidFill>
                <a:latin typeface="+mn-lt"/>
              </a:rPr>
              <a:t>】</a:t>
            </a:r>
            <a:r>
              <a:rPr lang="zh-CN" altLang="en-US" dirty="0">
                <a:solidFill>
                  <a:schemeClr val="accent1"/>
                </a:solidFill>
                <a:latin typeface="+mn-lt"/>
              </a:rPr>
              <a:t> </a:t>
            </a:r>
            <a:r>
              <a:rPr lang="en-US" altLang="zh-CN" dirty="0">
                <a:latin typeface="+mn-lt"/>
              </a:rPr>
              <a:t>ROC</a:t>
            </a:r>
            <a:r>
              <a:rPr lang="zh-CN" altLang="en-US" dirty="0">
                <a:latin typeface="+mn-lt"/>
              </a:rPr>
              <a:t>选用的两个指标都不依赖于具体的类别分布</a:t>
            </a:r>
            <a:endParaRPr lang="en-US" altLang="zh-CN" dirty="0">
              <a:latin typeface="+mn-lt"/>
            </a:endParaRPr>
          </a:p>
          <a:p>
            <a:pPr lvl="2"/>
            <a:r>
              <a:rPr lang="en-US" altLang="zh-CN" dirty="0">
                <a:latin typeface="+mn-lt"/>
              </a:rPr>
              <a:t>TPR</a:t>
            </a:r>
            <a:r>
              <a:rPr lang="zh-CN" altLang="en-US" dirty="0">
                <a:latin typeface="+mn-lt"/>
              </a:rPr>
              <a:t>用到的</a:t>
            </a:r>
            <a:r>
              <a:rPr lang="en-US" altLang="zh-CN" dirty="0">
                <a:latin typeface="+mn-lt"/>
              </a:rPr>
              <a:t>TP</a:t>
            </a:r>
            <a:r>
              <a:rPr lang="zh-CN" altLang="en-US" dirty="0">
                <a:latin typeface="+mn-lt"/>
              </a:rPr>
              <a:t>和</a:t>
            </a:r>
            <a:r>
              <a:rPr lang="en-US" altLang="zh-CN" dirty="0">
                <a:latin typeface="+mn-lt"/>
              </a:rPr>
              <a:t>FN</a:t>
            </a:r>
            <a:r>
              <a:rPr lang="zh-CN" altLang="en-US" dirty="0">
                <a:latin typeface="+mn-lt"/>
              </a:rPr>
              <a:t>同属</a:t>
            </a:r>
            <a:r>
              <a:rPr lang="en-US" altLang="zh-CN" dirty="0">
                <a:latin typeface="+mn-lt"/>
              </a:rPr>
              <a:t>P</a:t>
            </a:r>
            <a:r>
              <a:rPr lang="zh-CN" altLang="en-US" dirty="0">
                <a:latin typeface="+mn-lt"/>
              </a:rPr>
              <a:t>列，</a:t>
            </a:r>
            <a:r>
              <a:rPr lang="en-US" altLang="zh-CN" dirty="0">
                <a:latin typeface="+mn-lt"/>
              </a:rPr>
              <a:t>FPR</a:t>
            </a:r>
            <a:r>
              <a:rPr lang="zh-CN" altLang="en-US" dirty="0">
                <a:latin typeface="+mn-lt"/>
              </a:rPr>
              <a:t>用到的</a:t>
            </a:r>
            <a:r>
              <a:rPr lang="en-US" altLang="zh-CN" dirty="0">
                <a:latin typeface="+mn-lt"/>
              </a:rPr>
              <a:t>FP</a:t>
            </a:r>
            <a:r>
              <a:rPr lang="zh-CN" altLang="en-US" dirty="0">
                <a:latin typeface="+mn-lt"/>
              </a:rPr>
              <a:t>和</a:t>
            </a:r>
            <a:r>
              <a:rPr lang="en-US" altLang="zh-CN" dirty="0">
                <a:latin typeface="+mn-lt"/>
              </a:rPr>
              <a:t>TN</a:t>
            </a:r>
            <a:r>
              <a:rPr lang="zh-CN" altLang="en-US" dirty="0">
                <a:latin typeface="+mn-lt"/>
              </a:rPr>
              <a:t>同属</a:t>
            </a:r>
            <a:r>
              <a:rPr lang="en-US" altLang="zh-CN" dirty="0">
                <a:latin typeface="+mn-lt"/>
              </a:rPr>
              <a:t>N</a:t>
            </a:r>
            <a:r>
              <a:rPr lang="zh-CN" altLang="en-US" dirty="0">
                <a:latin typeface="+mn-lt"/>
              </a:rPr>
              <a:t>列，所以即使</a:t>
            </a:r>
            <a:r>
              <a:rPr lang="en-US" altLang="zh-CN" dirty="0">
                <a:latin typeface="+mn-lt"/>
              </a:rPr>
              <a:t>P</a:t>
            </a:r>
            <a:r>
              <a:rPr lang="zh-CN" altLang="en-US" dirty="0">
                <a:latin typeface="+mn-lt"/>
              </a:rPr>
              <a:t>或</a:t>
            </a:r>
            <a:r>
              <a:rPr lang="en-US" altLang="zh-CN" dirty="0">
                <a:latin typeface="+mn-lt"/>
              </a:rPr>
              <a:t>N</a:t>
            </a:r>
            <a:r>
              <a:rPr lang="zh-CN" altLang="en-US" dirty="0">
                <a:latin typeface="+mn-lt"/>
              </a:rPr>
              <a:t>的整体数量发生了改变，也不会影响到另一列</a:t>
            </a:r>
            <a:endParaRPr lang="en-US" altLang="zh-CN" dirty="0">
              <a:latin typeface="+mn-lt"/>
            </a:endParaRPr>
          </a:p>
          <a:p>
            <a:pPr marL="342900" lvl="1" indent="-342900">
              <a:buFont typeface="+mj-lt"/>
              <a:buAutoNum type="arabicPeriod"/>
            </a:pPr>
            <a:r>
              <a:rPr lang="en-US" altLang="zh-CN" dirty="0">
                <a:solidFill>
                  <a:schemeClr val="accent1"/>
                </a:solidFill>
                <a:latin typeface="+mn-lt"/>
              </a:rPr>
              <a:t>【</a:t>
            </a:r>
            <a:r>
              <a:rPr lang="zh-CN" altLang="en-US" dirty="0">
                <a:solidFill>
                  <a:schemeClr val="accent1"/>
                </a:solidFill>
                <a:latin typeface="+mn-lt"/>
              </a:rPr>
              <a:t>劣</a:t>
            </a:r>
            <a:r>
              <a:rPr lang="en-US" altLang="zh-CN" dirty="0">
                <a:solidFill>
                  <a:schemeClr val="accent1"/>
                </a:solidFill>
                <a:latin typeface="+mn-lt"/>
              </a:rPr>
              <a:t>】</a:t>
            </a:r>
            <a:r>
              <a:rPr lang="zh-CN" altLang="en-US" dirty="0">
                <a:solidFill>
                  <a:schemeClr val="accent1"/>
                </a:solidFill>
                <a:latin typeface="+mn-lt"/>
              </a:rPr>
              <a:t> </a:t>
            </a:r>
            <a:r>
              <a:rPr lang="en-US" altLang="zh-CN" dirty="0">
                <a:latin typeface="+mn-lt"/>
              </a:rPr>
              <a:t>ROC</a:t>
            </a:r>
            <a:r>
              <a:rPr lang="zh-CN" altLang="en-US" dirty="0">
                <a:latin typeface="+mn-lt"/>
              </a:rPr>
              <a:t>选用的两个指标都不依赖于具体的类别分布</a:t>
            </a:r>
            <a:endParaRPr lang="en-US" altLang="zh-CN" dirty="0">
              <a:latin typeface="+mn-lt"/>
            </a:endParaRPr>
          </a:p>
          <a:p>
            <a:pPr lvl="2"/>
            <a:r>
              <a:rPr lang="zh-CN" altLang="en-US" dirty="0">
                <a:latin typeface="+mn-lt"/>
              </a:rPr>
              <a:t>当负例</a:t>
            </a:r>
            <a:r>
              <a:rPr lang="en-US" altLang="zh-CN" dirty="0">
                <a:latin typeface="+mn-lt"/>
              </a:rPr>
              <a:t>N</a:t>
            </a:r>
            <a:r>
              <a:rPr lang="zh-CN" altLang="en-US" dirty="0">
                <a:latin typeface="+mn-lt"/>
              </a:rPr>
              <a:t>的数量远超正例</a:t>
            </a:r>
            <a:r>
              <a:rPr lang="en-US" altLang="zh-CN" dirty="0">
                <a:latin typeface="+mn-lt"/>
              </a:rPr>
              <a:t>P</a:t>
            </a:r>
            <a:r>
              <a:rPr lang="zh-CN" altLang="en-US" dirty="0">
                <a:latin typeface="+mn-lt"/>
              </a:rPr>
              <a:t>时，</a:t>
            </a:r>
            <a:r>
              <a:rPr lang="en-US" altLang="zh-CN" dirty="0">
                <a:latin typeface="+mn-lt"/>
              </a:rPr>
              <a:t>FP</a:t>
            </a:r>
            <a:r>
              <a:rPr lang="zh-CN" altLang="en-US" dirty="0">
                <a:latin typeface="+mn-lt"/>
              </a:rPr>
              <a:t>的大幅增长只能换来</a:t>
            </a:r>
            <a:r>
              <a:rPr lang="en-US" altLang="zh-CN" dirty="0">
                <a:latin typeface="+mn-lt"/>
              </a:rPr>
              <a:t>FPR</a:t>
            </a:r>
            <a:r>
              <a:rPr lang="zh-CN" altLang="en-US" dirty="0">
                <a:latin typeface="+mn-lt"/>
              </a:rPr>
              <a:t>的微小改变。结果是虽然大量负例被错判成正例，在</a:t>
            </a:r>
            <a:r>
              <a:rPr lang="en-US" altLang="zh-CN" dirty="0">
                <a:latin typeface="+mn-lt"/>
              </a:rPr>
              <a:t>ROC</a:t>
            </a:r>
            <a:r>
              <a:rPr lang="zh-CN" altLang="en-US" dirty="0">
                <a:latin typeface="+mn-lt"/>
              </a:rPr>
              <a:t>曲线上却无法直观地看出来</a:t>
            </a:r>
            <a:endParaRPr lang="en-US" altLang="zh-CN" dirty="0">
              <a:latin typeface="+mn-lt"/>
            </a:endParaRPr>
          </a:p>
        </p:txBody>
      </p:sp>
      <p:sp>
        <p:nvSpPr>
          <p:cNvPr id="5" name="ee4pContent1">
            <a:extLst>
              <a:ext uri="{FF2B5EF4-FFF2-40B4-BE49-F238E27FC236}">
                <a16:creationId xmlns:a16="http://schemas.microsoft.com/office/drawing/2014/main" id="{26E6D9BD-5E4D-7EEB-6F67-E786AAA532D2}"/>
              </a:ext>
            </a:extLst>
          </p:cNvPr>
          <p:cNvSpPr txBox="1">
            <a:spLocks/>
          </p:cNvSpPr>
          <p:nvPr>
            <p:custDataLst>
              <p:tags r:id="rId2"/>
            </p:custDataLst>
          </p:nvPr>
        </p:nvSpPr>
        <p:spPr>
          <a:xfrm>
            <a:off x="6190256" y="2179415"/>
            <a:ext cx="5485013"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a:pPr>
            <a:r>
              <a:rPr lang="en-US" altLang="zh-CN" dirty="0">
                <a:solidFill>
                  <a:schemeClr val="accent1"/>
                </a:solidFill>
                <a:latin typeface="+mn-lt"/>
              </a:rPr>
              <a:t>【</a:t>
            </a:r>
            <a:r>
              <a:rPr lang="zh-CN" altLang="en-US" dirty="0">
                <a:solidFill>
                  <a:schemeClr val="accent1"/>
                </a:solidFill>
                <a:latin typeface="+mn-lt"/>
              </a:rPr>
              <a:t>优</a:t>
            </a:r>
            <a:r>
              <a:rPr lang="en-US" altLang="zh-CN" dirty="0">
                <a:solidFill>
                  <a:schemeClr val="accent1"/>
                </a:solidFill>
                <a:latin typeface="+mn-lt"/>
              </a:rPr>
              <a:t>】 </a:t>
            </a:r>
            <a:r>
              <a:rPr lang="en-US" altLang="zh-CN" dirty="0">
                <a:latin typeface="+mn-lt"/>
              </a:rPr>
              <a:t>PR</a:t>
            </a:r>
            <a:r>
              <a:rPr lang="zh-CN" altLang="en-US" dirty="0">
                <a:latin typeface="+mn-lt"/>
              </a:rPr>
              <a:t>曲线的两个指标都聚焦于正例</a:t>
            </a:r>
            <a:endParaRPr lang="zh-CN" altLang="en-US" dirty="0">
              <a:solidFill>
                <a:schemeClr val="accent1"/>
              </a:solidFill>
              <a:latin typeface="+mn-lt"/>
            </a:endParaRPr>
          </a:p>
          <a:p>
            <a:pPr lvl="2"/>
            <a:r>
              <a:rPr lang="zh-CN" altLang="en-US" dirty="0">
                <a:latin typeface="+mn-lt"/>
              </a:rPr>
              <a:t>类别不平衡问题中由于主要关心正例，所以在此情况下</a:t>
            </a:r>
            <a:r>
              <a:rPr lang="en-US" altLang="zh-CN" dirty="0">
                <a:latin typeface="+mn-lt"/>
              </a:rPr>
              <a:t>PR</a:t>
            </a:r>
            <a:r>
              <a:rPr lang="zh-CN" altLang="en-US" dirty="0">
                <a:latin typeface="+mn-lt"/>
              </a:rPr>
              <a:t>曲线被广泛认为优于</a:t>
            </a:r>
            <a:r>
              <a:rPr lang="en-US" altLang="zh-CN" dirty="0">
                <a:latin typeface="+mn-lt"/>
              </a:rPr>
              <a:t>ROC</a:t>
            </a:r>
            <a:r>
              <a:rPr lang="zh-CN" altLang="en-US" dirty="0">
                <a:latin typeface="+mn-lt"/>
              </a:rPr>
              <a:t>曲线</a:t>
            </a:r>
            <a:endParaRPr lang="en-US" altLang="zh-CN" dirty="0">
              <a:latin typeface="+mn-lt"/>
            </a:endParaRPr>
          </a:p>
          <a:p>
            <a:pPr marL="342900" lvl="1" indent="-342900">
              <a:buFont typeface="+mj-lt"/>
              <a:buAutoNum type="arabicPeriod"/>
            </a:pPr>
            <a:r>
              <a:rPr lang="en-US" altLang="zh-CN" dirty="0">
                <a:solidFill>
                  <a:schemeClr val="accent1"/>
                </a:solidFill>
                <a:latin typeface="+mn-lt"/>
              </a:rPr>
              <a:t>【</a:t>
            </a:r>
            <a:r>
              <a:rPr lang="zh-CN" altLang="en-US" dirty="0">
                <a:solidFill>
                  <a:schemeClr val="accent1"/>
                </a:solidFill>
                <a:latin typeface="+mn-lt"/>
              </a:rPr>
              <a:t>劣</a:t>
            </a:r>
            <a:r>
              <a:rPr lang="en-US" altLang="zh-CN" dirty="0">
                <a:solidFill>
                  <a:schemeClr val="accent1"/>
                </a:solidFill>
                <a:latin typeface="+mn-lt"/>
              </a:rPr>
              <a:t>】</a:t>
            </a:r>
            <a:r>
              <a:rPr lang="zh-CN" altLang="en-US" dirty="0">
                <a:solidFill>
                  <a:schemeClr val="accent1"/>
                </a:solidFill>
                <a:latin typeface="+mn-lt"/>
              </a:rPr>
              <a:t> </a:t>
            </a:r>
            <a:r>
              <a:rPr lang="en-US" altLang="zh-CN" dirty="0">
                <a:latin typeface="+mn-lt"/>
              </a:rPr>
              <a:t>PR</a:t>
            </a:r>
            <a:r>
              <a:rPr lang="zh-CN" altLang="en-US" dirty="0">
                <a:latin typeface="+mn-lt"/>
              </a:rPr>
              <a:t>选用的两个指标都依赖于具体的类别分布</a:t>
            </a:r>
            <a:endParaRPr lang="zh-CN" altLang="en-US" dirty="0">
              <a:solidFill>
                <a:schemeClr val="accent1"/>
              </a:solidFill>
              <a:latin typeface="+mn-lt"/>
            </a:endParaRPr>
          </a:p>
          <a:p>
            <a:pPr lvl="2"/>
            <a:r>
              <a:rPr lang="zh-CN" altLang="en-US" dirty="0">
                <a:latin typeface="+mn-lt"/>
              </a:rPr>
              <a:t>精确度</a:t>
            </a:r>
            <a:r>
              <a:rPr lang="en-US" altLang="zh-CN" dirty="0">
                <a:latin typeface="+mn-lt"/>
              </a:rPr>
              <a:t>(Precision)</a:t>
            </a:r>
            <a:r>
              <a:rPr lang="zh-CN" altLang="en-US" dirty="0">
                <a:latin typeface="+mn-lt"/>
              </a:rPr>
              <a:t>使用的</a:t>
            </a:r>
            <a:r>
              <a:rPr lang="en-US" altLang="zh-CN" dirty="0">
                <a:latin typeface="+mn-lt"/>
              </a:rPr>
              <a:t>TP</a:t>
            </a:r>
            <a:r>
              <a:rPr lang="zh-CN" altLang="en-US" dirty="0">
                <a:latin typeface="+mn-lt"/>
              </a:rPr>
              <a:t>和</a:t>
            </a:r>
            <a:r>
              <a:rPr lang="en-US" altLang="zh-CN" dirty="0">
                <a:latin typeface="+mn-lt"/>
              </a:rPr>
              <a:t>FP</a:t>
            </a:r>
            <a:r>
              <a:rPr lang="zh-CN" altLang="en-US" dirty="0">
                <a:latin typeface="+mn-lt"/>
              </a:rPr>
              <a:t>就分属两列，则易受类别分布改变的影响</a:t>
            </a:r>
            <a:endParaRPr lang="en-US" altLang="zh-CN" dirty="0">
              <a:latin typeface="+mn-lt"/>
            </a:endParaRPr>
          </a:p>
          <a:p>
            <a:pPr marL="0" lvl="1" indent="0">
              <a:buNone/>
            </a:pPr>
            <a:endParaRPr lang="en-US" dirty="0">
              <a:latin typeface="+mn-lt"/>
            </a:endParaRPr>
          </a:p>
        </p:txBody>
      </p:sp>
      <p:sp>
        <p:nvSpPr>
          <p:cNvPr id="6" name="ee4pHeader1">
            <a:extLst>
              <a:ext uri="{FF2B5EF4-FFF2-40B4-BE49-F238E27FC236}">
                <a16:creationId xmlns:a16="http://schemas.microsoft.com/office/drawing/2014/main" id="{6110D6BB-B50B-2C78-C59A-44A6AA66576F}"/>
              </a:ext>
            </a:extLst>
          </p:cNvPr>
          <p:cNvSpPr/>
          <p:nvPr>
            <p:custDataLst>
              <p:tags r:id="rId3"/>
            </p:custDataLst>
          </p:nvPr>
        </p:nvSpPr>
        <p:spPr bwMode="auto">
          <a:xfrm>
            <a:off x="514349" y="1717677"/>
            <a:ext cx="548501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ROC AUC</a:t>
            </a:r>
          </a:p>
        </p:txBody>
      </p:sp>
      <p:sp>
        <p:nvSpPr>
          <p:cNvPr id="7" name="ee4pHeader1">
            <a:extLst>
              <a:ext uri="{FF2B5EF4-FFF2-40B4-BE49-F238E27FC236}">
                <a16:creationId xmlns:a16="http://schemas.microsoft.com/office/drawing/2014/main" id="{64411915-367F-56A6-F2EE-0C3D13A7FD3E}"/>
              </a:ext>
            </a:extLst>
          </p:cNvPr>
          <p:cNvSpPr/>
          <p:nvPr>
            <p:custDataLst>
              <p:tags r:id="rId4"/>
            </p:custDataLst>
          </p:nvPr>
        </p:nvSpPr>
        <p:spPr bwMode="auto">
          <a:xfrm>
            <a:off x="6190254" y="1717677"/>
            <a:ext cx="548501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PR AP</a:t>
            </a:r>
          </a:p>
        </p:txBody>
      </p:sp>
    </p:spTree>
    <p:extLst>
      <p:ext uri="{BB962C8B-B14F-4D97-AF65-F5344CB8AC3E}">
        <p14:creationId xmlns:p14="http://schemas.microsoft.com/office/powerpoint/2010/main" val="24208665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4349" y="672041"/>
            <a:ext cx="11160917" cy="492443"/>
          </a:xfrm>
        </p:spPr>
        <p:txBody>
          <a:bodyPr/>
          <a:lstStyle/>
          <a:p>
            <a:r>
              <a:rPr lang="en-US" altLang="zh-CN" dirty="0"/>
              <a:t>ROC AUC vs PR AP</a:t>
            </a:r>
            <a:endParaRPr lang="en-US" dirty="0"/>
          </a:p>
        </p:txBody>
      </p:sp>
      <p:sp>
        <p:nvSpPr>
          <p:cNvPr id="4" name="ee4pContent1">
            <a:extLst>
              <a:ext uri="{FF2B5EF4-FFF2-40B4-BE49-F238E27FC236}">
                <a16:creationId xmlns:a16="http://schemas.microsoft.com/office/drawing/2014/main" id="{CCD515C7-6C78-CFEB-0489-5D694EC1D288}"/>
              </a:ext>
            </a:extLst>
          </p:cNvPr>
          <p:cNvSpPr txBox="1">
            <a:spLocks/>
          </p:cNvSpPr>
          <p:nvPr>
            <p:custDataLst>
              <p:tags r:id="rId1"/>
            </p:custDataLst>
          </p:nvPr>
        </p:nvSpPr>
        <p:spPr>
          <a:xfrm>
            <a:off x="514351" y="2179415"/>
            <a:ext cx="5485013"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a:pPr>
            <a:r>
              <a:rPr lang="en-US" altLang="zh-CN" dirty="0">
                <a:solidFill>
                  <a:schemeClr val="accent1"/>
                </a:solidFill>
                <a:latin typeface="+mn-lt"/>
              </a:rPr>
              <a:t>【</a:t>
            </a:r>
            <a:r>
              <a:rPr lang="zh-CN" altLang="en-US" dirty="0">
                <a:solidFill>
                  <a:schemeClr val="accent1"/>
                </a:solidFill>
                <a:latin typeface="+mn-lt"/>
              </a:rPr>
              <a:t>相同</a:t>
            </a:r>
            <a:r>
              <a:rPr lang="en-US" altLang="zh-CN" dirty="0">
                <a:solidFill>
                  <a:schemeClr val="accent1"/>
                </a:solidFill>
                <a:latin typeface="+mn-lt"/>
              </a:rPr>
              <a:t>】</a:t>
            </a:r>
            <a:r>
              <a:rPr lang="en-US" altLang="zh-CN" dirty="0">
                <a:latin typeface="+mn-lt"/>
              </a:rPr>
              <a:t>ROC</a:t>
            </a:r>
            <a:r>
              <a:rPr lang="zh-CN" altLang="en-US" dirty="0">
                <a:latin typeface="+mn-lt"/>
              </a:rPr>
              <a:t>曲线采用了</a:t>
            </a:r>
            <a:r>
              <a:rPr lang="en-US" altLang="zh-CN" dirty="0">
                <a:latin typeface="+mn-lt"/>
              </a:rPr>
              <a:t>TPR (Recall)</a:t>
            </a:r>
            <a:endParaRPr lang="en-US" altLang="zh-CN" dirty="0">
              <a:solidFill>
                <a:schemeClr val="accent1"/>
              </a:solidFill>
              <a:latin typeface="+mn-lt"/>
            </a:endParaRPr>
          </a:p>
          <a:p>
            <a:pPr lvl="2"/>
            <a:r>
              <a:rPr lang="zh-CN" altLang="en-US" dirty="0">
                <a:latin typeface="+mn-lt"/>
              </a:rPr>
              <a:t>可以用</a:t>
            </a:r>
            <a:r>
              <a:rPr lang="en-US" altLang="zh-CN" dirty="0">
                <a:latin typeface="+mn-lt"/>
              </a:rPr>
              <a:t>AUC</a:t>
            </a:r>
            <a:r>
              <a:rPr lang="zh-CN" altLang="en-US" dirty="0">
                <a:latin typeface="+mn-lt"/>
              </a:rPr>
              <a:t>来衡量分类器的效果</a:t>
            </a:r>
            <a:endParaRPr lang="en-US" altLang="zh-CN" dirty="0">
              <a:solidFill>
                <a:schemeClr val="accent1"/>
              </a:solidFill>
              <a:latin typeface="+mn-lt"/>
            </a:endParaRPr>
          </a:p>
          <a:p>
            <a:pPr marL="342900" lvl="1" indent="-342900">
              <a:buFont typeface="+mj-lt"/>
              <a:buAutoNum type="arabicPeriod"/>
            </a:pPr>
            <a:r>
              <a:rPr lang="en-US" altLang="zh-CN" dirty="0">
                <a:solidFill>
                  <a:schemeClr val="accent1"/>
                </a:solidFill>
                <a:latin typeface="+mn-lt"/>
              </a:rPr>
              <a:t>【</a:t>
            </a:r>
            <a:r>
              <a:rPr lang="zh-CN" altLang="en-US" dirty="0">
                <a:solidFill>
                  <a:schemeClr val="accent1"/>
                </a:solidFill>
                <a:latin typeface="+mn-lt"/>
              </a:rPr>
              <a:t>不同</a:t>
            </a:r>
            <a:r>
              <a:rPr lang="en-US" altLang="zh-CN" dirty="0">
                <a:solidFill>
                  <a:schemeClr val="accent1"/>
                </a:solidFill>
                <a:latin typeface="+mn-lt"/>
              </a:rPr>
              <a:t>】</a:t>
            </a:r>
            <a:r>
              <a:rPr lang="en-US" altLang="zh-CN" dirty="0">
                <a:latin typeface="+mn-lt"/>
              </a:rPr>
              <a:t>ROC</a:t>
            </a:r>
            <a:r>
              <a:rPr lang="zh-CN" altLang="en-US" dirty="0">
                <a:latin typeface="+mn-lt"/>
              </a:rPr>
              <a:t>曲线使用了</a:t>
            </a:r>
            <a:r>
              <a:rPr lang="en-US" altLang="zh-CN" dirty="0">
                <a:latin typeface="+mn-lt"/>
              </a:rPr>
              <a:t>FPR</a:t>
            </a:r>
          </a:p>
          <a:p>
            <a:pPr lvl="2"/>
            <a:r>
              <a:rPr lang="en-US" altLang="zh-CN" dirty="0">
                <a:latin typeface="+mn-lt"/>
              </a:rPr>
              <a:t>ROC</a:t>
            </a:r>
            <a:r>
              <a:rPr lang="zh-CN" altLang="en-US" dirty="0">
                <a:latin typeface="+mn-lt"/>
              </a:rPr>
              <a:t>曲线兼顾正例和负例</a:t>
            </a:r>
            <a:endParaRPr lang="en-US" altLang="zh-CN" dirty="0">
              <a:latin typeface="+mn-lt"/>
            </a:endParaRPr>
          </a:p>
          <a:p>
            <a:pPr marL="342900" lvl="1" indent="-342900">
              <a:buFont typeface="+mj-lt"/>
              <a:buAutoNum type="arabicPeriod"/>
            </a:pPr>
            <a:r>
              <a:rPr lang="en-US" altLang="zh-CN" dirty="0">
                <a:solidFill>
                  <a:schemeClr val="accent1"/>
                </a:solidFill>
                <a:latin typeface="+mn-lt"/>
              </a:rPr>
              <a:t>【</a:t>
            </a:r>
            <a:r>
              <a:rPr lang="zh-CN" altLang="en-US" dirty="0">
                <a:solidFill>
                  <a:schemeClr val="accent1"/>
                </a:solidFill>
                <a:latin typeface="+mn-lt"/>
              </a:rPr>
              <a:t>应用</a:t>
            </a:r>
            <a:r>
              <a:rPr lang="en-US" altLang="zh-CN" dirty="0">
                <a:solidFill>
                  <a:schemeClr val="accent1"/>
                </a:solidFill>
                <a:latin typeface="+mn-lt"/>
              </a:rPr>
              <a:t>】</a:t>
            </a:r>
            <a:r>
              <a:rPr lang="zh-CN" altLang="en-US" dirty="0">
                <a:latin typeface="+mn-lt"/>
              </a:rPr>
              <a:t>适用于评估分类器的整体性能</a:t>
            </a:r>
            <a:endParaRPr lang="en-US" altLang="zh-CN" dirty="0">
              <a:latin typeface="+mn-lt"/>
            </a:endParaRPr>
          </a:p>
          <a:p>
            <a:pPr lvl="2"/>
            <a:r>
              <a:rPr lang="zh-CN" altLang="en-US" dirty="0">
                <a:latin typeface="+mn-lt"/>
              </a:rPr>
              <a:t>如果有多份数据且存在不同的类别分布，若只想比较分类器的性能且剔除类别分布改变的影响，则</a:t>
            </a:r>
            <a:r>
              <a:rPr lang="en-US" altLang="zh-CN" dirty="0">
                <a:latin typeface="+mn-lt"/>
              </a:rPr>
              <a:t>ROC</a:t>
            </a:r>
            <a:r>
              <a:rPr lang="zh-CN" altLang="en-US" dirty="0">
                <a:latin typeface="+mn-lt"/>
              </a:rPr>
              <a:t>曲线比较适合</a:t>
            </a:r>
            <a:endParaRPr lang="en-US" altLang="zh-CN" dirty="0">
              <a:latin typeface="+mn-lt"/>
            </a:endParaRPr>
          </a:p>
          <a:p>
            <a:pPr lvl="2"/>
            <a:r>
              <a:rPr lang="zh-CN" altLang="en-US" dirty="0">
                <a:latin typeface="+mn-lt"/>
              </a:rPr>
              <a:t>类别不平衡问题中，</a:t>
            </a:r>
            <a:r>
              <a:rPr lang="en-US" altLang="zh-CN" dirty="0">
                <a:latin typeface="+mn-lt"/>
              </a:rPr>
              <a:t>ROC</a:t>
            </a:r>
            <a:r>
              <a:rPr lang="zh-CN" altLang="en-US" dirty="0">
                <a:latin typeface="+mn-lt"/>
              </a:rPr>
              <a:t>曲线通常会给出一个乐观的效果估计</a:t>
            </a:r>
            <a:endParaRPr lang="en-US" altLang="zh-CN" dirty="0">
              <a:latin typeface="+mn-lt"/>
            </a:endParaRPr>
          </a:p>
        </p:txBody>
      </p:sp>
      <p:sp>
        <p:nvSpPr>
          <p:cNvPr id="5" name="ee4pContent1">
            <a:extLst>
              <a:ext uri="{FF2B5EF4-FFF2-40B4-BE49-F238E27FC236}">
                <a16:creationId xmlns:a16="http://schemas.microsoft.com/office/drawing/2014/main" id="{26E6D9BD-5E4D-7EEB-6F67-E786AAA532D2}"/>
              </a:ext>
            </a:extLst>
          </p:cNvPr>
          <p:cNvSpPr txBox="1">
            <a:spLocks/>
          </p:cNvSpPr>
          <p:nvPr>
            <p:custDataLst>
              <p:tags r:id="rId2"/>
            </p:custDataLst>
          </p:nvPr>
        </p:nvSpPr>
        <p:spPr>
          <a:xfrm>
            <a:off x="6190256" y="2179415"/>
            <a:ext cx="5485013"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a:pPr>
            <a:r>
              <a:rPr lang="en-US" altLang="zh-CN" dirty="0">
                <a:solidFill>
                  <a:schemeClr val="accent1"/>
                </a:solidFill>
                <a:latin typeface="+mn-lt"/>
              </a:rPr>
              <a:t>【</a:t>
            </a:r>
            <a:r>
              <a:rPr lang="zh-CN" altLang="en-US" dirty="0">
                <a:solidFill>
                  <a:schemeClr val="accent1"/>
                </a:solidFill>
                <a:latin typeface="+mn-lt"/>
              </a:rPr>
              <a:t>相同</a:t>
            </a:r>
            <a:r>
              <a:rPr lang="en-US" altLang="zh-CN" dirty="0">
                <a:solidFill>
                  <a:schemeClr val="accent1"/>
                </a:solidFill>
                <a:latin typeface="+mn-lt"/>
              </a:rPr>
              <a:t>】</a:t>
            </a:r>
            <a:r>
              <a:rPr lang="en-US" altLang="zh-CN" dirty="0">
                <a:latin typeface="+mn-lt"/>
              </a:rPr>
              <a:t>ROC PR</a:t>
            </a:r>
            <a:r>
              <a:rPr lang="zh-CN" altLang="en-US" dirty="0">
                <a:latin typeface="+mn-lt"/>
              </a:rPr>
              <a:t>曲线采用了</a:t>
            </a:r>
            <a:r>
              <a:rPr lang="en-US" altLang="zh-CN" dirty="0">
                <a:latin typeface="+mn-lt"/>
              </a:rPr>
              <a:t>TPR (Recall)</a:t>
            </a:r>
            <a:endParaRPr lang="zh-CN" altLang="en-US" dirty="0">
              <a:solidFill>
                <a:schemeClr val="accent1"/>
              </a:solidFill>
              <a:latin typeface="+mn-lt"/>
            </a:endParaRPr>
          </a:p>
          <a:p>
            <a:pPr lvl="2"/>
            <a:r>
              <a:rPr lang="zh-CN" altLang="en-US" dirty="0">
                <a:latin typeface="+mn-lt"/>
              </a:rPr>
              <a:t>可以用</a:t>
            </a:r>
            <a:r>
              <a:rPr lang="en-US" altLang="zh-CN" dirty="0">
                <a:latin typeface="+mn-lt"/>
              </a:rPr>
              <a:t>AUC</a:t>
            </a:r>
            <a:r>
              <a:rPr lang="zh-CN" altLang="en-US" dirty="0">
                <a:latin typeface="+mn-lt"/>
              </a:rPr>
              <a:t>来衡量分类器的效果</a:t>
            </a:r>
            <a:endParaRPr lang="en-US" altLang="zh-CN" dirty="0">
              <a:latin typeface="+mn-lt"/>
            </a:endParaRPr>
          </a:p>
          <a:p>
            <a:pPr marL="342900" lvl="1" indent="-342900">
              <a:buFont typeface="+mj-lt"/>
              <a:buAutoNum type="arabicPeriod"/>
            </a:pPr>
            <a:r>
              <a:rPr lang="en-US" altLang="zh-CN" dirty="0">
                <a:solidFill>
                  <a:schemeClr val="accent1"/>
                </a:solidFill>
                <a:latin typeface="+mn-lt"/>
              </a:rPr>
              <a:t>【</a:t>
            </a:r>
            <a:r>
              <a:rPr lang="zh-CN" altLang="en-US" dirty="0">
                <a:solidFill>
                  <a:schemeClr val="accent1"/>
                </a:solidFill>
                <a:latin typeface="+mn-lt"/>
              </a:rPr>
              <a:t>不同</a:t>
            </a:r>
            <a:r>
              <a:rPr lang="en-US" altLang="zh-CN" dirty="0">
                <a:solidFill>
                  <a:schemeClr val="accent1"/>
                </a:solidFill>
                <a:latin typeface="+mn-lt"/>
              </a:rPr>
              <a:t>】</a:t>
            </a:r>
            <a:r>
              <a:rPr lang="zh-CN" altLang="en-US" dirty="0">
                <a:solidFill>
                  <a:schemeClr val="accent1"/>
                </a:solidFill>
                <a:latin typeface="+mn-lt"/>
              </a:rPr>
              <a:t> </a:t>
            </a:r>
            <a:r>
              <a:rPr lang="en-US" altLang="zh-CN" dirty="0">
                <a:latin typeface="+mn-lt"/>
              </a:rPr>
              <a:t>PR</a:t>
            </a:r>
            <a:r>
              <a:rPr lang="zh-CN" altLang="en-US" dirty="0">
                <a:latin typeface="+mn-lt"/>
              </a:rPr>
              <a:t>曲线使用了</a:t>
            </a:r>
            <a:r>
              <a:rPr lang="en-US" altLang="zh-CN" dirty="0">
                <a:latin typeface="+mn-lt"/>
              </a:rPr>
              <a:t>Precision</a:t>
            </a:r>
            <a:endParaRPr lang="zh-CN" altLang="en-US" dirty="0">
              <a:solidFill>
                <a:schemeClr val="accent1"/>
              </a:solidFill>
              <a:latin typeface="+mn-lt"/>
            </a:endParaRPr>
          </a:p>
          <a:p>
            <a:pPr lvl="2"/>
            <a:r>
              <a:rPr lang="en-US" altLang="zh-CN" dirty="0">
                <a:latin typeface="+mn-lt"/>
              </a:rPr>
              <a:t>PR</a:t>
            </a:r>
            <a:r>
              <a:rPr lang="zh-CN" altLang="en-US" dirty="0">
                <a:latin typeface="+mn-lt"/>
              </a:rPr>
              <a:t>曲线的两个指标都聚焦于正例</a:t>
            </a:r>
            <a:endParaRPr lang="en-US" altLang="zh-CN" dirty="0">
              <a:latin typeface="+mn-lt"/>
            </a:endParaRPr>
          </a:p>
          <a:p>
            <a:pPr marL="342900" lvl="1" indent="-342900">
              <a:buFont typeface="+mj-lt"/>
              <a:buAutoNum type="arabicPeriod"/>
            </a:pPr>
            <a:r>
              <a:rPr lang="en-US" altLang="zh-CN" dirty="0">
                <a:solidFill>
                  <a:schemeClr val="accent1"/>
                </a:solidFill>
                <a:latin typeface="+mn-lt"/>
              </a:rPr>
              <a:t>【</a:t>
            </a:r>
            <a:r>
              <a:rPr lang="zh-CN" altLang="en-US" dirty="0">
                <a:solidFill>
                  <a:schemeClr val="accent1"/>
                </a:solidFill>
                <a:latin typeface="+mn-lt"/>
              </a:rPr>
              <a:t>应用</a:t>
            </a:r>
            <a:r>
              <a:rPr lang="en-US" altLang="zh-CN" dirty="0">
                <a:solidFill>
                  <a:schemeClr val="accent1"/>
                </a:solidFill>
                <a:latin typeface="+mn-lt"/>
              </a:rPr>
              <a:t>】</a:t>
            </a:r>
            <a:r>
              <a:rPr lang="zh-CN" altLang="en-US" dirty="0">
                <a:latin typeface="+mn-lt"/>
              </a:rPr>
              <a:t>适用于评估相同的类别分布下正例的预测情况</a:t>
            </a:r>
            <a:endParaRPr lang="zh-CN" altLang="en-US" dirty="0">
              <a:solidFill>
                <a:schemeClr val="accent1"/>
              </a:solidFill>
              <a:latin typeface="+mn-lt"/>
            </a:endParaRPr>
          </a:p>
          <a:p>
            <a:pPr lvl="2"/>
            <a:r>
              <a:rPr lang="zh-CN" altLang="en-US" dirty="0">
                <a:latin typeface="+mn-lt"/>
              </a:rPr>
              <a:t>如果有多份数据且存在不同的类别分布，若只想测试相同类别分布下对分类器的性能的影响，则</a:t>
            </a:r>
            <a:r>
              <a:rPr lang="en-US" altLang="zh-CN" dirty="0">
                <a:latin typeface="+mn-lt"/>
              </a:rPr>
              <a:t>PR</a:t>
            </a:r>
            <a:r>
              <a:rPr lang="zh-CN" altLang="en-US" dirty="0">
                <a:latin typeface="+mn-lt"/>
              </a:rPr>
              <a:t>曲线比较适合</a:t>
            </a:r>
            <a:endParaRPr lang="en-US" altLang="zh-CN" dirty="0">
              <a:latin typeface="+mn-lt"/>
            </a:endParaRPr>
          </a:p>
          <a:p>
            <a:pPr lvl="2"/>
            <a:r>
              <a:rPr lang="zh-CN" altLang="en-US" dirty="0">
                <a:latin typeface="+mn-lt"/>
              </a:rPr>
              <a:t>类别不平衡问题中，</a:t>
            </a:r>
            <a:r>
              <a:rPr lang="en-US" altLang="zh-CN" dirty="0">
                <a:latin typeface="+mn-lt"/>
              </a:rPr>
              <a:t>PR</a:t>
            </a:r>
            <a:r>
              <a:rPr lang="zh-CN" altLang="en-US" dirty="0">
                <a:latin typeface="+mn-lt"/>
              </a:rPr>
              <a:t>曲线能更聚焦分类器对正例的检出效果</a:t>
            </a:r>
          </a:p>
          <a:p>
            <a:pPr marL="342900" lvl="1" indent="-342900">
              <a:buFont typeface="+mj-lt"/>
              <a:buAutoNum type="arabicPeriod"/>
            </a:pPr>
            <a:endParaRPr lang="en-US" altLang="zh-CN" dirty="0">
              <a:latin typeface="+mn-lt"/>
            </a:endParaRPr>
          </a:p>
        </p:txBody>
      </p:sp>
      <p:sp>
        <p:nvSpPr>
          <p:cNvPr id="6" name="ee4pHeader1">
            <a:extLst>
              <a:ext uri="{FF2B5EF4-FFF2-40B4-BE49-F238E27FC236}">
                <a16:creationId xmlns:a16="http://schemas.microsoft.com/office/drawing/2014/main" id="{6110D6BB-B50B-2C78-C59A-44A6AA66576F}"/>
              </a:ext>
            </a:extLst>
          </p:cNvPr>
          <p:cNvSpPr/>
          <p:nvPr>
            <p:custDataLst>
              <p:tags r:id="rId3"/>
            </p:custDataLst>
          </p:nvPr>
        </p:nvSpPr>
        <p:spPr bwMode="auto">
          <a:xfrm>
            <a:off x="514349" y="1717677"/>
            <a:ext cx="548501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ROC AUC</a:t>
            </a:r>
          </a:p>
        </p:txBody>
      </p:sp>
      <p:sp>
        <p:nvSpPr>
          <p:cNvPr id="7" name="ee4pHeader1">
            <a:extLst>
              <a:ext uri="{FF2B5EF4-FFF2-40B4-BE49-F238E27FC236}">
                <a16:creationId xmlns:a16="http://schemas.microsoft.com/office/drawing/2014/main" id="{64411915-367F-56A6-F2EE-0C3D13A7FD3E}"/>
              </a:ext>
            </a:extLst>
          </p:cNvPr>
          <p:cNvSpPr/>
          <p:nvPr>
            <p:custDataLst>
              <p:tags r:id="rId4"/>
            </p:custDataLst>
          </p:nvPr>
        </p:nvSpPr>
        <p:spPr bwMode="auto">
          <a:xfrm>
            <a:off x="6190254" y="1717677"/>
            <a:ext cx="548501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PR AP</a:t>
            </a:r>
          </a:p>
        </p:txBody>
      </p:sp>
    </p:spTree>
    <p:extLst>
      <p:ext uri="{BB962C8B-B14F-4D97-AF65-F5344CB8AC3E}">
        <p14:creationId xmlns:p14="http://schemas.microsoft.com/office/powerpoint/2010/main" val="10475292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88DB3626-39CA-C472-4533-4F9F37A5C0A7}"/>
              </a:ext>
            </a:extLst>
          </p:cNvPr>
          <p:cNvSpPr/>
          <p:nvPr>
            <p:custDataLst>
              <p:tags r:id="rId2"/>
            </p:custDataLst>
          </p:nvPr>
        </p:nvSpPr>
        <p:spPr>
          <a:xfrm>
            <a:off x="11488458" y="4499335"/>
            <a:ext cx="110608" cy="400111"/>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143</a:t>
            </a:r>
          </a:p>
        </p:txBody>
      </p:sp>
      <p:sp>
        <p:nvSpPr>
          <p:cNvPr id="25" name="矩形 24">
            <a:hlinkClick r:id="rId26" action="ppaction://hlinksldjump"/>
            <a:extLst>
              <a:ext uri="{FF2B5EF4-FFF2-40B4-BE49-F238E27FC236}">
                <a16:creationId xmlns:a16="http://schemas.microsoft.com/office/drawing/2014/main" id="{14CB664F-35C9-5DF7-340E-D46AE835F613}"/>
              </a:ext>
            </a:extLst>
          </p:cNvPr>
          <p:cNvSpPr/>
          <p:nvPr>
            <p:custDataLst>
              <p:tags r:id="rId3"/>
            </p:custDataLst>
          </p:nvPr>
        </p:nvSpPr>
        <p:spPr>
          <a:xfrm>
            <a:off x="977959" y="4499335"/>
            <a:ext cx="2592398" cy="400111"/>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zh-CN" altLang="en-US" sz="1600" b="1">
                <a:solidFill>
                  <a:schemeClr val="tx1"/>
                </a:solidFill>
                <a:cs typeface="Segoe UI" panose="020B0502040204020203" pitchFamily="34" charset="0"/>
              </a:rPr>
              <a:t>写在最后</a:t>
            </a:r>
            <a:endParaRPr lang="en-US" sz="1600" b="1">
              <a:solidFill>
                <a:schemeClr val="tx1"/>
              </a:solidFill>
              <a:cs typeface="Segoe UI" panose="020B0502040204020203" pitchFamily="34" charset="0"/>
            </a:endParaRPr>
          </a:p>
        </p:txBody>
      </p:sp>
      <p:sp>
        <p:nvSpPr>
          <p:cNvPr id="24" name="矩形 23">
            <a:hlinkClick r:id="rId26" action="ppaction://hlinksldjump"/>
            <a:extLst>
              <a:ext uri="{FF2B5EF4-FFF2-40B4-BE49-F238E27FC236}">
                <a16:creationId xmlns:a16="http://schemas.microsoft.com/office/drawing/2014/main" id="{848D9B32-81E4-8891-D82B-27F33CD85381}"/>
              </a:ext>
            </a:extLst>
          </p:cNvPr>
          <p:cNvSpPr/>
          <p:nvPr>
            <p:custDataLst>
              <p:tags r:id="rId4"/>
            </p:custDataLst>
          </p:nvPr>
        </p:nvSpPr>
        <p:spPr>
          <a:xfrm>
            <a:off x="514349" y="4499335"/>
            <a:ext cx="400110" cy="400111"/>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5</a:t>
            </a:r>
          </a:p>
        </p:txBody>
      </p:sp>
      <p:sp>
        <p:nvSpPr>
          <p:cNvPr id="23" name="矩形 22">
            <a:hlinkClick r:id="rId27" action="ppaction://hlinksldjump"/>
            <a:extLst>
              <a:ext uri="{FF2B5EF4-FFF2-40B4-BE49-F238E27FC236}">
                <a16:creationId xmlns:a16="http://schemas.microsoft.com/office/drawing/2014/main" id="{B6998AB5-C815-635F-352C-2C7ED5220FBC}"/>
              </a:ext>
            </a:extLst>
          </p:cNvPr>
          <p:cNvSpPr/>
          <p:nvPr>
            <p:custDataLst>
              <p:tags r:id="rId5"/>
            </p:custDataLst>
          </p:nvPr>
        </p:nvSpPr>
        <p:spPr>
          <a:xfrm>
            <a:off x="11488458" y="4035725"/>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141</a:t>
            </a:r>
          </a:p>
        </p:txBody>
      </p:sp>
      <p:sp>
        <p:nvSpPr>
          <p:cNvPr id="22" name="矩形 21">
            <a:hlinkClick r:id="rId27" action="ppaction://hlinksldjump"/>
            <a:extLst>
              <a:ext uri="{FF2B5EF4-FFF2-40B4-BE49-F238E27FC236}">
                <a16:creationId xmlns:a16="http://schemas.microsoft.com/office/drawing/2014/main" id="{AC18FF51-2C77-E66E-99EB-2FF93C9AD67A}"/>
              </a:ext>
            </a:extLst>
          </p:cNvPr>
          <p:cNvSpPr/>
          <p:nvPr>
            <p:custDataLst>
              <p:tags r:id="rId6"/>
            </p:custDataLst>
          </p:nvPr>
        </p:nvSpPr>
        <p:spPr>
          <a:xfrm>
            <a:off x="977959" y="4035725"/>
            <a:ext cx="259239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zh-CN" altLang="en-US" sz="1600" b="1">
                <a:solidFill>
                  <a:schemeClr val="tx1"/>
                </a:solidFill>
                <a:cs typeface="Segoe UI" panose="020B0502040204020203" pitchFamily="34" charset="0"/>
              </a:rPr>
              <a:t>小小的实验</a:t>
            </a:r>
            <a:endParaRPr lang="en-US" sz="1600" b="1">
              <a:solidFill>
                <a:schemeClr val="tx1"/>
              </a:solidFill>
              <a:cs typeface="Segoe UI" panose="020B0502040204020203" pitchFamily="34" charset="0"/>
            </a:endParaRPr>
          </a:p>
        </p:txBody>
      </p:sp>
      <p:sp>
        <p:nvSpPr>
          <p:cNvPr id="21" name="矩形 20">
            <a:hlinkClick r:id="rId27" action="ppaction://hlinksldjump"/>
            <a:extLst>
              <a:ext uri="{FF2B5EF4-FFF2-40B4-BE49-F238E27FC236}">
                <a16:creationId xmlns:a16="http://schemas.microsoft.com/office/drawing/2014/main" id="{D1FE8450-8B12-0438-AD5D-EA8AE9A9D499}"/>
              </a:ext>
            </a:extLst>
          </p:cNvPr>
          <p:cNvSpPr/>
          <p:nvPr>
            <p:custDataLst>
              <p:tags r:id="rId7"/>
            </p:custDataLst>
          </p:nvPr>
        </p:nvSpPr>
        <p:spPr>
          <a:xfrm>
            <a:off x="514349" y="4035725"/>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4</a:t>
            </a:r>
          </a:p>
        </p:txBody>
      </p:sp>
      <p:sp>
        <p:nvSpPr>
          <p:cNvPr id="20" name="矩形 19">
            <a:hlinkClick r:id="rId28" action="ppaction://hlinksldjump"/>
            <a:extLst>
              <a:ext uri="{FF2B5EF4-FFF2-40B4-BE49-F238E27FC236}">
                <a16:creationId xmlns:a16="http://schemas.microsoft.com/office/drawing/2014/main" id="{83F89308-F9C9-86DC-4E0D-6AF5FC587B29}"/>
              </a:ext>
            </a:extLst>
          </p:cNvPr>
          <p:cNvSpPr/>
          <p:nvPr>
            <p:custDataLst>
              <p:tags r:id="rId8"/>
            </p:custDataLst>
          </p:nvPr>
        </p:nvSpPr>
        <p:spPr>
          <a:xfrm>
            <a:off x="11488458" y="3572115"/>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47</a:t>
            </a:r>
          </a:p>
        </p:txBody>
      </p:sp>
      <p:sp>
        <p:nvSpPr>
          <p:cNvPr id="19" name="矩形 18">
            <a:hlinkClick r:id="rId28" action="ppaction://hlinksldjump"/>
            <a:extLst>
              <a:ext uri="{FF2B5EF4-FFF2-40B4-BE49-F238E27FC236}">
                <a16:creationId xmlns:a16="http://schemas.microsoft.com/office/drawing/2014/main" id="{391937DF-8F07-BD82-D05C-5BC5C52CB5EC}"/>
              </a:ext>
            </a:extLst>
          </p:cNvPr>
          <p:cNvSpPr/>
          <p:nvPr>
            <p:custDataLst>
              <p:tags r:id="rId9"/>
            </p:custDataLst>
          </p:nvPr>
        </p:nvSpPr>
        <p:spPr>
          <a:xfrm>
            <a:off x="977959" y="3572115"/>
            <a:ext cx="259239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cs typeface="Segoe UI" panose="020B0502040204020203" pitchFamily="34" charset="0"/>
              </a:rPr>
              <a:t>YOLO</a:t>
            </a:r>
            <a:r>
              <a:rPr lang="zh-CN" altLang="en-US" sz="1600" b="1">
                <a:solidFill>
                  <a:schemeClr val="tx1"/>
                </a:solidFill>
                <a:cs typeface="Segoe UI" panose="020B0502040204020203" pitchFamily="34" charset="0"/>
              </a:rPr>
              <a:t>来了</a:t>
            </a:r>
            <a:endParaRPr lang="en-US" sz="1600" b="1">
              <a:solidFill>
                <a:schemeClr val="tx1"/>
              </a:solidFill>
              <a:cs typeface="Segoe UI" panose="020B0502040204020203" pitchFamily="34" charset="0"/>
            </a:endParaRPr>
          </a:p>
        </p:txBody>
      </p:sp>
      <p:sp>
        <p:nvSpPr>
          <p:cNvPr id="18" name="矩形 17">
            <a:hlinkClick r:id="rId28" action="ppaction://hlinksldjump"/>
            <a:extLst>
              <a:ext uri="{FF2B5EF4-FFF2-40B4-BE49-F238E27FC236}">
                <a16:creationId xmlns:a16="http://schemas.microsoft.com/office/drawing/2014/main" id="{FA4AEB13-1D50-64F7-E275-B6FB7B41EDF7}"/>
              </a:ext>
            </a:extLst>
          </p:cNvPr>
          <p:cNvSpPr/>
          <p:nvPr>
            <p:custDataLst>
              <p:tags r:id="rId10"/>
            </p:custDataLst>
          </p:nvPr>
        </p:nvSpPr>
        <p:spPr>
          <a:xfrm>
            <a:off x="514349" y="3572115"/>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3</a:t>
            </a:r>
          </a:p>
        </p:txBody>
      </p:sp>
      <p:sp>
        <p:nvSpPr>
          <p:cNvPr id="17" name="矩形 16">
            <a:hlinkClick r:id="rId29" action="ppaction://hlinksldjump"/>
            <a:extLst>
              <a:ext uri="{FF2B5EF4-FFF2-40B4-BE49-F238E27FC236}">
                <a16:creationId xmlns:a16="http://schemas.microsoft.com/office/drawing/2014/main" id="{A32FF45E-2EE8-59DF-C863-594972BC36F1}"/>
              </a:ext>
            </a:extLst>
          </p:cNvPr>
          <p:cNvSpPr/>
          <p:nvPr>
            <p:custDataLst>
              <p:tags r:id="rId11"/>
            </p:custDataLst>
          </p:nvPr>
        </p:nvSpPr>
        <p:spPr>
          <a:xfrm>
            <a:off x="11488458" y="3108505"/>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45</a:t>
            </a:r>
          </a:p>
        </p:txBody>
      </p:sp>
      <p:sp>
        <p:nvSpPr>
          <p:cNvPr id="16" name="矩形 15">
            <a:hlinkClick r:id="rId29" action="ppaction://hlinksldjump"/>
            <a:extLst>
              <a:ext uri="{FF2B5EF4-FFF2-40B4-BE49-F238E27FC236}">
                <a16:creationId xmlns:a16="http://schemas.microsoft.com/office/drawing/2014/main" id="{4AD6CC32-A735-EBD5-6AC6-A24AA658C06E}"/>
              </a:ext>
            </a:extLst>
          </p:cNvPr>
          <p:cNvSpPr/>
          <p:nvPr>
            <p:custDataLst>
              <p:tags r:id="rId12"/>
            </p:custDataLst>
          </p:nvPr>
        </p:nvSpPr>
        <p:spPr>
          <a:xfrm>
            <a:off x="1441569" y="3108505"/>
            <a:ext cx="212878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zh-CN" altLang="en-US" sz="1600" b="1">
                <a:solidFill>
                  <a:schemeClr val="tx1"/>
                </a:solidFill>
                <a:cs typeface="Segoe UI" panose="020B0502040204020203" pitchFamily="34" charset="0"/>
              </a:rPr>
              <a:t>网络任务类型发展</a:t>
            </a:r>
            <a:endParaRPr lang="en-US" sz="1600" b="1">
              <a:solidFill>
                <a:schemeClr val="tx1"/>
              </a:solidFill>
              <a:cs typeface="Segoe UI" panose="020B0502040204020203" pitchFamily="34" charset="0"/>
            </a:endParaRPr>
          </a:p>
        </p:txBody>
      </p:sp>
      <p:sp>
        <p:nvSpPr>
          <p:cNvPr id="15" name="矩形 14">
            <a:hlinkClick r:id="rId29" action="ppaction://hlinksldjump"/>
            <a:extLst>
              <a:ext uri="{FF2B5EF4-FFF2-40B4-BE49-F238E27FC236}">
                <a16:creationId xmlns:a16="http://schemas.microsoft.com/office/drawing/2014/main" id="{8C5970F9-397D-39CF-E40A-8B4935DF834E}"/>
              </a:ext>
            </a:extLst>
          </p:cNvPr>
          <p:cNvSpPr/>
          <p:nvPr>
            <p:custDataLst>
              <p:tags r:id="rId13"/>
            </p:custDataLst>
          </p:nvPr>
        </p:nvSpPr>
        <p:spPr>
          <a:xfrm>
            <a:off x="977959" y="3108505"/>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2.2</a:t>
            </a:r>
          </a:p>
        </p:txBody>
      </p:sp>
      <p:sp>
        <p:nvSpPr>
          <p:cNvPr id="14" name="矩形 13">
            <a:hlinkClick r:id="rId30" action="ppaction://hlinksldjump"/>
            <a:extLst>
              <a:ext uri="{FF2B5EF4-FFF2-40B4-BE49-F238E27FC236}">
                <a16:creationId xmlns:a16="http://schemas.microsoft.com/office/drawing/2014/main" id="{AA44A708-9D74-5054-12F2-08933578DAD3}"/>
              </a:ext>
            </a:extLst>
          </p:cNvPr>
          <p:cNvSpPr/>
          <p:nvPr>
            <p:custDataLst>
              <p:tags r:id="rId14"/>
            </p:custDataLst>
          </p:nvPr>
        </p:nvSpPr>
        <p:spPr>
          <a:xfrm>
            <a:off x="11488458" y="2644895"/>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43</a:t>
            </a:r>
          </a:p>
        </p:txBody>
      </p:sp>
      <p:sp>
        <p:nvSpPr>
          <p:cNvPr id="13" name="矩形 12">
            <a:hlinkClick r:id="rId30" action="ppaction://hlinksldjump"/>
            <a:extLst>
              <a:ext uri="{FF2B5EF4-FFF2-40B4-BE49-F238E27FC236}">
                <a16:creationId xmlns:a16="http://schemas.microsoft.com/office/drawing/2014/main" id="{A896494A-1B16-8272-D3EB-B5EC8237934B}"/>
              </a:ext>
            </a:extLst>
          </p:cNvPr>
          <p:cNvSpPr/>
          <p:nvPr>
            <p:custDataLst>
              <p:tags r:id="rId15"/>
            </p:custDataLst>
          </p:nvPr>
        </p:nvSpPr>
        <p:spPr>
          <a:xfrm>
            <a:off x="1441569" y="2644895"/>
            <a:ext cx="212878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zh-CN" altLang="en-US" sz="1600" b="1">
                <a:solidFill>
                  <a:schemeClr val="tx1"/>
                </a:solidFill>
                <a:cs typeface="Segoe UI" panose="020B0502040204020203" pitchFamily="34" charset="0"/>
              </a:rPr>
              <a:t>网络结构发展</a:t>
            </a:r>
            <a:endParaRPr lang="en-US" sz="1600" b="1">
              <a:solidFill>
                <a:schemeClr val="tx1"/>
              </a:solidFill>
              <a:cs typeface="Segoe UI" panose="020B0502040204020203" pitchFamily="34" charset="0"/>
            </a:endParaRPr>
          </a:p>
        </p:txBody>
      </p:sp>
      <p:sp>
        <p:nvSpPr>
          <p:cNvPr id="12" name="矩形 11">
            <a:hlinkClick r:id="rId30" action="ppaction://hlinksldjump"/>
            <a:extLst>
              <a:ext uri="{FF2B5EF4-FFF2-40B4-BE49-F238E27FC236}">
                <a16:creationId xmlns:a16="http://schemas.microsoft.com/office/drawing/2014/main" id="{04309C5E-4B8E-15A1-E5B3-4B7F9FBF3851}"/>
              </a:ext>
            </a:extLst>
          </p:cNvPr>
          <p:cNvSpPr/>
          <p:nvPr>
            <p:custDataLst>
              <p:tags r:id="rId16"/>
            </p:custDataLst>
          </p:nvPr>
        </p:nvSpPr>
        <p:spPr>
          <a:xfrm>
            <a:off x="977959" y="2644895"/>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2.1</a:t>
            </a:r>
          </a:p>
        </p:txBody>
      </p:sp>
      <p:sp>
        <p:nvSpPr>
          <p:cNvPr id="11" name="矩形 10">
            <a:extLst>
              <a:ext uri="{FF2B5EF4-FFF2-40B4-BE49-F238E27FC236}">
                <a16:creationId xmlns:a16="http://schemas.microsoft.com/office/drawing/2014/main" id="{1BA1A8CE-B039-4475-7A94-C0DF0FF2D15E}"/>
              </a:ext>
            </a:extLst>
          </p:cNvPr>
          <p:cNvSpPr/>
          <p:nvPr>
            <p:custDataLst>
              <p:tags r:id="rId17"/>
            </p:custDataLst>
          </p:nvPr>
        </p:nvSpPr>
        <p:spPr>
          <a:xfrm>
            <a:off x="977959" y="2181285"/>
            <a:ext cx="10697307" cy="400110"/>
          </a:xfrm>
          <a:prstGeom prst="rect">
            <a:avLst/>
          </a:prstGeom>
          <a:solidFill>
            <a:srgbClr val="D9D9D9"/>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cs typeface="Segoe UI" panose="020B0502040204020203" pitchFamily="34" charset="0"/>
            </a:endParaRPr>
          </a:p>
        </p:txBody>
      </p:sp>
      <p:sp>
        <p:nvSpPr>
          <p:cNvPr id="10" name="矩形 9">
            <a:hlinkClick r:id="rId31" action="ppaction://hlinksldjump"/>
            <a:extLst>
              <a:ext uri="{FF2B5EF4-FFF2-40B4-BE49-F238E27FC236}">
                <a16:creationId xmlns:a16="http://schemas.microsoft.com/office/drawing/2014/main" id="{F2E7A77F-B426-7B8A-F339-C4657D3B0779}"/>
              </a:ext>
            </a:extLst>
          </p:cNvPr>
          <p:cNvSpPr/>
          <p:nvPr>
            <p:custDataLst>
              <p:tags r:id="rId18"/>
            </p:custDataLst>
          </p:nvPr>
        </p:nvSpPr>
        <p:spPr>
          <a:xfrm>
            <a:off x="11488458" y="2181285"/>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38</a:t>
            </a:r>
          </a:p>
        </p:txBody>
      </p:sp>
      <p:sp>
        <p:nvSpPr>
          <p:cNvPr id="9" name="矩形 8">
            <a:hlinkClick r:id="rId31" action="ppaction://hlinksldjump"/>
            <a:extLst>
              <a:ext uri="{FF2B5EF4-FFF2-40B4-BE49-F238E27FC236}">
                <a16:creationId xmlns:a16="http://schemas.microsoft.com/office/drawing/2014/main" id="{986AC4AE-473C-0713-AEA9-56C685C25D98}"/>
              </a:ext>
            </a:extLst>
          </p:cNvPr>
          <p:cNvSpPr/>
          <p:nvPr>
            <p:custDataLst>
              <p:tags r:id="rId19"/>
            </p:custDataLst>
          </p:nvPr>
        </p:nvSpPr>
        <p:spPr>
          <a:xfrm>
            <a:off x="977959" y="2181285"/>
            <a:ext cx="259239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zh-CN" altLang="en-US" sz="1600" b="1">
                <a:solidFill>
                  <a:schemeClr val="tx1"/>
                </a:solidFill>
                <a:cs typeface="Segoe UI" panose="020B0502040204020203" pitchFamily="34" charset="0"/>
              </a:rPr>
              <a:t>目标检测成长点滴</a:t>
            </a:r>
            <a:endParaRPr lang="en-US" sz="1600" b="1">
              <a:solidFill>
                <a:schemeClr val="tx1"/>
              </a:solidFill>
              <a:cs typeface="Segoe UI" panose="020B0502040204020203" pitchFamily="34" charset="0"/>
            </a:endParaRPr>
          </a:p>
        </p:txBody>
      </p:sp>
      <p:sp>
        <p:nvSpPr>
          <p:cNvPr id="8" name="矩形 7">
            <a:hlinkClick r:id="rId31" action="ppaction://hlinksldjump"/>
            <a:extLst>
              <a:ext uri="{FF2B5EF4-FFF2-40B4-BE49-F238E27FC236}">
                <a16:creationId xmlns:a16="http://schemas.microsoft.com/office/drawing/2014/main" id="{207CEB4F-4F02-E9F9-6365-46651A11AFB5}"/>
              </a:ext>
            </a:extLst>
          </p:cNvPr>
          <p:cNvSpPr/>
          <p:nvPr>
            <p:custDataLst>
              <p:tags r:id="rId20"/>
            </p:custDataLst>
          </p:nvPr>
        </p:nvSpPr>
        <p:spPr>
          <a:xfrm>
            <a:off x="514349" y="2181285"/>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2</a:t>
            </a:r>
          </a:p>
        </p:txBody>
      </p:sp>
      <p:sp>
        <p:nvSpPr>
          <p:cNvPr id="7" name="矩形 6">
            <a:hlinkClick r:id="rId32" action="ppaction://hlinksldjump"/>
            <a:extLst>
              <a:ext uri="{FF2B5EF4-FFF2-40B4-BE49-F238E27FC236}">
                <a16:creationId xmlns:a16="http://schemas.microsoft.com/office/drawing/2014/main" id="{B46572D9-C5E2-83A3-A5B3-521184C57C7A}"/>
              </a:ext>
            </a:extLst>
          </p:cNvPr>
          <p:cNvSpPr/>
          <p:nvPr>
            <p:custDataLst>
              <p:tags r:id="rId21"/>
            </p:custDataLst>
          </p:nvPr>
        </p:nvSpPr>
        <p:spPr>
          <a:xfrm>
            <a:off x="11488458" y="1717675"/>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6</a:t>
            </a:r>
          </a:p>
        </p:txBody>
      </p:sp>
      <p:sp>
        <p:nvSpPr>
          <p:cNvPr id="6" name="矩形 5">
            <a:hlinkClick r:id="rId32" action="ppaction://hlinksldjump"/>
            <a:extLst>
              <a:ext uri="{FF2B5EF4-FFF2-40B4-BE49-F238E27FC236}">
                <a16:creationId xmlns:a16="http://schemas.microsoft.com/office/drawing/2014/main" id="{4AD05E42-70A1-F0D6-FBE0-7BCA057F9446}"/>
              </a:ext>
            </a:extLst>
          </p:cNvPr>
          <p:cNvSpPr/>
          <p:nvPr>
            <p:custDataLst>
              <p:tags r:id="rId22"/>
            </p:custDataLst>
          </p:nvPr>
        </p:nvSpPr>
        <p:spPr>
          <a:xfrm>
            <a:off x="977959" y="1717675"/>
            <a:ext cx="259239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zh-CN" altLang="en-US" sz="1600" b="1">
                <a:solidFill>
                  <a:schemeClr val="tx1"/>
                </a:solidFill>
                <a:cs typeface="Segoe UI" panose="020B0502040204020203" pitchFamily="34" charset="0"/>
              </a:rPr>
              <a:t>目标检测是什么？</a:t>
            </a:r>
            <a:endParaRPr lang="en-US" sz="1600" b="1">
              <a:solidFill>
                <a:schemeClr val="tx1"/>
              </a:solidFill>
              <a:cs typeface="Segoe UI" panose="020B0502040204020203" pitchFamily="34" charset="0"/>
            </a:endParaRPr>
          </a:p>
        </p:txBody>
      </p:sp>
      <p:sp>
        <p:nvSpPr>
          <p:cNvPr id="5" name="矩形 4">
            <a:hlinkClick r:id="rId32" action="ppaction://hlinksldjump"/>
            <a:extLst>
              <a:ext uri="{FF2B5EF4-FFF2-40B4-BE49-F238E27FC236}">
                <a16:creationId xmlns:a16="http://schemas.microsoft.com/office/drawing/2014/main" id="{EB7458D1-7012-7F65-23F4-30C6759BD2DC}"/>
              </a:ext>
            </a:extLst>
          </p:cNvPr>
          <p:cNvSpPr/>
          <p:nvPr>
            <p:custDataLst>
              <p:tags r:id="rId23"/>
            </p:custDataLst>
          </p:nvPr>
        </p:nvSpPr>
        <p:spPr>
          <a:xfrm>
            <a:off x="514349" y="1717675"/>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1</a:t>
            </a:r>
          </a:p>
        </p:txBody>
      </p:sp>
      <p:sp>
        <p:nvSpPr>
          <p:cNvPr id="4" name="标题 3">
            <a:extLst>
              <a:ext uri="{FF2B5EF4-FFF2-40B4-BE49-F238E27FC236}">
                <a16:creationId xmlns:a16="http://schemas.microsoft.com/office/drawing/2014/main" id="{42257ABE-4228-1AB4-08CD-525946E05480}"/>
              </a:ext>
            </a:extLst>
          </p:cNvPr>
          <p:cNvSpPr>
            <a:spLocks noGrp="1"/>
          </p:cNvSpPr>
          <p:nvPr>
            <p:ph type="title"/>
            <p:custDataLst>
              <p:tags r:id="rId24"/>
            </p:custDataLst>
          </p:nvPr>
        </p:nvSpPr>
        <p:spPr/>
        <p:txBody>
          <a:bodyPr/>
          <a:lstStyle/>
          <a:p>
            <a:r>
              <a:rPr lang="en-US"/>
              <a:t>Main Content</a:t>
            </a:r>
          </a:p>
        </p:txBody>
      </p:sp>
    </p:spTree>
    <p:custDataLst>
      <p:tags r:id="rId1"/>
    </p:custDataLst>
    <p:extLst>
      <p:ext uri="{BB962C8B-B14F-4D97-AF65-F5344CB8AC3E}">
        <p14:creationId xmlns:p14="http://schemas.microsoft.com/office/powerpoint/2010/main" val="11214295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4349" y="672041"/>
            <a:ext cx="11160917" cy="492443"/>
          </a:xfrm>
        </p:spPr>
        <p:txBody>
          <a:bodyPr/>
          <a:lstStyle/>
          <a:p>
            <a:r>
              <a:rPr lang="zh-CN" altLang="en-US" dirty="0"/>
              <a:t>目标检测成长点滴</a:t>
            </a:r>
          </a:p>
        </p:txBody>
      </p:sp>
      <p:sp>
        <p:nvSpPr>
          <p:cNvPr id="4" name="Oval 4">
            <a:extLst>
              <a:ext uri="{FF2B5EF4-FFF2-40B4-BE49-F238E27FC236}">
                <a16:creationId xmlns:a16="http://schemas.microsoft.com/office/drawing/2014/main" id="{3F2D398D-ED9A-DFF4-8DBF-7313D207477E}"/>
              </a:ext>
            </a:extLst>
          </p:cNvPr>
          <p:cNvSpPr/>
          <p:nvPr/>
        </p:nvSpPr>
        <p:spPr>
          <a:xfrm>
            <a:off x="7215581" y="2275794"/>
            <a:ext cx="3331937" cy="3331937"/>
          </a:xfrm>
          <a:prstGeom prst="ellipse">
            <a:avLst/>
          </a:prstGeom>
          <a:solidFill>
            <a:schemeClr val="accent6"/>
          </a:solid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600" dirty="0" err="1">
              <a:solidFill>
                <a:schemeClr val="tx1"/>
              </a:solidFill>
              <a:cs typeface="Segoe UI" panose="020B0502040204020203" pitchFamily="34" charset="0"/>
            </a:endParaRPr>
          </a:p>
        </p:txBody>
      </p:sp>
      <p:sp>
        <p:nvSpPr>
          <p:cNvPr id="5" name="Oval 2">
            <a:extLst>
              <a:ext uri="{FF2B5EF4-FFF2-40B4-BE49-F238E27FC236}">
                <a16:creationId xmlns:a16="http://schemas.microsoft.com/office/drawing/2014/main" id="{78300B0D-0184-2FA4-2D5F-FC30E60507FA}"/>
              </a:ext>
            </a:extLst>
          </p:cNvPr>
          <p:cNvSpPr/>
          <p:nvPr/>
        </p:nvSpPr>
        <p:spPr>
          <a:xfrm>
            <a:off x="1642096" y="2275794"/>
            <a:ext cx="3331937" cy="3331937"/>
          </a:xfrm>
          <a:prstGeom prst="ellipse">
            <a:avLst/>
          </a:prstGeom>
          <a:solidFill>
            <a:schemeClr val="accent1"/>
          </a:solid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US" sz="1600" dirty="0" err="1">
              <a:solidFill>
                <a:schemeClr val="tx1"/>
              </a:solidFill>
              <a:cs typeface="Segoe UI" panose="020B0502040204020203" pitchFamily="34" charset="0"/>
            </a:endParaRPr>
          </a:p>
        </p:txBody>
      </p:sp>
      <p:sp>
        <p:nvSpPr>
          <p:cNvPr id="6" name="Oval 3">
            <a:extLst>
              <a:ext uri="{FF2B5EF4-FFF2-40B4-BE49-F238E27FC236}">
                <a16:creationId xmlns:a16="http://schemas.microsoft.com/office/drawing/2014/main" id="{0BD5E2BB-1547-33E6-EFF5-A1E11C6FE1F4}"/>
              </a:ext>
            </a:extLst>
          </p:cNvPr>
          <p:cNvSpPr/>
          <p:nvPr/>
        </p:nvSpPr>
        <p:spPr>
          <a:xfrm>
            <a:off x="4428839" y="2275794"/>
            <a:ext cx="3331937" cy="3331937"/>
          </a:xfrm>
          <a:prstGeom prst="ellipse">
            <a:avLst/>
          </a:prstGeom>
          <a:solidFill>
            <a:schemeClr val="accent1">
              <a:lumMod val="50000"/>
              <a:alpha val="90000"/>
            </a:schemeClr>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US" sz="1600" dirty="0" err="1">
              <a:solidFill>
                <a:schemeClr val="tx1"/>
              </a:solidFill>
              <a:cs typeface="Segoe UI" panose="020B0502040204020203" pitchFamily="34" charset="0"/>
            </a:endParaRPr>
          </a:p>
        </p:txBody>
      </p:sp>
      <p:sp>
        <p:nvSpPr>
          <p:cNvPr id="7" name="Rechteck 28">
            <a:extLst>
              <a:ext uri="{FF2B5EF4-FFF2-40B4-BE49-F238E27FC236}">
                <a16:creationId xmlns:a16="http://schemas.microsoft.com/office/drawing/2014/main" id="{49AA2FA6-DA13-1F7B-081D-C9EB72AA503B}"/>
              </a:ext>
            </a:extLst>
          </p:cNvPr>
          <p:cNvSpPr/>
          <p:nvPr/>
        </p:nvSpPr>
        <p:spPr bwMode="gray">
          <a:xfrm>
            <a:off x="7215581" y="4078800"/>
            <a:ext cx="3331937" cy="502203"/>
          </a:xfrm>
          <a:prstGeom prst="rect">
            <a:avLst/>
          </a:prstGeom>
          <a:noFill/>
          <a:ln w="19050">
            <a:noFill/>
            <a:miter lim="800000"/>
          </a:ln>
          <a:effectLst/>
        </p:spPr>
        <p:txBody>
          <a:bodyPr wrap="square" lIns="0" tIns="0" rIns="0" bIns="0" numCol="1" spcCol="72000" rtlCol="0" anchor="ctr" anchorCtr="0">
            <a:noAutofit/>
          </a:bodyPr>
          <a:lstStyle/>
          <a:p>
            <a:pPr algn="ctr">
              <a:spcBef>
                <a:spcPts val="600"/>
              </a:spcBef>
              <a:tabLst>
                <a:tab pos="1255085" algn="r"/>
              </a:tabLst>
              <a:defRPr/>
            </a:pPr>
            <a:r>
              <a:rPr lang="en-US" altLang="de-DE" sz="1600" b="1" dirty="0">
                <a:ea typeface="Arial Unicode MS"/>
              </a:rPr>
              <a:t>Transformer</a:t>
            </a:r>
          </a:p>
        </p:txBody>
      </p:sp>
      <p:sp>
        <p:nvSpPr>
          <p:cNvPr id="8" name="Rechteck 28">
            <a:extLst>
              <a:ext uri="{FF2B5EF4-FFF2-40B4-BE49-F238E27FC236}">
                <a16:creationId xmlns:a16="http://schemas.microsoft.com/office/drawing/2014/main" id="{DC6B6B88-B539-96D2-2CA9-FB013575735C}"/>
              </a:ext>
            </a:extLst>
          </p:cNvPr>
          <p:cNvSpPr/>
          <p:nvPr/>
        </p:nvSpPr>
        <p:spPr bwMode="gray">
          <a:xfrm>
            <a:off x="7215581" y="4581002"/>
            <a:ext cx="3331937" cy="246221"/>
          </a:xfrm>
          <a:prstGeom prst="rect">
            <a:avLst/>
          </a:prstGeom>
          <a:noFill/>
          <a:ln w="19050">
            <a:noFill/>
            <a:miter lim="800000"/>
          </a:ln>
          <a:effectLst/>
        </p:spPr>
        <p:txBody>
          <a:bodyPr wrap="square" lIns="0" tIns="0" rIns="0" bIns="0" numCol="1" spcCol="72000" rtlCol="0" anchor="t" anchorCtr="0">
            <a:spAutoFit/>
          </a:bodyPr>
          <a:lstStyle/>
          <a:p>
            <a:pPr algn="ctr">
              <a:spcBef>
                <a:spcPts val="600"/>
              </a:spcBef>
              <a:buClr>
                <a:schemeClr val="accent1">
                  <a:lumMod val="100000"/>
                </a:schemeClr>
              </a:buClr>
              <a:buSzPct val="100000"/>
              <a:tabLst>
                <a:tab pos="1255085" algn="r"/>
              </a:tabLst>
              <a:defRPr/>
            </a:pPr>
            <a:r>
              <a:rPr lang="en-US" altLang="de-DE" sz="1600" dirty="0">
                <a:ea typeface="Arial Unicode MS"/>
                <a:cs typeface="Arial" pitchFamily="34" charset="0"/>
              </a:rPr>
              <a:t>DERT</a:t>
            </a:r>
          </a:p>
        </p:txBody>
      </p:sp>
      <p:sp>
        <p:nvSpPr>
          <p:cNvPr id="9" name="Rechteck 28">
            <a:extLst>
              <a:ext uri="{FF2B5EF4-FFF2-40B4-BE49-F238E27FC236}">
                <a16:creationId xmlns:a16="http://schemas.microsoft.com/office/drawing/2014/main" id="{2E46CFB2-40FA-3F77-33C5-F4DC422D89FB}"/>
              </a:ext>
            </a:extLst>
          </p:cNvPr>
          <p:cNvSpPr/>
          <p:nvPr/>
        </p:nvSpPr>
        <p:spPr bwMode="gray">
          <a:xfrm>
            <a:off x="4428839" y="4078800"/>
            <a:ext cx="3331937" cy="502203"/>
          </a:xfrm>
          <a:prstGeom prst="rect">
            <a:avLst/>
          </a:prstGeom>
          <a:noFill/>
          <a:ln w="19050">
            <a:noFill/>
            <a:miter lim="800000"/>
          </a:ln>
          <a:effectLst/>
          <a:extLst>
            <a:ext uri="{909E8E84-426E-40DD-AFC4-6F175D3DCCD1}">
              <a14:hiddenFill xmlns:a14="http://schemas.microsoft.com/office/drawing/2010/main">
                <a:solidFill>
                  <a:srgbClr val="FFFFFF"/>
                </a:solidFill>
              </a14:hiddenFill>
            </a:ext>
          </a:extLst>
        </p:spPr>
        <p:txBody>
          <a:bodyPr wrap="square" lIns="0" tIns="0" rIns="0" bIns="0" numCol="1" spcCol="72000" rtlCol="0" anchor="ctr" anchorCtr="0">
            <a:noAutofit/>
          </a:bodyPr>
          <a:lstStyle/>
          <a:p>
            <a:pPr algn="ctr">
              <a:spcBef>
                <a:spcPts val="600"/>
              </a:spcBef>
              <a:tabLst>
                <a:tab pos="1255085" algn="r"/>
              </a:tabLst>
              <a:defRPr/>
            </a:pPr>
            <a:r>
              <a:rPr lang="en-US" altLang="de-DE" sz="1600" b="1" dirty="0">
                <a:solidFill>
                  <a:srgbClr val="FFFFFF"/>
                </a:solidFill>
                <a:ea typeface="Arial Unicode MS"/>
              </a:rPr>
              <a:t>CNN</a:t>
            </a:r>
          </a:p>
        </p:txBody>
      </p:sp>
      <p:sp>
        <p:nvSpPr>
          <p:cNvPr id="10" name="Rechteck 28">
            <a:extLst>
              <a:ext uri="{FF2B5EF4-FFF2-40B4-BE49-F238E27FC236}">
                <a16:creationId xmlns:a16="http://schemas.microsoft.com/office/drawing/2014/main" id="{41444439-ECB8-D1C0-E875-272C94C08B12}"/>
              </a:ext>
            </a:extLst>
          </p:cNvPr>
          <p:cNvSpPr/>
          <p:nvPr/>
        </p:nvSpPr>
        <p:spPr bwMode="gray">
          <a:xfrm>
            <a:off x="4428839" y="4581002"/>
            <a:ext cx="3331937" cy="246221"/>
          </a:xfrm>
          <a:prstGeom prst="rect">
            <a:avLst/>
          </a:prstGeom>
          <a:noFill/>
          <a:ln w="19050">
            <a:noFill/>
            <a:miter lim="800000"/>
          </a:ln>
          <a:effectLst/>
          <a:extLst>
            <a:ext uri="{909E8E84-426E-40DD-AFC4-6F175D3DCCD1}">
              <a14:hiddenFill xmlns:a14="http://schemas.microsoft.com/office/drawing/2010/main">
                <a:solidFill>
                  <a:srgbClr val="FFFFFF"/>
                </a:solidFill>
              </a14:hiddenFill>
            </a:ext>
          </a:extLst>
        </p:spPr>
        <p:txBody>
          <a:bodyPr wrap="square" lIns="0" tIns="0" rIns="0" bIns="0" numCol="1" spcCol="72000" rtlCol="0" anchor="t" anchorCtr="0">
            <a:spAutoFit/>
          </a:bodyPr>
          <a:lstStyle/>
          <a:p>
            <a:pPr algn="ctr">
              <a:spcBef>
                <a:spcPts val="600"/>
              </a:spcBef>
              <a:buClr>
                <a:schemeClr val="accent1">
                  <a:lumMod val="100000"/>
                </a:schemeClr>
              </a:buClr>
              <a:buSzPct val="100000"/>
              <a:tabLst>
                <a:tab pos="1255085" algn="r"/>
              </a:tabLst>
              <a:defRPr/>
            </a:pPr>
            <a:r>
              <a:rPr lang="en-US" altLang="de-DE" sz="1600" dirty="0">
                <a:solidFill>
                  <a:srgbClr val="FFFFFF"/>
                </a:solidFill>
                <a:ea typeface="Arial Unicode MS"/>
                <a:cs typeface="Arial" pitchFamily="34" charset="0"/>
              </a:rPr>
              <a:t>One-Stage</a:t>
            </a:r>
          </a:p>
        </p:txBody>
      </p:sp>
      <p:sp>
        <p:nvSpPr>
          <p:cNvPr id="11" name="Rechteck 28">
            <a:extLst>
              <a:ext uri="{FF2B5EF4-FFF2-40B4-BE49-F238E27FC236}">
                <a16:creationId xmlns:a16="http://schemas.microsoft.com/office/drawing/2014/main" id="{64AA246F-18F8-2186-1B2A-9F1ED9DDE082}"/>
              </a:ext>
            </a:extLst>
          </p:cNvPr>
          <p:cNvSpPr/>
          <p:nvPr/>
        </p:nvSpPr>
        <p:spPr bwMode="gray">
          <a:xfrm>
            <a:off x="1642096" y="4078800"/>
            <a:ext cx="3331937" cy="502203"/>
          </a:xfrm>
          <a:prstGeom prst="rect">
            <a:avLst/>
          </a:prstGeom>
          <a:noFill/>
          <a:ln w="19050">
            <a:noFill/>
            <a:miter lim="800000"/>
          </a:ln>
          <a:effectLst/>
          <a:extLst>
            <a:ext uri="{909E8E84-426E-40DD-AFC4-6F175D3DCCD1}">
              <a14:hiddenFill xmlns:a14="http://schemas.microsoft.com/office/drawing/2010/main">
                <a:solidFill>
                  <a:srgbClr val="FFFFFF"/>
                </a:solidFill>
              </a14:hiddenFill>
            </a:ext>
          </a:extLst>
        </p:spPr>
        <p:txBody>
          <a:bodyPr wrap="square" lIns="0" tIns="0" rIns="0" bIns="0" numCol="1" spcCol="72000" rtlCol="0" anchor="ctr" anchorCtr="0">
            <a:noAutofit/>
          </a:bodyPr>
          <a:lstStyle/>
          <a:p>
            <a:pPr algn="ctr">
              <a:spcBef>
                <a:spcPts val="600"/>
              </a:spcBef>
              <a:tabLst>
                <a:tab pos="1255085" algn="r"/>
              </a:tabLst>
              <a:defRPr/>
            </a:pPr>
            <a:r>
              <a:rPr lang="en-US" altLang="de-DE" sz="1600" b="1" dirty="0">
                <a:solidFill>
                  <a:srgbClr val="FFFFFF"/>
                </a:solidFill>
                <a:ea typeface="Arial Unicode MS"/>
              </a:rPr>
              <a:t>CNN</a:t>
            </a:r>
          </a:p>
        </p:txBody>
      </p:sp>
      <p:sp>
        <p:nvSpPr>
          <p:cNvPr id="12" name="Rechteck 28">
            <a:extLst>
              <a:ext uri="{FF2B5EF4-FFF2-40B4-BE49-F238E27FC236}">
                <a16:creationId xmlns:a16="http://schemas.microsoft.com/office/drawing/2014/main" id="{187CB94F-4713-1F05-5A3D-A2930CDED47F}"/>
              </a:ext>
            </a:extLst>
          </p:cNvPr>
          <p:cNvSpPr/>
          <p:nvPr/>
        </p:nvSpPr>
        <p:spPr bwMode="gray">
          <a:xfrm>
            <a:off x="1642096" y="4581002"/>
            <a:ext cx="3331937" cy="246221"/>
          </a:xfrm>
          <a:prstGeom prst="rect">
            <a:avLst/>
          </a:prstGeom>
          <a:noFill/>
          <a:ln w="19050">
            <a:noFill/>
            <a:miter lim="800000"/>
          </a:ln>
          <a:effectLst/>
          <a:extLst>
            <a:ext uri="{909E8E84-426E-40DD-AFC4-6F175D3DCCD1}">
              <a14:hiddenFill xmlns:a14="http://schemas.microsoft.com/office/drawing/2010/main">
                <a:solidFill>
                  <a:srgbClr val="FFFFFF"/>
                </a:solidFill>
              </a14:hiddenFill>
            </a:ext>
          </a:extLst>
        </p:spPr>
        <p:txBody>
          <a:bodyPr wrap="square" lIns="0" tIns="0" rIns="0" bIns="0" numCol="1" spcCol="72000" rtlCol="0" anchor="t" anchorCtr="0">
            <a:spAutoFit/>
          </a:bodyPr>
          <a:lstStyle/>
          <a:p>
            <a:pPr algn="ctr">
              <a:spcBef>
                <a:spcPts val="600"/>
              </a:spcBef>
              <a:buClr>
                <a:schemeClr val="accent1">
                  <a:lumMod val="100000"/>
                </a:schemeClr>
              </a:buClr>
              <a:buSzPct val="100000"/>
              <a:tabLst>
                <a:tab pos="1255085" algn="r"/>
              </a:tabLst>
              <a:defRPr/>
            </a:pPr>
            <a:r>
              <a:rPr lang="en-US" altLang="de-DE" sz="1600" dirty="0">
                <a:solidFill>
                  <a:srgbClr val="FFFFFF"/>
                </a:solidFill>
                <a:ea typeface="Arial Unicode MS"/>
                <a:cs typeface="Arial" pitchFamily="34" charset="0"/>
              </a:rPr>
              <a:t>Multi-Stage Two-Stage</a:t>
            </a:r>
          </a:p>
        </p:txBody>
      </p:sp>
      <p:sp>
        <p:nvSpPr>
          <p:cNvPr id="13" name="Freeform 1086">
            <a:extLst>
              <a:ext uri="{FF2B5EF4-FFF2-40B4-BE49-F238E27FC236}">
                <a16:creationId xmlns:a16="http://schemas.microsoft.com/office/drawing/2014/main" id="{8BA8BD9F-8422-F2A0-F25F-4A8A458E2A95}"/>
              </a:ext>
            </a:extLst>
          </p:cNvPr>
          <p:cNvSpPr>
            <a:spLocks noChangeAspect="1" noEditPoints="1"/>
          </p:cNvSpPr>
          <p:nvPr/>
        </p:nvSpPr>
        <p:spPr bwMode="auto">
          <a:xfrm>
            <a:off x="5725086" y="2966635"/>
            <a:ext cx="739442" cy="748800"/>
          </a:xfrm>
          <a:custGeom>
            <a:avLst/>
            <a:gdLst>
              <a:gd name="T0" fmla="*/ 251 w 502"/>
              <a:gd name="T1" fmla="*/ 502 h 502"/>
              <a:gd name="T2" fmla="*/ 0 w 502"/>
              <a:gd name="T3" fmla="*/ 251 h 502"/>
              <a:gd name="T4" fmla="*/ 251 w 502"/>
              <a:gd name="T5" fmla="*/ 0 h 502"/>
              <a:gd name="T6" fmla="*/ 502 w 502"/>
              <a:gd name="T7" fmla="*/ 251 h 502"/>
              <a:gd name="T8" fmla="*/ 251 w 502"/>
              <a:gd name="T9" fmla="*/ 502 h 502"/>
              <a:gd name="T10" fmla="*/ 251 w 502"/>
              <a:gd name="T11" fmla="*/ 42 h 502"/>
              <a:gd name="T12" fmla="*/ 42 w 502"/>
              <a:gd name="T13" fmla="*/ 251 h 502"/>
              <a:gd name="T14" fmla="*/ 251 w 502"/>
              <a:gd name="T15" fmla="*/ 460 h 502"/>
              <a:gd name="T16" fmla="*/ 460 w 502"/>
              <a:gd name="T17" fmla="*/ 251 h 502"/>
              <a:gd name="T18" fmla="*/ 251 w 502"/>
              <a:gd name="T19" fmla="*/ 42 h 502"/>
              <a:gd name="T20" fmla="*/ 251 w 502"/>
              <a:gd name="T21" fmla="*/ 418 h 502"/>
              <a:gd name="T22" fmla="*/ 84 w 502"/>
              <a:gd name="T23" fmla="*/ 251 h 502"/>
              <a:gd name="T24" fmla="*/ 251 w 502"/>
              <a:gd name="T25" fmla="*/ 84 h 502"/>
              <a:gd name="T26" fmla="*/ 418 w 502"/>
              <a:gd name="T27" fmla="*/ 251 h 502"/>
              <a:gd name="T28" fmla="*/ 251 w 502"/>
              <a:gd name="T29" fmla="*/ 418 h 502"/>
              <a:gd name="T30" fmla="*/ 251 w 502"/>
              <a:gd name="T31" fmla="*/ 126 h 502"/>
              <a:gd name="T32" fmla="*/ 126 w 502"/>
              <a:gd name="T33" fmla="*/ 251 h 502"/>
              <a:gd name="T34" fmla="*/ 251 w 502"/>
              <a:gd name="T35" fmla="*/ 376 h 502"/>
              <a:gd name="T36" fmla="*/ 377 w 502"/>
              <a:gd name="T37" fmla="*/ 251 h 502"/>
              <a:gd name="T38" fmla="*/ 251 w 502"/>
              <a:gd name="T39" fmla="*/ 126 h 502"/>
              <a:gd name="T40" fmla="*/ 251 w 502"/>
              <a:gd name="T41" fmla="*/ 335 h 502"/>
              <a:gd name="T42" fmla="*/ 168 w 502"/>
              <a:gd name="T43" fmla="*/ 251 h 502"/>
              <a:gd name="T44" fmla="*/ 251 w 502"/>
              <a:gd name="T45" fmla="*/ 167 h 502"/>
              <a:gd name="T46" fmla="*/ 335 w 502"/>
              <a:gd name="T47" fmla="*/ 251 h 502"/>
              <a:gd name="T48" fmla="*/ 251 w 502"/>
              <a:gd name="T49" fmla="*/ 335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2" h="502">
                <a:moveTo>
                  <a:pt x="251" y="502"/>
                </a:moveTo>
                <a:cubicBezTo>
                  <a:pt x="113" y="502"/>
                  <a:pt x="0" y="390"/>
                  <a:pt x="0" y="251"/>
                </a:cubicBezTo>
                <a:cubicBezTo>
                  <a:pt x="0" y="112"/>
                  <a:pt x="113" y="0"/>
                  <a:pt x="251" y="0"/>
                </a:cubicBezTo>
                <a:cubicBezTo>
                  <a:pt x="390" y="0"/>
                  <a:pt x="502" y="112"/>
                  <a:pt x="502" y="251"/>
                </a:cubicBezTo>
                <a:cubicBezTo>
                  <a:pt x="502" y="390"/>
                  <a:pt x="390" y="502"/>
                  <a:pt x="251" y="502"/>
                </a:cubicBezTo>
                <a:close/>
                <a:moveTo>
                  <a:pt x="251" y="42"/>
                </a:moveTo>
                <a:cubicBezTo>
                  <a:pt x="136" y="42"/>
                  <a:pt x="42" y="136"/>
                  <a:pt x="42" y="251"/>
                </a:cubicBezTo>
                <a:cubicBezTo>
                  <a:pt x="42" y="366"/>
                  <a:pt x="136" y="460"/>
                  <a:pt x="251" y="460"/>
                </a:cubicBezTo>
                <a:cubicBezTo>
                  <a:pt x="367" y="460"/>
                  <a:pt x="460" y="366"/>
                  <a:pt x="460" y="251"/>
                </a:cubicBezTo>
                <a:cubicBezTo>
                  <a:pt x="460" y="136"/>
                  <a:pt x="367" y="42"/>
                  <a:pt x="251" y="42"/>
                </a:cubicBezTo>
                <a:close/>
                <a:moveTo>
                  <a:pt x="251" y="418"/>
                </a:moveTo>
                <a:cubicBezTo>
                  <a:pt x="159" y="418"/>
                  <a:pt x="84" y="343"/>
                  <a:pt x="84" y="251"/>
                </a:cubicBezTo>
                <a:cubicBezTo>
                  <a:pt x="84" y="159"/>
                  <a:pt x="159" y="84"/>
                  <a:pt x="251" y="84"/>
                </a:cubicBezTo>
                <a:cubicBezTo>
                  <a:pt x="344" y="84"/>
                  <a:pt x="418" y="159"/>
                  <a:pt x="418" y="251"/>
                </a:cubicBezTo>
                <a:cubicBezTo>
                  <a:pt x="418" y="343"/>
                  <a:pt x="344" y="418"/>
                  <a:pt x="251" y="418"/>
                </a:cubicBezTo>
                <a:close/>
                <a:moveTo>
                  <a:pt x="251" y="126"/>
                </a:moveTo>
                <a:cubicBezTo>
                  <a:pt x="182" y="126"/>
                  <a:pt x="126" y="182"/>
                  <a:pt x="126" y="251"/>
                </a:cubicBezTo>
                <a:cubicBezTo>
                  <a:pt x="126" y="320"/>
                  <a:pt x="182" y="376"/>
                  <a:pt x="251" y="376"/>
                </a:cubicBezTo>
                <a:cubicBezTo>
                  <a:pt x="320" y="376"/>
                  <a:pt x="377" y="320"/>
                  <a:pt x="377" y="251"/>
                </a:cubicBezTo>
                <a:cubicBezTo>
                  <a:pt x="377" y="182"/>
                  <a:pt x="320" y="126"/>
                  <a:pt x="251" y="126"/>
                </a:cubicBezTo>
                <a:close/>
                <a:moveTo>
                  <a:pt x="251" y="335"/>
                </a:moveTo>
                <a:cubicBezTo>
                  <a:pt x="205" y="335"/>
                  <a:pt x="168" y="297"/>
                  <a:pt x="168" y="251"/>
                </a:cubicBezTo>
                <a:cubicBezTo>
                  <a:pt x="168" y="205"/>
                  <a:pt x="205" y="167"/>
                  <a:pt x="251" y="167"/>
                </a:cubicBezTo>
                <a:cubicBezTo>
                  <a:pt x="297" y="167"/>
                  <a:pt x="335" y="205"/>
                  <a:pt x="335" y="251"/>
                </a:cubicBezTo>
                <a:cubicBezTo>
                  <a:pt x="335" y="297"/>
                  <a:pt x="297" y="335"/>
                  <a:pt x="251" y="3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152" tIns="36576" rIns="73152" bIns="36576" numCol="1" anchor="t" anchorCtr="0" compatLnSpc="1">
            <a:prstTxWarp prst="textNoShape">
              <a:avLst/>
            </a:prstTxWarp>
          </a:bodyPr>
          <a:lstStyle/>
          <a:p>
            <a:endParaRPr lang="en-US" dirty="0">
              <a:solidFill>
                <a:srgbClr val="FFFFFF"/>
              </a:solidFill>
            </a:endParaRPr>
          </a:p>
        </p:txBody>
      </p:sp>
      <p:sp>
        <p:nvSpPr>
          <p:cNvPr id="14" name="Freeform 1100">
            <a:extLst>
              <a:ext uri="{FF2B5EF4-FFF2-40B4-BE49-F238E27FC236}">
                <a16:creationId xmlns:a16="http://schemas.microsoft.com/office/drawing/2014/main" id="{8240856E-CE7B-ED34-DBFD-EF5D37A6F48A}"/>
              </a:ext>
            </a:extLst>
          </p:cNvPr>
          <p:cNvSpPr>
            <a:spLocks noChangeAspect="1" noEditPoints="1"/>
          </p:cNvSpPr>
          <p:nvPr/>
        </p:nvSpPr>
        <p:spPr bwMode="auto">
          <a:xfrm>
            <a:off x="2938345" y="2966635"/>
            <a:ext cx="739443" cy="748800"/>
          </a:xfrm>
          <a:custGeom>
            <a:avLst/>
            <a:gdLst>
              <a:gd name="T0" fmla="*/ 251 w 501"/>
              <a:gd name="T1" fmla="*/ 502 h 502"/>
              <a:gd name="T2" fmla="*/ 0 w 501"/>
              <a:gd name="T3" fmla="*/ 251 h 502"/>
              <a:gd name="T4" fmla="*/ 251 w 501"/>
              <a:gd name="T5" fmla="*/ 0 h 502"/>
              <a:gd name="T6" fmla="*/ 501 w 501"/>
              <a:gd name="T7" fmla="*/ 251 h 502"/>
              <a:gd name="T8" fmla="*/ 251 w 501"/>
              <a:gd name="T9" fmla="*/ 502 h 502"/>
              <a:gd name="T10" fmla="*/ 251 w 501"/>
              <a:gd name="T11" fmla="*/ 73 h 502"/>
              <a:gd name="T12" fmla="*/ 73 w 501"/>
              <a:gd name="T13" fmla="*/ 251 h 502"/>
              <a:gd name="T14" fmla="*/ 251 w 501"/>
              <a:gd name="T15" fmla="*/ 429 h 502"/>
              <a:gd name="T16" fmla="*/ 428 w 501"/>
              <a:gd name="T17" fmla="*/ 251 h 502"/>
              <a:gd name="T18" fmla="*/ 251 w 501"/>
              <a:gd name="T19" fmla="*/ 73 h 502"/>
              <a:gd name="T20" fmla="*/ 334 w 501"/>
              <a:gd name="T21" fmla="*/ 297 h 502"/>
              <a:gd name="T22" fmla="*/ 167 w 501"/>
              <a:gd name="T23" fmla="*/ 381 h 502"/>
              <a:gd name="T24" fmla="*/ 167 w 501"/>
              <a:gd name="T25" fmla="*/ 204 h 502"/>
              <a:gd name="T26" fmla="*/ 334 w 501"/>
              <a:gd name="T27" fmla="*/ 120 h 502"/>
              <a:gd name="T28" fmla="*/ 334 w 501"/>
              <a:gd name="T29" fmla="*/ 297 h 502"/>
              <a:gd name="T30" fmla="*/ 292 w 501"/>
              <a:gd name="T31" fmla="*/ 272 h 502"/>
              <a:gd name="T32" fmla="*/ 209 w 501"/>
              <a:gd name="T33" fmla="*/ 230 h 502"/>
              <a:gd name="T34" fmla="*/ 209 w 501"/>
              <a:gd name="T35" fmla="*/ 314 h 502"/>
              <a:gd name="T36" fmla="*/ 292 w 501"/>
              <a:gd name="T37" fmla="*/ 27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1" h="502">
                <a:moveTo>
                  <a:pt x="251" y="502"/>
                </a:moveTo>
                <a:cubicBezTo>
                  <a:pt x="112" y="502"/>
                  <a:pt x="0" y="389"/>
                  <a:pt x="0" y="251"/>
                </a:cubicBezTo>
                <a:cubicBezTo>
                  <a:pt x="0" y="112"/>
                  <a:pt x="112" y="0"/>
                  <a:pt x="251" y="0"/>
                </a:cubicBezTo>
                <a:cubicBezTo>
                  <a:pt x="389" y="0"/>
                  <a:pt x="501" y="112"/>
                  <a:pt x="501" y="251"/>
                </a:cubicBezTo>
                <a:cubicBezTo>
                  <a:pt x="501" y="389"/>
                  <a:pt x="389" y="502"/>
                  <a:pt x="251" y="502"/>
                </a:cubicBezTo>
                <a:close/>
                <a:moveTo>
                  <a:pt x="251" y="73"/>
                </a:moveTo>
                <a:cubicBezTo>
                  <a:pt x="152" y="73"/>
                  <a:pt x="73" y="153"/>
                  <a:pt x="73" y="251"/>
                </a:cubicBezTo>
                <a:cubicBezTo>
                  <a:pt x="73" y="349"/>
                  <a:pt x="152" y="429"/>
                  <a:pt x="251" y="429"/>
                </a:cubicBezTo>
                <a:cubicBezTo>
                  <a:pt x="349" y="429"/>
                  <a:pt x="428" y="349"/>
                  <a:pt x="428" y="251"/>
                </a:cubicBezTo>
                <a:cubicBezTo>
                  <a:pt x="428" y="153"/>
                  <a:pt x="349" y="73"/>
                  <a:pt x="251" y="73"/>
                </a:cubicBezTo>
                <a:close/>
                <a:moveTo>
                  <a:pt x="334" y="297"/>
                </a:moveTo>
                <a:cubicBezTo>
                  <a:pt x="167" y="381"/>
                  <a:pt x="167" y="381"/>
                  <a:pt x="167" y="381"/>
                </a:cubicBezTo>
                <a:cubicBezTo>
                  <a:pt x="167" y="204"/>
                  <a:pt x="167" y="204"/>
                  <a:pt x="167" y="204"/>
                </a:cubicBezTo>
                <a:cubicBezTo>
                  <a:pt x="334" y="120"/>
                  <a:pt x="334" y="120"/>
                  <a:pt x="334" y="120"/>
                </a:cubicBezTo>
                <a:lnTo>
                  <a:pt x="334" y="297"/>
                </a:lnTo>
                <a:close/>
                <a:moveTo>
                  <a:pt x="292" y="272"/>
                </a:moveTo>
                <a:cubicBezTo>
                  <a:pt x="209" y="230"/>
                  <a:pt x="209" y="230"/>
                  <a:pt x="209" y="230"/>
                </a:cubicBezTo>
                <a:cubicBezTo>
                  <a:pt x="209" y="314"/>
                  <a:pt x="209" y="314"/>
                  <a:pt x="209" y="314"/>
                </a:cubicBezTo>
                <a:lnTo>
                  <a:pt x="292" y="2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152" tIns="36576" rIns="73152" bIns="36576" numCol="1" anchor="t" anchorCtr="0" compatLnSpc="1">
            <a:prstTxWarp prst="textNoShape">
              <a:avLst/>
            </a:prstTxWarp>
          </a:bodyPr>
          <a:lstStyle/>
          <a:p>
            <a:endParaRPr lang="en-US" dirty="0">
              <a:solidFill>
                <a:srgbClr val="FFFFFF"/>
              </a:solidFill>
            </a:endParaRPr>
          </a:p>
        </p:txBody>
      </p:sp>
      <p:sp>
        <p:nvSpPr>
          <p:cNvPr id="15" name="Freeform 25">
            <a:extLst>
              <a:ext uri="{FF2B5EF4-FFF2-40B4-BE49-F238E27FC236}">
                <a16:creationId xmlns:a16="http://schemas.microsoft.com/office/drawing/2014/main" id="{8B0F7EF9-0C1B-E8E9-4A28-0DBF4868FA41}"/>
              </a:ext>
            </a:extLst>
          </p:cNvPr>
          <p:cNvSpPr/>
          <p:nvPr/>
        </p:nvSpPr>
        <p:spPr>
          <a:xfrm>
            <a:off x="8509004" y="2968489"/>
            <a:ext cx="744873" cy="744873"/>
          </a:xfrm>
          <a:custGeom>
            <a:avLst/>
            <a:gdLst>
              <a:gd name="connsiteX0" fmla="*/ 372437 w 744873"/>
              <a:gd name="connsiteY0" fmla="*/ 226559 h 744873"/>
              <a:gd name="connsiteX1" fmla="*/ 518315 w 744873"/>
              <a:gd name="connsiteY1" fmla="*/ 372437 h 744873"/>
              <a:gd name="connsiteX2" fmla="*/ 372437 w 744873"/>
              <a:gd name="connsiteY2" fmla="*/ 518315 h 744873"/>
              <a:gd name="connsiteX3" fmla="*/ 226559 w 744873"/>
              <a:gd name="connsiteY3" fmla="*/ 372437 h 744873"/>
              <a:gd name="connsiteX4" fmla="*/ 372437 w 744873"/>
              <a:gd name="connsiteY4" fmla="*/ 226559 h 744873"/>
              <a:gd name="connsiteX5" fmla="*/ 372526 w 744873"/>
              <a:gd name="connsiteY5" fmla="*/ 200668 h 744873"/>
              <a:gd name="connsiteX6" fmla="*/ 200667 w 744873"/>
              <a:gd name="connsiteY6" fmla="*/ 372525 h 744873"/>
              <a:gd name="connsiteX7" fmla="*/ 372526 w 744873"/>
              <a:gd name="connsiteY7" fmla="*/ 544382 h 744873"/>
              <a:gd name="connsiteX8" fmla="*/ 544384 w 744873"/>
              <a:gd name="connsiteY8" fmla="*/ 372525 h 744873"/>
              <a:gd name="connsiteX9" fmla="*/ 372526 w 744873"/>
              <a:gd name="connsiteY9" fmla="*/ 200668 h 744873"/>
              <a:gd name="connsiteX10" fmla="*/ 372525 w 744873"/>
              <a:gd name="connsiteY10" fmla="*/ 172386 h 744873"/>
              <a:gd name="connsiteX11" fmla="*/ 572663 w 744873"/>
              <a:gd name="connsiteY11" fmla="*/ 372524 h 744873"/>
              <a:gd name="connsiteX12" fmla="*/ 372525 w 744873"/>
              <a:gd name="connsiteY12" fmla="*/ 572662 h 744873"/>
              <a:gd name="connsiteX13" fmla="*/ 172387 w 744873"/>
              <a:gd name="connsiteY13" fmla="*/ 372524 h 744873"/>
              <a:gd name="connsiteX14" fmla="*/ 372525 w 744873"/>
              <a:gd name="connsiteY14" fmla="*/ 172386 h 744873"/>
              <a:gd name="connsiteX15" fmla="*/ 372525 w 744873"/>
              <a:gd name="connsiteY15" fmla="*/ 148370 h 744873"/>
              <a:gd name="connsiteX16" fmla="*/ 148371 w 744873"/>
              <a:gd name="connsiteY16" fmla="*/ 372524 h 744873"/>
              <a:gd name="connsiteX17" fmla="*/ 372525 w 744873"/>
              <a:gd name="connsiteY17" fmla="*/ 596678 h 744873"/>
              <a:gd name="connsiteX18" fmla="*/ 596679 w 744873"/>
              <a:gd name="connsiteY18" fmla="*/ 372524 h 744873"/>
              <a:gd name="connsiteX19" fmla="*/ 372525 w 744873"/>
              <a:gd name="connsiteY19" fmla="*/ 148370 h 744873"/>
              <a:gd name="connsiteX20" fmla="*/ 272437 w 744873"/>
              <a:gd name="connsiteY20" fmla="*/ 1089 h 744873"/>
              <a:gd name="connsiteX21" fmla="*/ 306541 w 744873"/>
              <a:gd name="connsiteY21" fmla="*/ 11469 h 744873"/>
              <a:gd name="connsiteX22" fmla="*/ 371782 w 744873"/>
              <a:gd name="connsiteY22" fmla="*/ 78193 h 744873"/>
              <a:gd name="connsiteX23" fmla="*/ 438507 w 744873"/>
              <a:gd name="connsiteY23" fmla="*/ 11469 h 744873"/>
              <a:gd name="connsiteX24" fmla="*/ 471128 w 744873"/>
              <a:gd name="connsiteY24" fmla="*/ 1089 h 744873"/>
              <a:gd name="connsiteX25" fmla="*/ 496335 w 744873"/>
              <a:gd name="connsiteY25" fmla="*/ 26297 h 744873"/>
              <a:gd name="connsiteX26" fmla="*/ 520060 w 744873"/>
              <a:gd name="connsiteY26" fmla="*/ 116746 h 744873"/>
              <a:gd name="connsiteX27" fmla="*/ 610509 w 744873"/>
              <a:gd name="connsiteY27" fmla="*/ 91538 h 744873"/>
              <a:gd name="connsiteX28" fmla="*/ 643130 w 744873"/>
              <a:gd name="connsiteY28" fmla="*/ 100435 h 744873"/>
              <a:gd name="connsiteX29" fmla="*/ 653510 w 744873"/>
              <a:gd name="connsiteY29" fmla="*/ 134539 h 744873"/>
              <a:gd name="connsiteX30" fmla="*/ 626819 w 744873"/>
              <a:gd name="connsiteY30" fmla="*/ 224988 h 744873"/>
              <a:gd name="connsiteX31" fmla="*/ 718751 w 744873"/>
              <a:gd name="connsiteY31" fmla="*/ 248713 h 744873"/>
              <a:gd name="connsiteX32" fmla="*/ 743959 w 744873"/>
              <a:gd name="connsiteY32" fmla="*/ 272437 h 744873"/>
              <a:gd name="connsiteX33" fmla="*/ 733579 w 744873"/>
              <a:gd name="connsiteY33" fmla="*/ 306541 h 744873"/>
              <a:gd name="connsiteX34" fmla="*/ 666855 w 744873"/>
              <a:gd name="connsiteY34" fmla="*/ 371783 h 744873"/>
              <a:gd name="connsiteX35" fmla="*/ 733579 w 744873"/>
              <a:gd name="connsiteY35" fmla="*/ 437025 h 744873"/>
              <a:gd name="connsiteX36" fmla="*/ 743959 w 744873"/>
              <a:gd name="connsiteY36" fmla="*/ 471129 h 744873"/>
              <a:gd name="connsiteX37" fmla="*/ 718751 w 744873"/>
              <a:gd name="connsiteY37" fmla="*/ 496336 h 744873"/>
              <a:gd name="connsiteX38" fmla="*/ 626819 w 744873"/>
              <a:gd name="connsiteY38" fmla="*/ 520060 h 744873"/>
              <a:gd name="connsiteX39" fmla="*/ 653510 w 744873"/>
              <a:gd name="connsiteY39" fmla="*/ 609027 h 744873"/>
              <a:gd name="connsiteX40" fmla="*/ 643130 w 744873"/>
              <a:gd name="connsiteY40" fmla="*/ 643131 h 744873"/>
              <a:gd name="connsiteX41" fmla="*/ 610509 w 744873"/>
              <a:gd name="connsiteY41" fmla="*/ 653510 h 744873"/>
              <a:gd name="connsiteX42" fmla="*/ 520060 w 744873"/>
              <a:gd name="connsiteY42" fmla="*/ 626820 h 744873"/>
              <a:gd name="connsiteX43" fmla="*/ 496335 w 744873"/>
              <a:gd name="connsiteY43" fmla="*/ 718752 h 744873"/>
              <a:gd name="connsiteX44" fmla="*/ 471128 w 744873"/>
              <a:gd name="connsiteY44" fmla="*/ 743959 h 744873"/>
              <a:gd name="connsiteX45" fmla="*/ 462232 w 744873"/>
              <a:gd name="connsiteY45" fmla="*/ 743959 h 744873"/>
              <a:gd name="connsiteX46" fmla="*/ 438507 w 744873"/>
              <a:gd name="connsiteY46" fmla="*/ 733580 h 744873"/>
              <a:gd name="connsiteX47" fmla="*/ 371782 w 744873"/>
              <a:gd name="connsiteY47" fmla="*/ 666855 h 744873"/>
              <a:gd name="connsiteX48" fmla="*/ 306541 w 744873"/>
              <a:gd name="connsiteY48" fmla="*/ 733580 h 744873"/>
              <a:gd name="connsiteX49" fmla="*/ 272437 w 744873"/>
              <a:gd name="connsiteY49" fmla="*/ 743959 h 744873"/>
              <a:gd name="connsiteX50" fmla="*/ 248713 w 744873"/>
              <a:gd name="connsiteY50" fmla="*/ 718752 h 744873"/>
              <a:gd name="connsiteX51" fmla="*/ 224988 w 744873"/>
              <a:gd name="connsiteY51" fmla="*/ 626820 h 744873"/>
              <a:gd name="connsiteX52" fmla="*/ 134539 w 744873"/>
              <a:gd name="connsiteY52" fmla="*/ 653510 h 744873"/>
              <a:gd name="connsiteX53" fmla="*/ 100435 w 744873"/>
              <a:gd name="connsiteY53" fmla="*/ 643131 h 744873"/>
              <a:gd name="connsiteX54" fmla="*/ 91538 w 744873"/>
              <a:gd name="connsiteY54" fmla="*/ 609027 h 744873"/>
              <a:gd name="connsiteX55" fmla="*/ 118229 w 744873"/>
              <a:gd name="connsiteY55" fmla="*/ 520060 h 744873"/>
              <a:gd name="connsiteX56" fmla="*/ 26297 w 744873"/>
              <a:gd name="connsiteY56" fmla="*/ 496336 h 744873"/>
              <a:gd name="connsiteX57" fmla="*/ 1090 w 744873"/>
              <a:gd name="connsiteY57" fmla="*/ 471129 h 744873"/>
              <a:gd name="connsiteX58" fmla="*/ 11469 w 744873"/>
              <a:gd name="connsiteY58" fmla="*/ 437025 h 744873"/>
              <a:gd name="connsiteX59" fmla="*/ 78194 w 744873"/>
              <a:gd name="connsiteY59" fmla="*/ 371783 h 744873"/>
              <a:gd name="connsiteX60" fmla="*/ 11469 w 744873"/>
              <a:gd name="connsiteY60" fmla="*/ 306541 h 744873"/>
              <a:gd name="connsiteX61" fmla="*/ 1090 w 744873"/>
              <a:gd name="connsiteY61" fmla="*/ 272437 h 744873"/>
              <a:gd name="connsiteX62" fmla="*/ 26297 w 744873"/>
              <a:gd name="connsiteY62" fmla="*/ 248713 h 744873"/>
              <a:gd name="connsiteX63" fmla="*/ 118229 w 744873"/>
              <a:gd name="connsiteY63" fmla="*/ 224988 h 744873"/>
              <a:gd name="connsiteX64" fmla="*/ 91538 w 744873"/>
              <a:gd name="connsiteY64" fmla="*/ 134539 h 744873"/>
              <a:gd name="connsiteX65" fmla="*/ 100435 w 744873"/>
              <a:gd name="connsiteY65" fmla="*/ 100435 h 744873"/>
              <a:gd name="connsiteX66" fmla="*/ 134539 w 744873"/>
              <a:gd name="connsiteY66" fmla="*/ 91538 h 744873"/>
              <a:gd name="connsiteX67" fmla="*/ 224988 w 744873"/>
              <a:gd name="connsiteY67" fmla="*/ 116746 h 744873"/>
              <a:gd name="connsiteX68" fmla="*/ 248713 w 744873"/>
              <a:gd name="connsiteY68" fmla="*/ 26297 h 744873"/>
              <a:gd name="connsiteX69" fmla="*/ 272437 w 744873"/>
              <a:gd name="connsiteY69" fmla="*/ 1089 h 74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744873" h="744873">
                <a:moveTo>
                  <a:pt x="372437" y="226559"/>
                </a:moveTo>
                <a:cubicBezTo>
                  <a:pt x="453003" y="226559"/>
                  <a:pt x="518315" y="291871"/>
                  <a:pt x="518315" y="372437"/>
                </a:cubicBezTo>
                <a:cubicBezTo>
                  <a:pt x="518315" y="453003"/>
                  <a:pt x="453003" y="518315"/>
                  <a:pt x="372437" y="518315"/>
                </a:cubicBezTo>
                <a:cubicBezTo>
                  <a:pt x="291871" y="518315"/>
                  <a:pt x="226559" y="453003"/>
                  <a:pt x="226559" y="372437"/>
                </a:cubicBezTo>
                <a:cubicBezTo>
                  <a:pt x="226559" y="291871"/>
                  <a:pt x="291871" y="226559"/>
                  <a:pt x="372437" y="226559"/>
                </a:cubicBezTo>
                <a:close/>
                <a:moveTo>
                  <a:pt x="372526" y="200668"/>
                </a:moveTo>
                <a:cubicBezTo>
                  <a:pt x="277611" y="200668"/>
                  <a:pt x="200667" y="277611"/>
                  <a:pt x="200667" y="372525"/>
                </a:cubicBezTo>
                <a:cubicBezTo>
                  <a:pt x="200667" y="467439"/>
                  <a:pt x="277611" y="544382"/>
                  <a:pt x="372526" y="544382"/>
                </a:cubicBezTo>
                <a:cubicBezTo>
                  <a:pt x="467440" y="544382"/>
                  <a:pt x="544384" y="467439"/>
                  <a:pt x="544384" y="372525"/>
                </a:cubicBezTo>
                <a:cubicBezTo>
                  <a:pt x="544384" y="277611"/>
                  <a:pt x="467440" y="200668"/>
                  <a:pt x="372526" y="200668"/>
                </a:cubicBezTo>
                <a:close/>
                <a:moveTo>
                  <a:pt x="372525" y="172386"/>
                </a:moveTo>
                <a:cubicBezTo>
                  <a:pt x="483058" y="172386"/>
                  <a:pt x="572663" y="261991"/>
                  <a:pt x="572663" y="372524"/>
                </a:cubicBezTo>
                <a:cubicBezTo>
                  <a:pt x="572663" y="483057"/>
                  <a:pt x="483058" y="572662"/>
                  <a:pt x="372525" y="572662"/>
                </a:cubicBezTo>
                <a:cubicBezTo>
                  <a:pt x="261992" y="572662"/>
                  <a:pt x="172387" y="483057"/>
                  <a:pt x="172387" y="372524"/>
                </a:cubicBezTo>
                <a:cubicBezTo>
                  <a:pt x="172387" y="261991"/>
                  <a:pt x="261992" y="172386"/>
                  <a:pt x="372525" y="172386"/>
                </a:cubicBezTo>
                <a:close/>
                <a:moveTo>
                  <a:pt x="372525" y="148370"/>
                </a:moveTo>
                <a:cubicBezTo>
                  <a:pt x="248728" y="148370"/>
                  <a:pt x="148371" y="248727"/>
                  <a:pt x="148371" y="372524"/>
                </a:cubicBezTo>
                <a:cubicBezTo>
                  <a:pt x="148371" y="496321"/>
                  <a:pt x="248728" y="596678"/>
                  <a:pt x="372525" y="596678"/>
                </a:cubicBezTo>
                <a:cubicBezTo>
                  <a:pt x="496322" y="596678"/>
                  <a:pt x="596679" y="496321"/>
                  <a:pt x="596679" y="372524"/>
                </a:cubicBezTo>
                <a:cubicBezTo>
                  <a:pt x="596679" y="248727"/>
                  <a:pt x="496322" y="148370"/>
                  <a:pt x="372525" y="148370"/>
                </a:cubicBezTo>
                <a:close/>
                <a:moveTo>
                  <a:pt x="272437" y="1089"/>
                </a:moveTo>
                <a:cubicBezTo>
                  <a:pt x="285782" y="-1876"/>
                  <a:pt x="297644" y="1089"/>
                  <a:pt x="306541" y="11469"/>
                </a:cubicBezTo>
                <a:cubicBezTo>
                  <a:pt x="371782" y="78193"/>
                  <a:pt x="371782" y="78193"/>
                  <a:pt x="371782" y="78193"/>
                </a:cubicBezTo>
                <a:cubicBezTo>
                  <a:pt x="438507" y="11469"/>
                  <a:pt x="438507" y="11469"/>
                  <a:pt x="438507" y="11469"/>
                </a:cubicBezTo>
                <a:cubicBezTo>
                  <a:pt x="445922" y="1089"/>
                  <a:pt x="459267" y="-1876"/>
                  <a:pt x="471128" y="1089"/>
                </a:cubicBezTo>
                <a:cubicBezTo>
                  <a:pt x="484474" y="4055"/>
                  <a:pt x="493370" y="14434"/>
                  <a:pt x="496335" y="26297"/>
                </a:cubicBezTo>
                <a:cubicBezTo>
                  <a:pt x="520060" y="116746"/>
                  <a:pt x="520060" y="116746"/>
                  <a:pt x="520060" y="116746"/>
                </a:cubicBezTo>
                <a:cubicBezTo>
                  <a:pt x="610509" y="91538"/>
                  <a:pt x="610509" y="91538"/>
                  <a:pt x="610509" y="91538"/>
                </a:cubicBezTo>
                <a:cubicBezTo>
                  <a:pt x="622371" y="88573"/>
                  <a:pt x="635716" y="91538"/>
                  <a:pt x="643130" y="100435"/>
                </a:cubicBezTo>
                <a:cubicBezTo>
                  <a:pt x="653510" y="109332"/>
                  <a:pt x="656475" y="122677"/>
                  <a:pt x="653510" y="134539"/>
                </a:cubicBezTo>
                <a:cubicBezTo>
                  <a:pt x="626819" y="224988"/>
                  <a:pt x="626819" y="224988"/>
                  <a:pt x="626819" y="224988"/>
                </a:cubicBezTo>
                <a:cubicBezTo>
                  <a:pt x="718751" y="248713"/>
                  <a:pt x="718751" y="248713"/>
                  <a:pt x="718751" y="248713"/>
                </a:cubicBezTo>
                <a:cubicBezTo>
                  <a:pt x="730614" y="251679"/>
                  <a:pt x="739511" y="260575"/>
                  <a:pt x="743959" y="272437"/>
                </a:cubicBezTo>
                <a:cubicBezTo>
                  <a:pt x="746924" y="284299"/>
                  <a:pt x="742476" y="297644"/>
                  <a:pt x="733579" y="306541"/>
                </a:cubicBezTo>
                <a:cubicBezTo>
                  <a:pt x="666855" y="371783"/>
                  <a:pt x="666855" y="371783"/>
                  <a:pt x="666855" y="371783"/>
                </a:cubicBezTo>
                <a:lnTo>
                  <a:pt x="733579" y="437025"/>
                </a:lnTo>
                <a:cubicBezTo>
                  <a:pt x="742476" y="445922"/>
                  <a:pt x="746924" y="459267"/>
                  <a:pt x="743959" y="471129"/>
                </a:cubicBezTo>
                <a:cubicBezTo>
                  <a:pt x="739511" y="482991"/>
                  <a:pt x="730614" y="493371"/>
                  <a:pt x="718751" y="496336"/>
                </a:cubicBezTo>
                <a:cubicBezTo>
                  <a:pt x="626819" y="520060"/>
                  <a:pt x="626819" y="520060"/>
                  <a:pt x="626819" y="520060"/>
                </a:cubicBezTo>
                <a:cubicBezTo>
                  <a:pt x="653510" y="609027"/>
                  <a:pt x="653510" y="609027"/>
                  <a:pt x="653510" y="609027"/>
                </a:cubicBezTo>
                <a:cubicBezTo>
                  <a:pt x="656475" y="622372"/>
                  <a:pt x="653510" y="634234"/>
                  <a:pt x="643130" y="643131"/>
                </a:cubicBezTo>
                <a:cubicBezTo>
                  <a:pt x="635716" y="653510"/>
                  <a:pt x="622371" y="656476"/>
                  <a:pt x="610509" y="653510"/>
                </a:cubicBezTo>
                <a:cubicBezTo>
                  <a:pt x="520060" y="626820"/>
                  <a:pt x="520060" y="626820"/>
                  <a:pt x="520060" y="626820"/>
                </a:cubicBezTo>
                <a:cubicBezTo>
                  <a:pt x="496335" y="718752"/>
                  <a:pt x="496335" y="718752"/>
                  <a:pt x="496335" y="718752"/>
                </a:cubicBezTo>
                <a:cubicBezTo>
                  <a:pt x="493370" y="730614"/>
                  <a:pt x="484474" y="739511"/>
                  <a:pt x="471128" y="743959"/>
                </a:cubicBezTo>
                <a:cubicBezTo>
                  <a:pt x="468163" y="743959"/>
                  <a:pt x="465198" y="743959"/>
                  <a:pt x="462232" y="743959"/>
                </a:cubicBezTo>
                <a:cubicBezTo>
                  <a:pt x="453335" y="743959"/>
                  <a:pt x="444439" y="740993"/>
                  <a:pt x="438507" y="733580"/>
                </a:cubicBezTo>
                <a:cubicBezTo>
                  <a:pt x="371782" y="666855"/>
                  <a:pt x="371782" y="666855"/>
                  <a:pt x="371782" y="666855"/>
                </a:cubicBezTo>
                <a:cubicBezTo>
                  <a:pt x="306541" y="733580"/>
                  <a:pt x="306541" y="733580"/>
                  <a:pt x="306541" y="733580"/>
                </a:cubicBezTo>
                <a:cubicBezTo>
                  <a:pt x="297644" y="742476"/>
                  <a:pt x="285782" y="746924"/>
                  <a:pt x="272437" y="743959"/>
                </a:cubicBezTo>
                <a:cubicBezTo>
                  <a:pt x="260574" y="739511"/>
                  <a:pt x="251678" y="730614"/>
                  <a:pt x="248713" y="718752"/>
                </a:cubicBezTo>
                <a:cubicBezTo>
                  <a:pt x="224988" y="626820"/>
                  <a:pt x="224988" y="626820"/>
                  <a:pt x="224988" y="626820"/>
                </a:cubicBezTo>
                <a:cubicBezTo>
                  <a:pt x="134539" y="653510"/>
                  <a:pt x="134539" y="653510"/>
                  <a:pt x="134539" y="653510"/>
                </a:cubicBezTo>
                <a:cubicBezTo>
                  <a:pt x="122677" y="656476"/>
                  <a:pt x="109332" y="653510"/>
                  <a:pt x="100435" y="643131"/>
                </a:cubicBezTo>
                <a:cubicBezTo>
                  <a:pt x="91538" y="634234"/>
                  <a:pt x="88573" y="622372"/>
                  <a:pt x="91538" y="609027"/>
                </a:cubicBezTo>
                <a:cubicBezTo>
                  <a:pt x="118229" y="520060"/>
                  <a:pt x="118229" y="520060"/>
                  <a:pt x="118229" y="520060"/>
                </a:cubicBezTo>
                <a:cubicBezTo>
                  <a:pt x="26297" y="496336"/>
                  <a:pt x="26297" y="496336"/>
                  <a:pt x="26297" y="496336"/>
                </a:cubicBezTo>
                <a:cubicBezTo>
                  <a:pt x="14434" y="493371"/>
                  <a:pt x="4055" y="482991"/>
                  <a:pt x="1090" y="471129"/>
                </a:cubicBezTo>
                <a:cubicBezTo>
                  <a:pt x="-1876" y="459267"/>
                  <a:pt x="1090" y="445922"/>
                  <a:pt x="11469" y="437025"/>
                </a:cubicBezTo>
                <a:cubicBezTo>
                  <a:pt x="78194" y="371783"/>
                  <a:pt x="78194" y="371783"/>
                  <a:pt x="78194" y="371783"/>
                </a:cubicBezTo>
                <a:cubicBezTo>
                  <a:pt x="11469" y="306541"/>
                  <a:pt x="11469" y="306541"/>
                  <a:pt x="11469" y="306541"/>
                </a:cubicBezTo>
                <a:cubicBezTo>
                  <a:pt x="1090" y="297644"/>
                  <a:pt x="-1876" y="284299"/>
                  <a:pt x="1090" y="272437"/>
                </a:cubicBezTo>
                <a:cubicBezTo>
                  <a:pt x="4055" y="260575"/>
                  <a:pt x="14434" y="251679"/>
                  <a:pt x="26297" y="248713"/>
                </a:cubicBezTo>
                <a:cubicBezTo>
                  <a:pt x="118229" y="224988"/>
                  <a:pt x="118229" y="224988"/>
                  <a:pt x="118229" y="224988"/>
                </a:cubicBezTo>
                <a:cubicBezTo>
                  <a:pt x="91538" y="134539"/>
                  <a:pt x="91538" y="134539"/>
                  <a:pt x="91538" y="134539"/>
                </a:cubicBezTo>
                <a:cubicBezTo>
                  <a:pt x="88573" y="122677"/>
                  <a:pt x="91538" y="109332"/>
                  <a:pt x="100435" y="100435"/>
                </a:cubicBezTo>
                <a:cubicBezTo>
                  <a:pt x="109332" y="91538"/>
                  <a:pt x="122677" y="88573"/>
                  <a:pt x="134539" y="91538"/>
                </a:cubicBezTo>
                <a:cubicBezTo>
                  <a:pt x="224988" y="116746"/>
                  <a:pt x="224988" y="116746"/>
                  <a:pt x="224988" y="116746"/>
                </a:cubicBezTo>
                <a:cubicBezTo>
                  <a:pt x="248713" y="26297"/>
                  <a:pt x="248713" y="26297"/>
                  <a:pt x="248713" y="26297"/>
                </a:cubicBezTo>
                <a:cubicBezTo>
                  <a:pt x="251678" y="14434"/>
                  <a:pt x="260574" y="4055"/>
                  <a:pt x="272437" y="1089"/>
                </a:cubicBezTo>
                <a:close/>
              </a:path>
            </a:pathLst>
          </a:custGeom>
          <a:solidFill>
            <a:srgbClr val="FFFFFF"/>
          </a:solid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US" sz="1600" dirty="0" err="1">
              <a:solidFill>
                <a:srgbClr val="FFFFFF"/>
              </a:solidFill>
              <a:cs typeface="Segoe UI" panose="020B0502040204020203" pitchFamily="34" charset="0"/>
            </a:endParaRPr>
          </a:p>
        </p:txBody>
      </p:sp>
    </p:spTree>
    <p:extLst>
      <p:ext uri="{BB962C8B-B14F-4D97-AF65-F5344CB8AC3E}">
        <p14:creationId xmlns:p14="http://schemas.microsoft.com/office/powerpoint/2010/main" val="3652997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a:xfrm>
            <a:off x="514349" y="672041"/>
            <a:ext cx="11160917" cy="492443"/>
          </a:xfrm>
        </p:spPr>
        <p:txBody>
          <a:bodyPr/>
          <a:lstStyle/>
          <a:p>
            <a:r>
              <a:rPr lang="en-US" dirty="0"/>
              <a:t>Repositories</a:t>
            </a:r>
          </a:p>
        </p:txBody>
      </p:sp>
      <p:sp>
        <p:nvSpPr>
          <p:cNvPr id="8" name="ee4pContent1">
            <a:extLst>
              <a:ext uri="{FF2B5EF4-FFF2-40B4-BE49-F238E27FC236}">
                <a16:creationId xmlns:a16="http://schemas.microsoft.com/office/drawing/2014/main" id="{AAD5662C-F372-47DA-F44F-E8B8620F1A5C}"/>
              </a:ext>
            </a:extLst>
          </p:cNvPr>
          <p:cNvSpPr txBox="1">
            <a:spLocks/>
          </p:cNvSpPr>
          <p:nvPr>
            <p:custDataLst>
              <p:tags r:id="rId1"/>
            </p:custDataLst>
          </p:nvPr>
        </p:nvSpPr>
        <p:spPr>
          <a:xfrm>
            <a:off x="514349" y="2179415"/>
            <a:ext cx="359728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dirty="0">
                <a:solidFill>
                  <a:srgbClr val="7030A0"/>
                </a:solidFill>
                <a:latin typeface="+mn-lt"/>
                <a:hlinkClick r:id="rId8">
                  <a:extLst>
                    <a:ext uri="{A12FA001-AC4F-418D-AE19-62706E023703}">
                      <ahyp:hlinkClr xmlns:ahyp="http://schemas.microsoft.com/office/drawing/2018/hyperlinkcolor" val="tx"/>
                    </a:ext>
                  </a:extLst>
                </a:hlinkClick>
              </a:rPr>
              <a:t>GitHub Ultralytics YOLOv5</a:t>
            </a:r>
            <a:endParaRPr lang="en-US" dirty="0">
              <a:solidFill>
                <a:srgbClr val="7030A0"/>
              </a:solidFill>
              <a:latin typeface="+mn-lt"/>
            </a:endParaRPr>
          </a:p>
        </p:txBody>
      </p:sp>
      <p:sp>
        <p:nvSpPr>
          <p:cNvPr id="9" name="ee4pContent1">
            <a:extLst>
              <a:ext uri="{FF2B5EF4-FFF2-40B4-BE49-F238E27FC236}">
                <a16:creationId xmlns:a16="http://schemas.microsoft.com/office/drawing/2014/main" id="{8AA45635-30FF-621E-7934-3208A3B16FA0}"/>
              </a:ext>
            </a:extLst>
          </p:cNvPr>
          <p:cNvSpPr txBox="1">
            <a:spLocks/>
          </p:cNvSpPr>
          <p:nvPr>
            <p:custDataLst>
              <p:tags r:id="rId2"/>
            </p:custDataLst>
          </p:nvPr>
        </p:nvSpPr>
        <p:spPr>
          <a:xfrm>
            <a:off x="4296165" y="2179415"/>
            <a:ext cx="359728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dirty="0">
                <a:solidFill>
                  <a:srgbClr val="7030A0"/>
                </a:solidFill>
                <a:latin typeface="+mn-lt"/>
                <a:hlinkClick r:id="rId9">
                  <a:extLst>
                    <a:ext uri="{A12FA001-AC4F-418D-AE19-62706E023703}">
                      <ahyp:hlinkClr xmlns:ahyp="http://schemas.microsoft.com/office/drawing/2018/hyperlinkcolor" val="tx"/>
                    </a:ext>
                  </a:extLst>
                </a:hlinkClick>
              </a:rPr>
              <a:t>GitHub Ultralytics YOLOv8</a:t>
            </a:r>
            <a:endParaRPr lang="en-US" dirty="0">
              <a:solidFill>
                <a:srgbClr val="7030A0"/>
              </a:solidFill>
              <a:latin typeface="+mn-lt"/>
            </a:endParaRPr>
          </a:p>
        </p:txBody>
      </p:sp>
      <p:sp>
        <p:nvSpPr>
          <p:cNvPr id="10" name="ee4pContent1">
            <a:extLst>
              <a:ext uri="{FF2B5EF4-FFF2-40B4-BE49-F238E27FC236}">
                <a16:creationId xmlns:a16="http://schemas.microsoft.com/office/drawing/2014/main" id="{3E5E20BE-78B8-1A50-8693-488E20A5EDE2}"/>
              </a:ext>
            </a:extLst>
          </p:cNvPr>
          <p:cNvSpPr txBox="1">
            <a:spLocks/>
          </p:cNvSpPr>
          <p:nvPr>
            <p:custDataLst>
              <p:tags r:id="rId3"/>
            </p:custDataLst>
          </p:nvPr>
        </p:nvSpPr>
        <p:spPr>
          <a:xfrm>
            <a:off x="8077981" y="2179415"/>
            <a:ext cx="359728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dirty="0">
                <a:solidFill>
                  <a:srgbClr val="7030A0"/>
                </a:solidFill>
                <a:latin typeface="+mn-lt"/>
                <a:hlinkClick r:id="rId10">
                  <a:extLst>
                    <a:ext uri="{A12FA001-AC4F-418D-AE19-62706E023703}">
                      <ahyp:hlinkClr xmlns:ahyp="http://schemas.microsoft.com/office/drawing/2018/hyperlinkcolor" val="tx"/>
                    </a:ext>
                  </a:extLst>
                </a:hlinkClick>
              </a:rPr>
              <a:t>Deci-AI super-gradients YOLO-NAS</a:t>
            </a:r>
            <a:endParaRPr lang="en-US" dirty="0">
              <a:solidFill>
                <a:srgbClr val="7030A0"/>
              </a:solidFill>
              <a:latin typeface="+mn-lt"/>
            </a:endParaRPr>
          </a:p>
        </p:txBody>
      </p:sp>
      <p:sp>
        <p:nvSpPr>
          <p:cNvPr id="11" name="ee4pHeader1">
            <a:extLst>
              <a:ext uri="{FF2B5EF4-FFF2-40B4-BE49-F238E27FC236}">
                <a16:creationId xmlns:a16="http://schemas.microsoft.com/office/drawing/2014/main" id="{E73E6154-70A8-86C5-C285-A367C8B8AC10}"/>
              </a:ext>
            </a:extLst>
          </p:cNvPr>
          <p:cNvSpPr/>
          <p:nvPr>
            <p:custDataLst>
              <p:tags r:id="rId4"/>
            </p:custDataLst>
          </p:nvPr>
        </p:nvSpPr>
        <p:spPr bwMode="auto">
          <a:xfrm>
            <a:off x="514349" y="1717677"/>
            <a:ext cx="359728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dirty="0">
                <a:solidFill>
                  <a:schemeClr val="bg1"/>
                </a:solidFill>
                <a:hlinkClick r:id="rId11">
                  <a:extLst>
                    <a:ext uri="{A12FA001-AC4F-418D-AE19-62706E023703}">
                      <ahyp:hlinkClr xmlns:ahyp="http://schemas.microsoft.com/office/drawing/2018/hyperlinkcolor" val="tx"/>
                    </a:ext>
                  </a:extLst>
                </a:hlinkClick>
              </a:rPr>
              <a:t>YOLOv5</a:t>
            </a:r>
            <a:endParaRPr lang="en-US" sz="1600" dirty="0">
              <a:solidFill>
                <a:schemeClr val="bg1"/>
              </a:solidFill>
            </a:endParaRPr>
          </a:p>
        </p:txBody>
      </p:sp>
      <p:sp>
        <p:nvSpPr>
          <p:cNvPr id="12" name="ee4pHeader1">
            <a:extLst>
              <a:ext uri="{FF2B5EF4-FFF2-40B4-BE49-F238E27FC236}">
                <a16:creationId xmlns:a16="http://schemas.microsoft.com/office/drawing/2014/main" id="{62B1BF81-DD38-6FC7-E433-75B20D11A5DB}"/>
              </a:ext>
            </a:extLst>
          </p:cNvPr>
          <p:cNvSpPr/>
          <p:nvPr>
            <p:custDataLst>
              <p:tags r:id="rId5"/>
            </p:custDataLst>
          </p:nvPr>
        </p:nvSpPr>
        <p:spPr bwMode="auto">
          <a:xfrm>
            <a:off x="4296165" y="1717677"/>
            <a:ext cx="359728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chemeClr val="bg1"/>
                </a:solidFill>
                <a:hlinkClick r:id="rId11">
                  <a:extLst>
                    <a:ext uri="{A12FA001-AC4F-418D-AE19-62706E023703}">
                      <ahyp:hlinkClr xmlns:ahyp="http://schemas.microsoft.com/office/drawing/2018/hyperlinkcolor" val="tx"/>
                    </a:ext>
                  </a:extLst>
                </a:hlinkClick>
              </a:rPr>
              <a:t>YOLOv8</a:t>
            </a:r>
            <a:endParaRPr lang="en-US" sz="1600" dirty="0">
              <a:solidFill>
                <a:schemeClr val="bg1"/>
              </a:solidFill>
            </a:endParaRPr>
          </a:p>
        </p:txBody>
      </p:sp>
      <p:sp>
        <p:nvSpPr>
          <p:cNvPr id="13" name="ee4pHeader1">
            <a:extLst>
              <a:ext uri="{FF2B5EF4-FFF2-40B4-BE49-F238E27FC236}">
                <a16:creationId xmlns:a16="http://schemas.microsoft.com/office/drawing/2014/main" id="{26DF5794-8230-B7E9-4982-129B277ECB32}"/>
              </a:ext>
            </a:extLst>
          </p:cNvPr>
          <p:cNvSpPr/>
          <p:nvPr>
            <p:custDataLst>
              <p:tags r:id="rId6"/>
            </p:custDataLst>
          </p:nvPr>
        </p:nvSpPr>
        <p:spPr bwMode="auto">
          <a:xfrm>
            <a:off x="8077981" y="1717677"/>
            <a:ext cx="359728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chemeClr val="bg1"/>
                </a:solidFill>
                <a:hlinkClick r:id="rId12">
                  <a:extLst>
                    <a:ext uri="{A12FA001-AC4F-418D-AE19-62706E023703}">
                      <ahyp:hlinkClr xmlns:ahyp="http://schemas.microsoft.com/office/drawing/2018/hyperlinkcolor" val="tx"/>
                    </a:ext>
                  </a:extLst>
                </a:hlinkClick>
              </a:rPr>
              <a:t>YOLO-NAS</a:t>
            </a:r>
            <a:endParaRPr lang="en-US" sz="1600" dirty="0">
              <a:solidFill>
                <a:schemeClr val="bg1"/>
              </a:solidFill>
            </a:endParaRPr>
          </a:p>
        </p:txBody>
      </p:sp>
      <p:pic>
        <p:nvPicPr>
          <p:cNvPr id="17" name="图片 16" descr="图片包含 表格&#10;&#10;描述已自动生成">
            <a:hlinkClick r:id="rId13"/>
            <a:extLst>
              <a:ext uri="{FF2B5EF4-FFF2-40B4-BE49-F238E27FC236}">
                <a16:creationId xmlns:a16="http://schemas.microsoft.com/office/drawing/2014/main" id="{7472418F-2D6B-35B6-8933-4E5D89957B80}"/>
              </a:ext>
            </a:extLst>
          </p:cNvPr>
          <p:cNvPicPr>
            <a:picLocks noChangeAspect="1"/>
          </p:cNvPicPr>
          <p:nvPr/>
        </p:nvPicPr>
        <p:blipFill>
          <a:blip r:embed="rId14"/>
          <a:stretch>
            <a:fillRect/>
          </a:stretch>
        </p:blipFill>
        <p:spPr>
          <a:xfrm>
            <a:off x="745958" y="2519680"/>
            <a:ext cx="3134068" cy="3646170"/>
          </a:xfrm>
          <a:prstGeom prst="rect">
            <a:avLst/>
          </a:prstGeom>
        </p:spPr>
      </p:pic>
      <p:pic>
        <p:nvPicPr>
          <p:cNvPr id="19" name="图片 18" descr="图形用户界面, 表格&#10;&#10;描述已自动生成">
            <a:hlinkClick r:id="rId15"/>
            <a:extLst>
              <a:ext uri="{FF2B5EF4-FFF2-40B4-BE49-F238E27FC236}">
                <a16:creationId xmlns:a16="http://schemas.microsoft.com/office/drawing/2014/main" id="{B2D23550-67FD-213E-377A-8D730247053A}"/>
              </a:ext>
            </a:extLst>
          </p:cNvPr>
          <p:cNvPicPr>
            <a:picLocks noChangeAspect="1"/>
          </p:cNvPicPr>
          <p:nvPr/>
        </p:nvPicPr>
        <p:blipFill>
          <a:blip r:embed="rId16"/>
          <a:stretch>
            <a:fillRect/>
          </a:stretch>
        </p:blipFill>
        <p:spPr>
          <a:xfrm>
            <a:off x="4317940" y="2625713"/>
            <a:ext cx="3553734" cy="3093839"/>
          </a:xfrm>
          <a:prstGeom prst="rect">
            <a:avLst/>
          </a:prstGeom>
        </p:spPr>
      </p:pic>
      <p:pic>
        <p:nvPicPr>
          <p:cNvPr id="21" name="图片 20" descr="图表, 条形图&#10;&#10;描述已自动生成">
            <a:extLst>
              <a:ext uri="{FF2B5EF4-FFF2-40B4-BE49-F238E27FC236}">
                <a16:creationId xmlns:a16="http://schemas.microsoft.com/office/drawing/2014/main" id="{B18C6915-F347-3437-16CE-2A27F7760C6C}"/>
              </a:ext>
            </a:extLst>
          </p:cNvPr>
          <p:cNvPicPr>
            <a:picLocks noChangeAspect="1"/>
          </p:cNvPicPr>
          <p:nvPr/>
        </p:nvPicPr>
        <p:blipFill>
          <a:blip r:embed="rId17"/>
          <a:stretch>
            <a:fillRect/>
          </a:stretch>
        </p:blipFill>
        <p:spPr>
          <a:xfrm>
            <a:off x="8111680" y="3080748"/>
            <a:ext cx="3529887" cy="2183769"/>
          </a:xfrm>
          <a:prstGeom prst="rect">
            <a:avLst/>
          </a:prstGeom>
        </p:spPr>
      </p:pic>
    </p:spTree>
    <p:extLst>
      <p:ext uri="{BB962C8B-B14F-4D97-AF65-F5344CB8AC3E}">
        <p14:creationId xmlns:p14="http://schemas.microsoft.com/office/powerpoint/2010/main" val="16086865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2174616-E507-37D9-DE16-2B157063047C}"/>
              </a:ext>
            </a:extLst>
          </p:cNvPr>
          <p:cNvGraphicFramePr>
            <a:graphicFrameLocks noChangeAspect="1"/>
          </p:cNvGraphicFramePr>
          <p:nvPr>
            <p:custDataLst>
              <p:tags r:id="rId1"/>
            </p:custDataLst>
            <p:extLst>
              <p:ext uri="{D42A27DB-BD31-4B8C-83A1-F6EECF244321}">
                <p14:modId xmlns:p14="http://schemas.microsoft.com/office/powerpoint/2010/main" val="6057502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47" imgH="348" progId="TCLayout.ActiveDocument.1">
                  <p:embed/>
                </p:oleObj>
              </mc:Choice>
              <mc:Fallback>
                <p:oleObj name="think-cell 幻灯片" r:id="rId4" imgW="347" imgH="34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672042"/>
            <a:ext cx="11160917" cy="492443"/>
          </a:xfrm>
        </p:spPr>
        <p:txBody>
          <a:bodyPr vert="horz"/>
          <a:lstStyle/>
          <a:p>
            <a:r>
              <a:rPr lang="en-US" dirty="0"/>
              <a:t>YOLO with Transformers</a:t>
            </a:r>
          </a:p>
        </p:txBody>
      </p:sp>
      <p:pic>
        <p:nvPicPr>
          <p:cNvPr id="8" name="图片 7" descr="图示&#10;&#10;描述已自动生成">
            <a:extLst>
              <a:ext uri="{FF2B5EF4-FFF2-40B4-BE49-F238E27FC236}">
                <a16:creationId xmlns:a16="http://schemas.microsoft.com/office/drawing/2014/main" id="{D9842A0F-3C55-B734-8777-6768D40E55F6}"/>
              </a:ext>
            </a:extLst>
          </p:cNvPr>
          <p:cNvPicPr>
            <a:picLocks noChangeAspect="1"/>
          </p:cNvPicPr>
          <p:nvPr/>
        </p:nvPicPr>
        <p:blipFill>
          <a:blip r:embed="rId6"/>
          <a:stretch>
            <a:fillRect/>
          </a:stretch>
        </p:blipFill>
        <p:spPr>
          <a:xfrm>
            <a:off x="7090913" y="1242008"/>
            <a:ext cx="4584353" cy="5061762"/>
          </a:xfrm>
          <a:prstGeom prst="rect">
            <a:avLst/>
          </a:prstGeom>
        </p:spPr>
      </p:pic>
      <mc:AlternateContent xmlns:mc="http://schemas.openxmlformats.org/markup-compatibility/2006" xmlns:a14="http://schemas.microsoft.com/office/drawing/2010/main">
        <mc:Choice Requires="a14">
          <p:sp>
            <p:nvSpPr>
              <p:cNvPr id="9" name="ee4pContent1">
                <a:extLst>
                  <a:ext uri="{FF2B5EF4-FFF2-40B4-BE49-F238E27FC236}">
                    <a16:creationId xmlns:a16="http://schemas.microsoft.com/office/drawing/2014/main" id="{99709CD7-78B4-E1DB-9E9D-582C9969601D}"/>
                  </a:ext>
                </a:extLst>
              </p:cNvPr>
              <p:cNvSpPr txBox="1">
                <a:spLocks/>
              </p:cNvSpPr>
              <p:nvPr>
                <p:custDataLst>
                  <p:tags r:id="rId2"/>
                </p:custDataLst>
              </p:nvPr>
            </p:nvSpPr>
            <p:spPr>
              <a:xfrm>
                <a:off x="514348" y="1329488"/>
                <a:ext cx="6516179" cy="487372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随着</a:t>
                </a:r>
                <a:r>
                  <a:rPr lang="en-US" dirty="0">
                    <a:latin typeface="+mn-lt"/>
                  </a:rPr>
                  <a:t>Transformer</a:t>
                </a:r>
                <a:r>
                  <a:rPr lang="zh-CN" altLang="en-US" dirty="0">
                    <a:latin typeface="+mn-lt"/>
                  </a:rPr>
                  <a:t>的兴起，它接管了从语言和音频处理到视觉的大多数深度学习任务，因此将</a:t>
                </a:r>
                <a:r>
                  <a:rPr lang="en-US" dirty="0">
                    <a:latin typeface="+mn-lt"/>
                  </a:rPr>
                  <a:t>Transformer</a:t>
                </a:r>
                <a:r>
                  <a:rPr lang="zh-CN" altLang="en-US" dirty="0">
                    <a:latin typeface="+mn-lt"/>
                  </a:rPr>
                  <a:t>和</a:t>
                </a:r>
                <a:r>
                  <a:rPr lang="en-US" dirty="0">
                    <a:latin typeface="+mn-lt"/>
                  </a:rPr>
                  <a:t>YOLO</a:t>
                </a:r>
                <a:r>
                  <a:rPr lang="zh-CN" altLang="en-US" dirty="0">
                    <a:latin typeface="+mn-lt"/>
                  </a:rPr>
                  <a:t>结合在一起是很自然的</a:t>
                </a:r>
                <a:endParaRPr lang="en-US" altLang="zh-CN" dirty="0">
                  <a:latin typeface="+mn-lt"/>
                </a:endParaRPr>
              </a:p>
              <a:p>
                <a:pPr lvl="1"/>
                <a:endParaRPr lang="en-US" altLang="zh-CN" dirty="0">
                  <a:latin typeface="+mn-lt"/>
                </a:endParaRPr>
              </a:p>
              <a:p>
                <a:pPr lvl="1"/>
                <a:r>
                  <a:rPr lang="zh-CN" altLang="en-US" dirty="0">
                    <a:latin typeface="+mn-lt"/>
                  </a:rPr>
                  <a:t>最早使用</a:t>
                </a:r>
                <a:r>
                  <a:rPr lang="en-US" altLang="zh-CN" dirty="0">
                    <a:latin typeface="+mn-lt"/>
                  </a:rPr>
                  <a:t>Transformer</a:t>
                </a:r>
                <a:r>
                  <a:rPr lang="zh-CN" altLang="en-US" dirty="0">
                    <a:latin typeface="+mn-lt"/>
                  </a:rPr>
                  <a:t>进行目标检测尝试之一是</a:t>
                </a:r>
                <a:r>
                  <a:rPr lang="en-US" dirty="0">
                    <a:latin typeface="+mn-lt"/>
                  </a:rPr>
                  <a:t>You Only Look at One Sequence</a:t>
                </a:r>
                <a:r>
                  <a:rPr lang="zh-CN" altLang="en-US" dirty="0">
                    <a:latin typeface="+mn-lt"/>
                  </a:rPr>
                  <a:t>或</a:t>
                </a:r>
                <a:r>
                  <a:rPr lang="en-US" dirty="0">
                    <a:latin typeface="+mn-lt"/>
                  </a:rPr>
                  <a:t>YOLOS，</a:t>
                </a:r>
                <a:r>
                  <a:rPr lang="zh-CN" altLang="en-US" dirty="0">
                    <a:latin typeface="+mn-lt"/>
                  </a:rPr>
                  <a:t>将预训练的视觉变形器</a:t>
                </a:r>
                <a:r>
                  <a:rPr lang="en-US" altLang="zh-CN" dirty="0">
                    <a:latin typeface="+mn-lt"/>
                  </a:rPr>
                  <a:t>(</a:t>
                </a:r>
                <a:r>
                  <a:rPr lang="en-US" dirty="0">
                    <a:latin typeface="+mn-lt"/>
                  </a:rPr>
                  <a:t>Vision transformer, </a:t>
                </a:r>
                <a:r>
                  <a:rPr lang="en-US" dirty="0" err="1">
                    <a:latin typeface="+mn-lt"/>
                  </a:rPr>
                  <a:t>ViT</a:t>
                </a:r>
                <a:r>
                  <a:rPr lang="en-US" dirty="0">
                    <a:latin typeface="+mn-lt"/>
                  </a:rPr>
                  <a:t>)</a:t>
                </a:r>
                <a:r>
                  <a:rPr lang="zh-CN" altLang="en-US" dirty="0">
                    <a:latin typeface="+mn-lt"/>
                  </a:rPr>
                  <a:t>从图像分类转向目标检测，在</a:t>
                </a:r>
                <a:r>
                  <a:rPr lang="en-US" dirty="0">
                    <a:latin typeface="+mn-lt"/>
                  </a:rPr>
                  <a:t>MS COCO</a:t>
                </a:r>
                <a:r>
                  <a:rPr lang="zh-CN" altLang="en-US" dirty="0">
                    <a:latin typeface="+mn-lt"/>
                  </a:rPr>
                  <a:t>数据集上实现了</a:t>
                </a:r>
                <a:r>
                  <a:rPr lang="en-US" altLang="zh-CN" dirty="0">
                    <a:latin typeface="+mn-lt"/>
                  </a:rPr>
                  <a:t>42.0%</a:t>
                </a:r>
                <a:r>
                  <a:rPr lang="zh-CN" altLang="en-US" dirty="0">
                    <a:latin typeface="+mn-lt"/>
                  </a:rPr>
                  <a:t>的</a:t>
                </a:r>
                <a14:m>
                  <m:oMath xmlns:m="http://schemas.openxmlformats.org/officeDocument/2006/math">
                    <m:r>
                      <a:rPr lang="en-US" i="1" dirty="0" smtClean="0">
                        <a:latin typeface="Cambria Math" panose="02040503050406030204" pitchFamily="18" charset="0"/>
                      </a:rPr>
                      <m:t>𝐴𝑃</m:t>
                    </m:r>
                  </m:oMath>
                </a14:m>
                <a:endParaRPr lang="en-US" dirty="0">
                  <a:latin typeface="+mn-lt"/>
                </a:endParaRPr>
              </a:p>
              <a:p>
                <a:pPr lvl="1"/>
                <a:endParaRPr lang="en-US" dirty="0">
                  <a:latin typeface="+mn-lt"/>
                </a:endParaRPr>
              </a:p>
              <a:p>
                <a:pPr lvl="1"/>
                <a:r>
                  <a:rPr lang="zh-CN" altLang="en-US" dirty="0">
                    <a:latin typeface="+mn-lt"/>
                  </a:rPr>
                  <a:t>对</a:t>
                </a:r>
                <a:r>
                  <a:rPr lang="en-US" altLang="zh-CN" dirty="0" err="1">
                    <a:latin typeface="+mn-lt"/>
                  </a:rPr>
                  <a:t>ViT</a:t>
                </a:r>
                <a:r>
                  <a:rPr lang="zh-CN" altLang="en-US" dirty="0">
                    <a:latin typeface="+mn-lt"/>
                  </a:rPr>
                  <a:t>的改进有两部分：</a:t>
                </a:r>
                <a:endParaRPr lang="en-US" altLang="zh-CN" dirty="0">
                  <a:latin typeface="+mn-lt"/>
                </a:endParaRPr>
              </a:p>
              <a:p>
                <a:pPr marL="546100" lvl="2" indent="-342900">
                  <a:buFont typeface="+mj-lt"/>
                  <a:buAutoNum type="arabicPeriod"/>
                </a:pPr>
                <a:r>
                  <a:rPr lang="zh-CN" altLang="en-US" dirty="0">
                    <a:latin typeface="+mn-lt"/>
                  </a:rPr>
                  <a:t>将一个用于分类的</a:t>
                </a:r>
                <a:r>
                  <a:rPr lang="en-US" altLang="zh-CN" dirty="0">
                    <a:latin typeface="+mn-lt"/>
                  </a:rPr>
                  <a:t>[CLS]token</a:t>
                </a:r>
                <a:r>
                  <a:rPr lang="zh-CN" altLang="en-US" dirty="0">
                    <a:latin typeface="+mn-lt"/>
                  </a:rPr>
                  <a:t>替换为一百个用于检测的</a:t>
                </a:r>
                <a:r>
                  <a:rPr lang="en-US" altLang="zh-CN" dirty="0">
                    <a:latin typeface="+mn-lt"/>
                  </a:rPr>
                  <a:t>[DET] tokens</a:t>
                </a:r>
              </a:p>
              <a:p>
                <a:pPr marL="546100" lvl="2" indent="-342900">
                  <a:buFont typeface="+mj-lt"/>
                  <a:buAutoNum type="arabicPeriod"/>
                </a:pPr>
                <a:r>
                  <a:rPr lang="zh-CN" altLang="en-US" dirty="0">
                    <a:latin typeface="+mn-lt"/>
                  </a:rPr>
                  <a:t>将</a:t>
                </a:r>
                <a:r>
                  <a:rPr lang="en-US" altLang="zh-CN" dirty="0" err="1">
                    <a:latin typeface="+mn-lt"/>
                  </a:rPr>
                  <a:t>ViT</a:t>
                </a:r>
                <a:r>
                  <a:rPr lang="zh-CN" altLang="en-US" dirty="0">
                    <a:latin typeface="+mn-lt"/>
                  </a:rPr>
                  <a:t>中的图像分类损失替换为类似于</a:t>
                </a:r>
                <a:r>
                  <a:rPr lang="en-US" altLang="zh-CN" dirty="0">
                    <a:latin typeface="+mn-lt"/>
                  </a:rPr>
                  <a:t>Transformer</a:t>
                </a:r>
                <a:r>
                  <a:rPr lang="zh-CN" altLang="en-US" dirty="0">
                    <a:latin typeface="+mn-lt"/>
                  </a:rPr>
                  <a:t> </a:t>
                </a:r>
                <a:r>
                  <a:rPr lang="en-US" altLang="zh-CN" dirty="0">
                    <a:latin typeface="+mn-lt"/>
                  </a:rPr>
                  <a:t>End-to-end</a:t>
                </a:r>
                <a:r>
                  <a:rPr lang="zh-CN" altLang="en-US" dirty="0">
                    <a:latin typeface="+mn-lt"/>
                  </a:rPr>
                  <a:t>目标检测的二部匹配损失</a:t>
                </a:r>
                <a:r>
                  <a:rPr lang="en-US" altLang="zh-CN" dirty="0">
                    <a:latin typeface="+mn-lt"/>
                  </a:rPr>
                  <a:t>(bipartite matching loss)</a:t>
                </a:r>
              </a:p>
            </p:txBody>
          </p:sp>
        </mc:Choice>
        <mc:Fallback xmlns="">
          <p:sp>
            <p:nvSpPr>
              <p:cNvPr id="9" name="ee4pContent1">
                <a:extLst>
                  <a:ext uri="{FF2B5EF4-FFF2-40B4-BE49-F238E27FC236}">
                    <a16:creationId xmlns:a16="http://schemas.microsoft.com/office/drawing/2014/main" id="{99709CD7-78B4-E1DB-9E9D-582C9969601D}"/>
                  </a:ext>
                </a:extLst>
              </p:cNvPr>
              <p:cNvSpPr txBox="1">
                <a:spLocks noRot="1" noChangeAspect="1" noMove="1" noResize="1" noEditPoints="1" noAdjustHandles="1" noChangeArrowheads="1" noChangeShapeType="1" noTextEdit="1"/>
              </p:cNvSpPr>
              <p:nvPr>
                <p:custDataLst>
                  <p:tags r:id="rId7"/>
                </p:custDataLst>
              </p:nvPr>
            </p:nvSpPr>
            <p:spPr>
              <a:xfrm>
                <a:off x="514348" y="1329488"/>
                <a:ext cx="6516179" cy="4873722"/>
              </a:xfrm>
              <a:prstGeom prst="rect">
                <a:avLst/>
              </a:prstGeom>
              <a:blipFill>
                <a:blip r:embed="rId8"/>
                <a:stretch>
                  <a:fillRect l="-280" r="-280"/>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2362348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2174616-E507-37D9-DE16-2B157063047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47" imgH="348" progId="TCLayout.ActiveDocument.1">
                  <p:embed/>
                </p:oleObj>
              </mc:Choice>
              <mc:Fallback>
                <p:oleObj name="think-cell 幻灯片" r:id="rId4" imgW="347" imgH="348" progId="TCLayout.ActiveDocument.1">
                  <p:embed/>
                  <p:pic>
                    <p:nvPicPr>
                      <p:cNvPr id="5" name="think-cell data - do not delete" hidden="1">
                        <a:extLst>
                          <a:ext uri="{FF2B5EF4-FFF2-40B4-BE49-F238E27FC236}">
                            <a16:creationId xmlns:a16="http://schemas.microsoft.com/office/drawing/2014/main" id="{22174616-E507-37D9-DE16-2B15706304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672042"/>
            <a:ext cx="11160917" cy="492443"/>
          </a:xfrm>
        </p:spPr>
        <p:txBody>
          <a:bodyPr vert="horz"/>
          <a:lstStyle/>
          <a:p>
            <a:r>
              <a:rPr lang="en-US" dirty="0"/>
              <a:t>YOLO with Transformers</a:t>
            </a:r>
          </a:p>
        </p:txBody>
      </p:sp>
      <p:pic>
        <p:nvPicPr>
          <p:cNvPr id="8" name="图片 7" descr="图示&#10;&#10;描述已自动生成">
            <a:extLst>
              <a:ext uri="{FF2B5EF4-FFF2-40B4-BE49-F238E27FC236}">
                <a16:creationId xmlns:a16="http://schemas.microsoft.com/office/drawing/2014/main" id="{D9842A0F-3C55-B734-8777-6768D40E55F6}"/>
              </a:ext>
            </a:extLst>
          </p:cNvPr>
          <p:cNvPicPr>
            <a:picLocks noChangeAspect="1"/>
          </p:cNvPicPr>
          <p:nvPr/>
        </p:nvPicPr>
        <p:blipFill>
          <a:blip r:embed="rId6"/>
          <a:stretch>
            <a:fillRect/>
          </a:stretch>
        </p:blipFill>
        <p:spPr>
          <a:xfrm>
            <a:off x="7090913" y="1242008"/>
            <a:ext cx="4584353" cy="5061762"/>
          </a:xfrm>
          <a:prstGeom prst="rect">
            <a:avLst/>
          </a:prstGeom>
        </p:spPr>
      </p:pic>
      <p:sp>
        <p:nvSpPr>
          <p:cNvPr id="9" name="ee4pContent1">
            <a:extLst>
              <a:ext uri="{FF2B5EF4-FFF2-40B4-BE49-F238E27FC236}">
                <a16:creationId xmlns:a16="http://schemas.microsoft.com/office/drawing/2014/main" id="{99709CD7-78B4-E1DB-9E9D-582C9969601D}"/>
              </a:ext>
            </a:extLst>
          </p:cNvPr>
          <p:cNvSpPr txBox="1">
            <a:spLocks/>
          </p:cNvSpPr>
          <p:nvPr>
            <p:custDataLst>
              <p:tags r:id="rId2"/>
            </p:custDataLst>
          </p:nvPr>
        </p:nvSpPr>
        <p:spPr>
          <a:xfrm>
            <a:off x="514348" y="1329488"/>
            <a:ext cx="6516179" cy="487372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许多工作将</a:t>
            </a:r>
            <a:r>
              <a:rPr lang="en-US" altLang="zh-CN" dirty="0">
                <a:latin typeface="+mn-lt"/>
              </a:rPr>
              <a:t>Transformer</a:t>
            </a:r>
            <a:r>
              <a:rPr lang="zh-CN" altLang="en-US" dirty="0">
                <a:latin typeface="+mn-lt"/>
              </a:rPr>
              <a:t>与针对特定应用量身定制的</a:t>
            </a:r>
            <a:r>
              <a:rPr lang="en-US" altLang="zh-CN" dirty="0">
                <a:latin typeface="+mn-lt"/>
              </a:rPr>
              <a:t>yolo</a:t>
            </a:r>
            <a:r>
              <a:rPr lang="zh-CN" altLang="en-US" dirty="0">
                <a:latin typeface="+mn-lt"/>
              </a:rPr>
              <a:t>相关架构结合在一起</a:t>
            </a:r>
            <a:endParaRPr lang="en-US" altLang="zh-CN" dirty="0">
              <a:latin typeface="+mn-lt"/>
            </a:endParaRPr>
          </a:p>
          <a:p>
            <a:pPr lvl="1"/>
            <a:endParaRPr lang="en-US" altLang="zh-CN" dirty="0">
              <a:latin typeface="+mn-lt"/>
            </a:endParaRPr>
          </a:p>
          <a:p>
            <a:pPr lvl="1"/>
            <a:r>
              <a:rPr lang="zh-CN" altLang="en-US" dirty="0">
                <a:latin typeface="+mn-lt"/>
              </a:rPr>
              <a:t>例如，</a:t>
            </a:r>
            <a:r>
              <a:rPr lang="en-US" altLang="zh-CN" dirty="0">
                <a:latin typeface="+mn-lt"/>
              </a:rPr>
              <a:t>Zhang</a:t>
            </a:r>
            <a:r>
              <a:rPr lang="zh-CN" altLang="en-US" dirty="0">
                <a:latin typeface="+mn-lt"/>
              </a:rPr>
              <a:t>等人</a:t>
            </a:r>
            <a:r>
              <a:rPr lang="en-US" altLang="zh-CN" dirty="0">
                <a:latin typeface="+mn-lt"/>
              </a:rPr>
              <a:t>[131]</a:t>
            </a:r>
            <a:r>
              <a:rPr lang="zh-CN" altLang="en-US" dirty="0">
                <a:latin typeface="+mn-lt"/>
              </a:rPr>
              <a:t>基于</a:t>
            </a:r>
            <a:r>
              <a:rPr lang="en-US" altLang="zh-CN" dirty="0">
                <a:latin typeface="+mn-lt"/>
              </a:rPr>
              <a:t>Vision transformer</a:t>
            </a:r>
            <a:r>
              <a:rPr lang="zh-CN" altLang="en-US" dirty="0">
                <a:latin typeface="+mn-lt"/>
              </a:rPr>
              <a:t>对遮挡、摄动和域移位的鲁棒性，提出了</a:t>
            </a:r>
            <a:r>
              <a:rPr lang="en-US" altLang="zh-CN" dirty="0" err="1">
                <a:latin typeface="+mn-lt"/>
              </a:rPr>
              <a:t>ViT</a:t>
            </a:r>
            <a:r>
              <a:rPr lang="en-US" altLang="zh-CN" dirty="0">
                <a:latin typeface="+mn-lt"/>
              </a:rPr>
              <a:t>-YOLO</a:t>
            </a:r>
          </a:p>
          <a:p>
            <a:pPr lvl="1"/>
            <a:endParaRPr lang="en-US" altLang="zh-CN" dirty="0">
              <a:latin typeface="+mn-lt"/>
            </a:endParaRPr>
          </a:p>
          <a:p>
            <a:pPr lvl="1"/>
            <a:r>
              <a:rPr lang="zh-CN" altLang="en-US" dirty="0">
                <a:latin typeface="+mn-lt"/>
              </a:rPr>
              <a:t>这是一种混合架构</a:t>
            </a:r>
            <a:endParaRPr lang="en-US" altLang="zh-CN" dirty="0">
              <a:latin typeface="+mn-lt"/>
            </a:endParaRPr>
          </a:p>
          <a:p>
            <a:pPr marL="546100" lvl="2" indent="-342900">
              <a:buFont typeface="+mj-lt"/>
              <a:buAutoNum type="arabicPeriod"/>
            </a:pPr>
            <a:r>
              <a:rPr lang="zh-CN" altLang="en-US" dirty="0">
                <a:latin typeface="+mn-lt"/>
              </a:rPr>
              <a:t>结合了主干的</a:t>
            </a:r>
            <a:r>
              <a:rPr lang="en-US" altLang="zh-CN" dirty="0">
                <a:latin typeface="+mn-lt"/>
              </a:rPr>
              <a:t>CSP-Darknet</a:t>
            </a:r>
            <a:r>
              <a:rPr lang="zh-CN" altLang="en-US" dirty="0">
                <a:latin typeface="+mn-lt"/>
              </a:rPr>
              <a:t>和多头自注意</a:t>
            </a:r>
            <a:r>
              <a:rPr lang="en-US" altLang="zh-CN" dirty="0">
                <a:latin typeface="+mn-lt"/>
              </a:rPr>
              <a:t>(multi-head self-attention, MHSA-Darknet)</a:t>
            </a:r>
          </a:p>
          <a:p>
            <a:pPr marL="546100" lvl="2" indent="-342900">
              <a:buFont typeface="+mj-lt"/>
              <a:buAutoNum type="arabicPeriod"/>
            </a:pPr>
            <a:r>
              <a:rPr lang="zh-CN" altLang="en-US" dirty="0">
                <a:latin typeface="+mn-lt"/>
              </a:rPr>
              <a:t>以及颈部的双向特征金字塔网络</a:t>
            </a:r>
            <a:r>
              <a:rPr lang="en-US" altLang="zh-CN" dirty="0">
                <a:latin typeface="+mn-lt"/>
              </a:rPr>
              <a:t>(bidirectional feature pyramid networks, </a:t>
            </a:r>
            <a:r>
              <a:rPr lang="en-US" altLang="zh-CN" dirty="0" err="1">
                <a:latin typeface="+mn-lt"/>
              </a:rPr>
              <a:t>BiFPN</a:t>
            </a:r>
            <a:r>
              <a:rPr lang="en-US" altLang="zh-CN" dirty="0">
                <a:latin typeface="+mn-lt"/>
              </a:rPr>
              <a:t>)</a:t>
            </a:r>
          </a:p>
          <a:p>
            <a:pPr marL="546100" lvl="2" indent="-342900">
              <a:buFont typeface="+mj-lt"/>
              <a:buAutoNum type="arabicPeriod"/>
            </a:pPr>
            <a:r>
              <a:rPr lang="zh-CN" altLang="en-US" dirty="0">
                <a:latin typeface="+mn-lt"/>
              </a:rPr>
              <a:t>多尺度检测头</a:t>
            </a:r>
            <a:r>
              <a:rPr lang="en-US" altLang="zh-CN" dirty="0">
                <a:latin typeface="+mn-lt"/>
              </a:rPr>
              <a:t>(</a:t>
            </a:r>
            <a:r>
              <a:rPr lang="zh-CN" altLang="en-US" dirty="0">
                <a:latin typeface="+mn-lt"/>
              </a:rPr>
              <a:t>如</a:t>
            </a:r>
            <a:r>
              <a:rPr lang="en-US" altLang="zh-CN" dirty="0">
                <a:latin typeface="+mn-lt"/>
              </a:rPr>
              <a:t>YOLOv3)</a:t>
            </a:r>
          </a:p>
          <a:p>
            <a:pPr marL="546100" lvl="2" indent="-342900">
              <a:buFont typeface="+mj-lt"/>
              <a:buAutoNum type="arabicPeriod"/>
            </a:pPr>
            <a:endParaRPr lang="en-US" altLang="zh-CN" dirty="0">
              <a:latin typeface="+mn-lt"/>
            </a:endParaRPr>
          </a:p>
          <a:p>
            <a:pPr lvl="1"/>
            <a:r>
              <a:rPr lang="zh-CN" altLang="en-US" dirty="0">
                <a:latin typeface="+mn-lt"/>
              </a:rPr>
              <a:t>它们的具体用例是用于无人机图像中的目标检测</a:t>
            </a:r>
            <a:endParaRPr lang="en-US" altLang="zh-CN" dirty="0">
              <a:latin typeface="+mn-lt"/>
            </a:endParaRPr>
          </a:p>
          <a:p>
            <a:pPr lvl="1"/>
            <a:endParaRPr lang="en-US" altLang="zh-CN" dirty="0">
              <a:latin typeface="+mn-lt"/>
            </a:endParaRPr>
          </a:p>
          <a:p>
            <a:pPr lvl="1"/>
            <a:r>
              <a:rPr lang="zh-CN" altLang="en-US" dirty="0">
                <a:latin typeface="+mn-lt"/>
              </a:rPr>
              <a:t>右图显示了</a:t>
            </a:r>
            <a:r>
              <a:rPr lang="en-US" altLang="zh-CN" dirty="0" err="1">
                <a:latin typeface="+mn-lt"/>
              </a:rPr>
              <a:t>ViT</a:t>
            </a:r>
            <a:r>
              <a:rPr lang="en-US" altLang="zh-CN" dirty="0">
                <a:latin typeface="+mn-lt"/>
              </a:rPr>
              <a:t>-YOLO</a:t>
            </a:r>
            <a:r>
              <a:rPr lang="zh-CN" altLang="en-US" dirty="0">
                <a:latin typeface="+mn-lt"/>
              </a:rPr>
              <a:t>的详细体系结构</a:t>
            </a:r>
            <a:endParaRPr lang="en-US" altLang="zh-CN" dirty="0">
              <a:latin typeface="+mn-lt"/>
            </a:endParaRPr>
          </a:p>
        </p:txBody>
      </p:sp>
    </p:spTree>
    <p:extLst>
      <p:ext uri="{BB962C8B-B14F-4D97-AF65-F5344CB8AC3E}">
        <p14:creationId xmlns:p14="http://schemas.microsoft.com/office/powerpoint/2010/main" val="9386088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2174616-E507-37D9-DE16-2B157063047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47" imgH="348" progId="TCLayout.ActiveDocument.1">
                  <p:embed/>
                </p:oleObj>
              </mc:Choice>
              <mc:Fallback>
                <p:oleObj name="think-cell 幻灯片" r:id="rId4" imgW="347" imgH="348" progId="TCLayout.ActiveDocument.1">
                  <p:embed/>
                  <p:pic>
                    <p:nvPicPr>
                      <p:cNvPr id="5" name="think-cell data - do not delete" hidden="1">
                        <a:extLst>
                          <a:ext uri="{FF2B5EF4-FFF2-40B4-BE49-F238E27FC236}">
                            <a16:creationId xmlns:a16="http://schemas.microsoft.com/office/drawing/2014/main" id="{22174616-E507-37D9-DE16-2B15706304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672042"/>
            <a:ext cx="11160917" cy="492443"/>
          </a:xfrm>
        </p:spPr>
        <p:txBody>
          <a:bodyPr vert="horz"/>
          <a:lstStyle/>
          <a:p>
            <a:r>
              <a:rPr lang="en-US" dirty="0"/>
              <a:t>YOLO with Transformers</a:t>
            </a:r>
          </a:p>
        </p:txBody>
      </p:sp>
      <p:pic>
        <p:nvPicPr>
          <p:cNvPr id="8" name="图片 7" descr="图示&#10;&#10;描述已自动生成">
            <a:extLst>
              <a:ext uri="{FF2B5EF4-FFF2-40B4-BE49-F238E27FC236}">
                <a16:creationId xmlns:a16="http://schemas.microsoft.com/office/drawing/2014/main" id="{D9842A0F-3C55-B734-8777-6768D40E55F6}"/>
              </a:ext>
            </a:extLst>
          </p:cNvPr>
          <p:cNvPicPr>
            <a:picLocks noChangeAspect="1"/>
          </p:cNvPicPr>
          <p:nvPr/>
        </p:nvPicPr>
        <p:blipFill>
          <a:blip r:embed="rId6"/>
          <a:stretch>
            <a:fillRect/>
          </a:stretch>
        </p:blipFill>
        <p:spPr>
          <a:xfrm>
            <a:off x="7090913" y="1242008"/>
            <a:ext cx="4584353" cy="5061762"/>
          </a:xfrm>
          <a:prstGeom prst="rect">
            <a:avLst/>
          </a:prstGeom>
        </p:spPr>
      </p:pic>
      <mc:AlternateContent xmlns:mc="http://schemas.openxmlformats.org/markup-compatibility/2006" xmlns:a14="http://schemas.microsoft.com/office/drawing/2010/main">
        <mc:Choice Requires="a14">
          <p:sp>
            <p:nvSpPr>
              <p:cNvPr id="9" name="ee4pContent1">
                <a:extLst>
                  <a:ext uri="{FF2B5EF4-FFF2-40B4-BE49-F238E27FC236}">
                    <a16:creationId xmlns:a16="http://schemas.microsoft.com/office/drawing/2014/main" id="{99709CD7-78B4-E1DB-9E9D-582C9969601D}"/>
                  </a:ext>
                </a:extLst>
              </p:cNvPr>
              <p:cNvSpPr txBox="1">
                <a:spLocks/>
              </p:cNvSpPr>
              <p:nvPr>
                <p:custDataLst>
                  <p:tags r:id="rId2"/>
                </p:custDataLst>
              </p:nvPr>
            </p:nvSpPr>
            <p:spPr>
              <a:xfrm>
                <a:off x="514348" y="1329488"/>
                <a:ext cx="6516179" cy="487372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MSFT-YOLO</a:t>
                </a:r>
                <a:r>
                  <a:rPr lang="zh-CN" altLang="en-US" dirty="0">
                    <a:latin typeface="+mn-lt"/>
                  </a:rPr>
                  <a:t>在主干和头部上增加了基于</a:t>
                </a:r>
                <a:r>
                  <a:rPr lang="en-US" altLang="zh-CN" dirty="0">
                    <a:latin typeface="+mn-lt"/>
                  </a:rPr>
                  <a:t>Transformer</a:t>
                </a:r>
                <a:r>
                  <a:rPr lang="zh-CN" altLang="en-US" dirty="0">
                    <a:latin typeface="+mn-lt"/>
                  </a:rPr>
                  <a:t>的模块，用于检测钢表面的缺陷</a:t>
                </a:r>
                <a:endParaRPr lang="en-US" altLang="zh-CN" dirty="0">
                  <a:latin typeface="+mn-lt"/>
                </a:endParaRPr>
              </a:p>
              <a:p>
                <a:pPr lvl="1"/>
                <a:r>
                  <a:rPr lang="en-US" altLang="zh-CN" dirty="0">
                    <a:latin typeface="+mn-lt"/>
                  </a:rPr>
                  <a:t>NRT-YOLO(Nested Residual Transformer)</a:t>
                </a:r>
                <a:r>
                  <a:rPr lang="zh-CN" altLang="en-US" dirty="0">
                    <a:latin typeface="+mn-lt"/>
                  </a:rPr>
                  <a:t>试图解决遥感图像中微小物体的问题。通过增加一个额外的预测头、特征融合层和一个残差</a:t>
                </a:r>
                <a:r>
                  <a:rPr lang="en-US" altLang="zh-CN" dirty="0">
                    <a:latin typeface="+mn-lt"/>
                  </a:rPr>
                  <a:t>Transformer</a:t>
                </a:r>
                <a:r>
                  <a:rPr lang="zh-CN" altLang="en-US" dirty="0">
                    <a:latin typeface="+mn-lt"/>
                  </a:rPr>
                  <a:t>，</a:t>
                </a:r>
                <a:r>
                  <a:rPr lang="en-US" altLang="zh-CN" dirty="0">
                    <a:latin typeface="+mn-lt"/>
                  </a:rPr>
                  <a:t>NRT-YOLO</a:t>
                </a:r>
                <a:r>
                  <a:rPr lang="zh-CN" altLang="en-US" dirty="0">
                    <a:latin typeface="+mn-lt"/>
                  </a:rPr>
                  <a:t>在</a:t>
                </a:r>
                <a:r>
                  <a:rPr lang="en-US" altLang="zh-CN" dirty="0">
                    <a:latin typeface="+mn-lt"/>
                  </a:rPr>
                  <a:t>DOTA</a:t>
                </a:r>
                <a:r>
                  <a:rPr lang="zh-CN" altLang="en-US" dirty="0">
                    <a:latin typeface="+mn-lt"/>
                  </a:rPr>
                  <a:t>数据集中将</a:t>
                </a:r>
                <a:r>
                  <a:rPr lang="en-US" altLang="zh-CN" dirty="0">
                    <a:latin typeface="+mn-lt"/>
                  </a:rPr>
                  <a:t>YOLOv5l</a:t>
                </a:r>
                <a:r>
                  <a:rPr lang="zh-CN" altLang="en-US" dirty="0">
                    <a:latin typeface="+mn-lt"/>
                  </a:rPr>
                  <a:t>提高了</a:t>
                </a:r>
                <a:r>
                  <a:rPr lang="en-US" altLang="zh-CN" dirty="0">
                    <a:latin typeface="+mn-lt"/>
                  </a:rPr>
                  <a:t>5.4%</a:t>
                </a:r>
              </a:p>
              <a:p>
                <a:pPr lvl="1"/>
                <a:r>
                  <a:rPr lang="zh-CN" altLang="en-US" dirty="0">
                    <a:latin typeface="+mn-lt"/>
                  </a:rPr>
                  <a:t>在遥感应用中，</a:t>
                </a:r>
                <a:r>
                  <a:rPr lang="en-US" altLang="zh-CN" dirty="0">
                    <a:latin typeface="+mn-lt"/>
                  </a:rPr>
                  <a:t>YOLO-SD</a:t>
                </a:r>
                <a:r>
                  <a:rPr lang="zh-CN" altLang="en-US" dirty="0">
                    <a:latin typeface="+mn-lt"/>
                  </a:rPr>
                  <a:t>试图提高合成孔径雷达</a:t>
                </a:r>
                <a:r>
                  <a:rPr lang="en-US" altLang="zh-CN" dirty="0">
                    <a:latin typeface="+mn-lt"/>
                  </a:rPr>
                  <a:t>(synthetic aperture radar, SAR)</a:t>
                </a:r>
                <a:r>
                  <a:rPr lang="zh-CN" altLang="en-US" dirty="0">
                    <a:latin typeface="+mn-lt"/>
                  </a:rPr>
                  <a:t>图像中小型船舶的探测精度。从</a:t>
                </a:r>
                <a:r>
                  <a:rPr lang="en-US" altLang="zh-CN" dirty="0">
                    <a:latin typeface="+mn-lt"/>
                  </a:rPr>
                  <a:t>YOLOX</a:t>
                </a:r>
                <a:r>
                  <a:rPr lang="zh-CN" altLang="en-US" dirty="0">
                    <a:latin typeface="+mn-lt"/>
                  </a:rPr>
                  <a:t>开始，结合多尺度卷积（</a:t>
                </a:r>
                <a:r>
                  <a:rPr lang="en-US" altLang="zh-CN" dirty="0">
                    <a:latin typeface="+mn-lt"/>
                  </a:rPr>
                  <a:t>MSC</a:t>
                </a:r>
                <a:r>
                  <a:rPr lang="zh-CN" altLang="en-US" dirty="0">
                    <a:latin typeface="+mn-lt"/>
                  </a:rPr>
                  <a:t>）来改进不同尺度的检测，并使用特征变换器模块来捕获全局特征。实验表明，与</a:t>
                </a:r>
                <a:r>
                  <a:rPr lang="en-US" altLang="zh-CN" dirty="0">
                    <a:latin typeface="+mn-lt"/>
                  </a:rPr>
                  <a:t>HRSID</a:t>
                </a:r>
                <a:r>
                  <a:rPr lang="zh-CN" altLang="en-US" dirty="0">
                    <a:latin typeface="+mn-lt"/>
                  </a:rPr>
                  <a:t>数据集中的</a:t>
                </a:r>
                <a:r>
                  <a:rPr lang="en-US" altLang="zh-CN" dirty="0">
                    <a:latin typeface="+mn-lt"/>
                  </a:rPr>
                  <a:t>YOLOX</a:t>
                </a:r>
                <a:r>
                  <a:rPr lang="zh-CN" altLang="en-US" dirty="0">
                    <a:latin typeface="+mn-lt"/>
                  </a:rPr>
                  <a:t>相比，这些变化提高了</a:t>
                </a:r>
                <a:r>
                  <a:rPr lang="en-US" altLang="zh-CN" dirty="0">
                    <a:latin typeface="+mn-lt"/>
                  </a:rPr>
                  <a:t>YOLO-SD</a:t>
                </a:r>
                <a:r>
                  <a:rPr lang="zh-CN" altLang="en-US" dirty="0">
                    <a:latin typeface="+mn-lt"/>
                  </a:rPr>
                  <a:t>的准确性</a:t>
                </a:r>
                <a:endParaRPr lang="en-US" altLang="zh-CN" dirty="0">
                  <a:latin typeface="+mn-lt"/>
                </a:endParaRPr>
              </a:p>
              <a:p>
                <a:pPr lvl="1"/>
                <a:r>
                  <a:rPr lang="zh-CN" altLang="en-US" dirty="0">
                    <a:latin typeface="+mn-lt"/>
                  </a:rPr>
                  <a:t>另一个将</a:t>
                </a:r>
                <a:r>
                  <a:rPr lang="en-US" altLang="zh-CN" dirty="0">
                    <a:latin typeface="+mn-lt"/>
                  </a:rPr>
                  <a:t>YOLO</a:t>
                </a:r>
                <a:r>
                  <a:rPr lang="zh-CN" altLang="en-US" dirty="0">
                    <a:latin typeface="+mn-lt"/>
                  </a:rPr>
                  <a:t>与</a:t>
                </a:r>
                <a:r>
                  <a:rPr lang="en-US" altLang="zh-CN" dirty="0">
                    <a:latin typeface="+mn-lt"/>
                  </a:rPr>
                  <a:t>Detection Transformer (DETR)</a:t>
                </a:r>
                <a:r>
                  <a:rPr lang="zh-CN" altLang="en-US" dirty="0">
                    <a:latin typeface="+mn-lt"/>
                  </a:rPr>
                  <a:t>相结合的有趣尝试是</a:t>
                </a:r>
                <a:r>
                  <a:rPr lang="en-US" altLang="zh-CN" dirty="0">
                    <a:latin typeface="+mn-lt"/>
                  </a:rPr>
                  <a:t>DEYO</a:t>
                </a:r>
                <a:r>
                  <a:rPr lang="zh-CN" altLang="en-US" dirty="0">
                    <a:latin typeface="+mn-lt"/>
                  </a:rPr>
                  <a:t>的情况，包括两个阶段：</a:t>
                </a:r>
                <a:endParaRPr lang="en-US" altLang="zh-CN" dirty="0">
                  <a:latin typeface="+mn-lt"/>
                </a:endParaRPr>
              </a:p>
              <a:p>
                <a:pPr marL="546100" lvl="2" indent="-342900">
                  <a:buFont typeface="+mj-lt"/>
                  <a:buAutoNum type="arabicPeriod"/>
                </a:pPr>
                <a:r>
                  <a:rPr lang="zh-CN" altLang="en-US" dirty="0">
                    <a:latin typeface="+mn-lt"/>
                  </a:rPr>
                  <a:t>基于</a:t>
                </a:r>
                <a:r>
                  <a:rPr lang="en-US" altLang="zh-CN" dirty="0">
                    <a:latin typeface="+mn-lt"/>
                  </a:rPr>
                  <a:t>yolov5</a:t>
                </a:r>
                <a:r>
                  <a:rPr lang="zh-CN" altLang="en-US" dirty="0">
                    <a:latin typeface="+mn-lt"/>
                  </a:rPr>
                  <a:t>的模型，然后是类似</a:t>
                </a:r>
                <a:r>
                  <a:rPr lang="en-US" altLang="zh-CN" dirty="0">
                    <a:latin typeface="+mn-lt"/>
                  </a:rPr>
                  <a:t>DETR</a:t>
                </a:r>
                <a:r>
                  <a:rPr lang="zh-CN" altLang="en-US" dirty="0">
                    <a:latin typeface="+mn-lt"/>
                  </a:rPr>
                  <a:t>的模型</a:t>
                </a:r>
                <a:endParaRPr lang="en-US" altLang="zh-CN" dirty="0">
                  <a:latin typeface="+mn-lt"/>
                </a:endParaRPr>
              </a:p>
              <a:p>
                <a:pPr marL="546100" lvl="2" indent="-342900">
                  <a:buFont typeface="+mj-lt"/>
                  <a:buAutoNum type="arabicPeriod"/>
                </a:pPr>
                <a:r>
                  <a:rPr lang="zh-CN" altLang="en-US" dirty="0">
                    <a:latin typeface="+mn-lt"/>
                  </a:rPr>
                  <a:t>第一阶段生成输入到第二阶段的高质量查询</a:t>
                </a:r>
                <a:r>
                  <a:rPr lang="en-US" altLang="zh-CN" dirty="0">
                    <a:latin typeface="+mn-lt"/>
                  </a:rPr>
                  <a:t>(high-quality query)</a:t>
                </a:r>
                <a:r>
                  <a:rPr lang="zh-CN" altLang="en-US" dirty="0">
                    <a:latin typeface="+mn-lt"/>
                  </a:rPr>
                  <a:t>和锚</a:t>
                </a:r>
                <a:r>
                  <a:rPr lang="en-US" altLang="zh-CN" dirty="0">
                    <a:latin typeface="+mn-lt"/>
                  </a:rPr>
                  <a:t>(anchors)</a:t>
                </a:r>
              </a:p>
              <a:p>
                <a:pPr lvl="2"/>
                <a:r>
                  <a:rPr lang="zh-CN" altLang="en-US" dirty="0">
                    <a:latin typeface="+mn-lt"/>
                  </a:rPr>
                  <a:t>结果表明，与</a:t>
                </a:r>
                <a:r>
                  <a:rPr lang="en-US" altLang="zh-CN" dirty="0">
                    <a:latin typeface="+mn-lt"/>
                  </a:rPr>
                  <a:t>DETR</a:t>
                </a:r>
                <a:r>
                  <a:rPr lang="zh-CN" altLang="en-US" dirty="0">
                    <a:latin typeface="+mn-lt"/>
                  </a:rPr>
                  <a:t>相比，该方法具有更快的收敛时间和更好的性能，在</a:t>
                </a:r>
                <a:r>
                  <a:rPr lang="en-US" altLang="zh-CN" dirty="0">
                    <a:latin typeface="+mn-lt"/>
                  </a:rPr>
                  <a:t>COCO</a:t>
                </a:r>
                <a:r>
                  <a:rPr lang="zh-CN" altLang="en-US" dirty="0">
                    <a:latin typeface="+mn-lt"/>
                  </a:rPr>
                  <a:t>检测基准中达到了</a:t>
                </a:r>
                <a:r>
                  <a:rPr lang="en-US" altLang="zh-CN" dirty="0">
                    <a:latin typeface="+mn-lt"/>
                  </a:rPr>
                  <a:t>52.1%</a:t>
                </a:r>
                <a:r>
                  <a:rPr lang="zh-CN" altLang="en-US" dirty="0">
                    <a:latin typeface="+mn-lt"/>
                  </a:rPr>
                  <a:t>的</a:t>
                </a:r>
                <a14:m>
                  <m:oMath xmlns:m="http://schemas.openxmlformats.org/officeDocument/2006/math">
                    <m:r>
                      <a:rPr lang="en-US" altLang="zh-CN" i="1" dirty="0" smtClean="0">
                        <a:latin typeface="Cambria Math" panose="02040503050406030204" pitchFamily="18" charset="0"/>
                      </a:rPr>
                      <m:t>𝐴𝑃</m:t>
                    </m:r>
                  </m:oMath>
                </a14:m>
                <a:endParaRPr lang="en-US" altLang="zh-CN" dirty="0">
                  <a:latin typeface="+mn-lt"/>
                </a:endParaRPr>
              </a:p>
            </p:txBody>
          </p:sp>
        </mc:Choice>
        <mc:Fallback xmlns="">
          <p:sp>
            <p:nvSpPr>
              <p:cNvPr id="9" name="ee4pContent1">
                <a:extLst>
                  <a:ext uri="{FF2B5EF4-FFF2-40B4-BE49-F238E27FC236}">
                    <a16:creationId xmlns:a16="http://schemas.microsoft.com/office/drawing/2014/main" id="{99709CD7-78B4-E1DB-9E9D-582C9969601D}"/>
                  </a:ext>
                </a:extLst>
              </p:cNvPr>
              <p:cNvSpPr txBox="1">
                <a:spLocks noRot="1" noChangeAspect="1" noMove="1" noResize="1" noEditPoints="1" noAdjustHandles="1" noChangeArrowheads="1" noChangeShapeType="1" noTextEdit="1"/>
              </p:cNvSpPr>
              <p:nvPr>
                <p:custDataLst>
                  <p:tags r:id="rId7"/>
                </p:custDataLst>
              </p:nvPr>
            </p:nvSpPr>
            <p:spPr>
              <a:xfrm>
                <a:off x="514348" y="1329488"/>
                <a:ext cx="6516179" cy="4873722"/>
              </a:xfrm>
              <a:prstGeom prst="rect">
                <a:avLst/>
              </a:prstGeom>
              <a:blipFill>
                <a:blip r:embed="rId8"/>
                <a:stretch>
                  <a:fillRect l="-280"/>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33204683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868DA32A-81AD-BF9A-1655-D73A345FAD78}"/>
              </a:ext>
            </a:extLst>
          </p:cNvPr>
          <p:cNvSpPr/>
          <p:nvPr>
            <p:custDataLst>
              <p:tags r:id="rId2"/>
            </p:custDataLst>
          </p:nvPr>
        </p:nvSpPr>
        <p:spPr>
          <a:xfrm>
            <a:off x="11488458" y="4499335"/>
            <a:ext cx="110608" cy="400111"/>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143</a:t>
            </a:r>
          </a:p>
        </p:txBody>
      </p:sp>
      <p:sp>
        <p:nvSpPr>
          <p:cNvPr id="25" name="矩形 24">
            <a:hlinkClick r:id="rId26" action="ppaction://hlinksldjump"/>
            <a:extLst>
              <a:ext uri="{FF2B5EF4-FFF2-40B4-BE49-F238E27FC236}">
                <a16:creationId xmlns:a16="http://schemas.microsoft.com/office/drawing/2014/main" id="{8AF0BF28-1461-606F-0DD5-6B35AD86BAAE}"/>
              </a:ext>
            </a:extLst>
          </p:cNvPr>
          <p:cNvSpPr/>
          <p:nvPr>
            <p:custDataLst>
              <p:tags r:id="rId3"/>
            </p:custDataLst>
          </p:nvPr>
        </p:nvSpPr>
        <p:spPr>
          <a:xfrm>
            <a:off x="977959" y="4499335"/>
            <a:ext cx="2592398" cy="400111"/>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zh-CN" altLang="en-US" sz="1600" b="1">
                <a:solidFill>
                  <a:schemeClr val="tx1"/>
                </a:solidFill>
                <a:cs typeface="Segoe UI" panose="020B0502040204020203" pitchFamily="34" charset="0"/>
              </a:rPr>
              <a:t>写在最后</a:t>
            </a:r>
            <a:endParaRPr lang="en-US" sz="1600" b="1">
              <a:solidFill>
                <a:schemeClr val="tx1"/>
              </a:solidFill>
              <a:cs typeface="Segoe UI" panose="020B0502040204020203" pitchFamily="34" charset="0"/>
            </a:endParaRPr>
          </a:p>
        </p:txBody>
      </p:sp>
      <p:sp>
        <p:nvSpPr>
          <p:cNvPr id="24" name="矩形 23">
            <a:hlinkClick r:id="rId26" action="ppaction://hlinksldjump"/>
            <a:extLst>
              <a:ext uri="{FF2B5EF4-FFF2-40B4-BE49-F238E27FC236}">
                <a16:creationId xmlns:a16="http://schemas.microsoft.com/office/drawing/2014/main" id="{234D6A6D-03A0-4603-192C-640F861FAC96}"/>
              </a:ext>
            </a:extLst>
          </p:cNvPr>
          <p:cNvSpPr/>
          <p:nvPr>
            <p:custDataLst>
              <p:tags r:id="rId4"/>
            </p:custDataLst>
          </p:nvPr>
        </p:nvSpPr>
        <p:spPr>
          <a:xfrm>
            <a:off x="514349" y="4499335"/>
            <a:ext cx="400110" cy="400111"/>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5</a:t>
            </a:r>
          </a:p>
        </p:txBody>
      </p:sp>
      <p:sp>
        <p:nvSpPr>
          <p:cNvPr id="23" name="矩形 22">
            <a:hlinkClick r:id="rId27" action="ppaction://hlinksldjump"/>
            <a:extLst>
              <a:ext uri="{FF2B5EF4-FFF2-40B4-BE49-F238E27FC236}">
                <a16:creationId xmlns:a16="http://schemas.microsoft.com/office/drawing/2014/main" id="{4C06AC52-883F-BA15-0F14-4B21BA8D0530}"/>
              </a:ext>
            </a:extLst>
          </p:cNvPr>
          <p:cNvSpPr/>
          <p:nvPr>
            <p:custDataLst>
              <p:tags r:id="rId5"/>
            </p:custDataLst>
          </p:nvPr>
        </p:nvSpPr>
        <p:spPr>
          <a:xfrm>
            <a:off x="11488458" y="4035725"/>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141</a:t>
            </a:r>
          </a:p>
        </p:txBody>
      </p:sp>
      <p:sp>
        <p:nvSpPr>
          <p:cNvPr id="22" name="矩形 21">
            <a:hlinkClick r:id="rId27" action="ppaction://hlinksldjump"/>
            <a:extLst>
              <a:ext uri="{FF2B5EF4-FFF2-40B4-BE49-F238E27FC236}">
                <a16:creationId xmlns:a16="http://schemas.microsoft.com/office/drawing/2014/main" id="{3BA76330-E10D-6D67-E268-A1F37AE889B3}"/>
              </a:ext>
            </a:extLst>
          </p:cNvPr>
          <p:cNvSpPr/>
          <p:nvPr>
            <p:custDataLst>
              <p:tags r:id="rId6"/>
            </p:custDataLst>
          </p:nvPr>
        </p:nvSpPr>
        <p:spPr>
          <a:xfrm>
            <a:off x="977959" y="4035725"/>
            <a:ext cx="259239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zh-CN" altLang="en-US" sz="1600" b="1">
                <a:solidFill>
                  <a:schemeClr val="tx1"/>
                </a:solidFill>
                <a:cs typeface="Segoe UI" panose="020B0502040204020203" pitchFamily="34" charset="0"/>
              </a:rPr>
              <a:t>小小的实验</a:t>
            </a:r>
            <a:endParaRPr lang="en-US" sz="1600" b="1">
              <a:solidFill>
                <a:schemeClr val="tx1"/>
              </a:solidFill>
              <a:cs typeface="Segoe UI" panose="020B0502040204020203" pitchFamily="34" charset="0"/>
            </a:endParaRPr>
          </a:p>
        </p:txBody>
      </p:sp>
      <p:sp>
        <p:nvSpPr>
          <p:cNvPr id="21" name="矩形 20">
            <a:hlinkClick r:id="rId27" action="ppaction://hlinksldjump"/>
            <a:extLst>
              <a:ext uri="{FF2B5EF4-FFF2-40B4-BE49-F238E27FC236}">
                <a16:creationId xmlns:a16="http://schemas.microsoft.com/office/drawing/2014/main" id="{EB0876EE-1B21-0BA9-85E3-C5766A5493C1}"/>
              </a:ext>
            </a:extLst>
          </p:cNvPr>
          <p:cNvSpPr/>
          <p:nvPr>
            <p:custDataLst>
              <p:tags r:id="rId7"/>
            </p:custDataLst>
          </p:nvPr>
        </p:nvSpPr>
        <p:spPr>
          <a:xfrm>
            <a:off x="514349" y="4035725"/>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4</a:t>
            </a:r>
          </a:p>
        </p:txBody>
      </p:sp>
      <p:sp>
        <p:nvSpPr>
          <p:cNvPr id="20" name="矩形 19">
            <a:hlinkClick r:id="rId28" action="ppaction://hlinksldjump"/>
            <a:extLst>
              <a:ext uri="{FF2B5EF4-FFF2-40B4-BE49-F238E27FC236}">
                <a16:creationId xmlns:a16="http://schemas.microsoft.com/office/drawing/2014/main" id="{12538DA8-AE57-5D49-55A0-5B53A9146679}"/>
              </a:ext>
            </a:extLst>
          </p:cNvPr>
          <p:cNvSpPr/>
          <p:nvPr>
            <p:custDataLst>
              <p:tags r:id="rId8"/>
            </p:custDataLst>
          </p:nvPr>
        </p:nvSpPr>
        <p:spPr>
          <a:xfrm>
            <a:off x="11488458" y="3572115"/>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47</a:t>
            </a:r>
          </a:p>
        </p:txBody>
      </p:sp>
      <p:sp>
        <p:nvSpPr>
          <p:cNvPr id="19" name="矩形 18">
            <a:hlinkClick r:id="rId28" action="ppaction://hlinksldjump"/>
            <a:extLst>
              <a:ext uri="{FF2B5EF4-FFF2-40B4-BE49-F238E27FC236}">
                <a16:creationId xmlns:a16="http://schemas.microsoft.com/office/drawing/2014/main" id="{1E124179-A4BA-63E2-DB89-23634AC105AC}"/>
              </a:ext>
            </a:extLst>
          </p:cNvPr>
          <p:cNvSpPr/>
          <p:nvPr>
            <p:custDataLst>
              <p:tags r:id="rId9"/>
            </p:custDataLst>
          </p:nvPr>
        </p:nvSpPr>
        <p:spPr>
          <a:xfrm>
            <a:off x="977959" y="3572115"/>
            <a:ext cx="259239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cs typeface="Segoe UI" panose="020B0502040204020203" pitchFamily="34" charset="0"/>
              </a:rPr>
              <a:t>YOLO</a:t>
            </a:r>
            <a:r>
              <a:rPr lang="zh-CN" altLang="en-US" sz="1600" b="1">
                <a:solidFill>
                  <a:schemeClr val="tx1"/>
                </a:solidFill>
                <a:cs typeface="Segoe UI" panose="020B0502040204020203" pitchFamily="34" charset="0"/>
              </a:rPr>
              <a:t>来了</a:t>
            </a:r>
            <a:endParaRPr lang="en-US" sz="1600" b="1">
              <a:solidFill>
                <a:schemeClr val="tx1"/>
              </a:solidFill>
              <a:cs typeface="Segoe UI" panose="020B0502040204020203" pitchFamily="34" charset="0"/>
            </a:endParaRPr>
          </a:p>
        </p:txBody>
      </p:sp>
      <p:sp>
        <p:nvSpPr>
          <p:cNvPr id="18" name="矩形 17">
            <a:hlinkClick r:id="rId28" action="ppaction://hlinksldjump"/>
            <a:extLst>
              <a:ext uri="{FF2B5EF4-FFF2-40B4-BE49-F238E27FC236}">
                <a16:creationId xmlns:a16="http://schemas.microsoft.com/office/drawing/2014/main" id="{E107B2DD-E8A3-99C3-98C8-D5111D02C8F9}"/>
              </a:ext>
            </a:extLst>
          </p:cNvPr>
          <p:cNvSpPr/>
          <p:nvPr>
            <p:custDataLst>
              <p:tags r:id="rId10"/>
            </p:custDataLst>
          </p:nvPr>
        </p:nvSpPr>
        <p:spPr>
          <a:xfrm>
            <a:off x="514349" y="3572115"/>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3</a:t>
            </a:r>
          </a:p>
        </p:txBody>
      </p:sp>
      <p:sp>
        <p:nvSpPr>
          <p:cNvPr id="17" name="矩形 16">
            <a:hlinkClick r:id="rId29" action="ppaction://hlinksldjump"/>
            <a:extLst>
              <a:ext uri="{FF2B5EF4-FFF2-40B4-BE49-F238E27FC236}">
                <a16:creationId xmlns:a16="http://schemas.microsoft.com/office/drawing/2014/main" id="{131DA6D1-EFFE-3DD1-7217-7806AE1AF21B}"/>
              </a:ext>
            </a:extLst>
          </p:cNvPr>
          <p:cNvSpPr/>
          <p:nvPr>
            <p:custDataLst>
              <p:tags r:id="rId11"/>
            </p:custDataLst>
          </p:nvPr>
        </p:nvSpPr>
        <p:spPr>
          <a:xfrm>
            <a:off x="11488458" y="3108505"/>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45</a:t>
            </a:r>
          </a:p>
        </p:txBody>
      </p:sp>
      <p:sp>
        <p:nvSpPr>
          <p:cNvPr id="16" name="矩形 15">
            <a:hlinkClick r:id="rId29" action="ppaction://hlinksldjump"/>
            <a:extLst>
              <a:ext uri="{FF2B5EF4-FFF2-40B4-BE49-F238E27FC236}">
                <a16:creationId xmlns:a16="http://schemas.microsoft.com/office/drawing/2014/main" id="{2BA249DA-097E-BEC6-D640-F3321CF6AC07}"/>
              </a:ext>
            </a:extLst>
          </p:cNvPr>
          <p:cNvSpPr/>
          <p:nvPr>
            <p:custDataLst>
              <p:tags r:id="rId12"/>
            </p:custDataLst>
          </p:nvPr>
        </p:nvSpPr>
        <p:spPr>
          <a:xfrm>
            <a:off x="1441569" y="3108505"/>
            <a:ext cx="212878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zh-CN" altLang="en-US" sz="1600" b="1">
                <a:solidFill>
                  <a:schemeClr val="tx1"/>
                </a:solidFill>
                <a:cs typeface="Segoe UI" panose="020B0502040204020203" pitchFamily="34" charset="0"/>
              </a:rPr>
              <a:t>网络任务类型发展</a:t>
            </a:r>
            <a:endParaRPr lang="en-US" sz="1600" b="1">
              <a:solidFill>
                <a:schemeClr val="tx1"/>
              </a:solidFill>
              <a:cs typeface="Segoe UI" panose="020B0502040204020203" pitchFamily="34" charset="0"/>
            </a:endParaRPr>
          </a:p>
        </p:txBody>
      </p:sp>
      <p:sp>
        <p:nvSpPr>
          <p:cNvPr id="15" name="矩形 14">
            <a:hlinkClick r:id="rId29" action="ppaction://hlinksldjump"/>
            <a:extLst>
              <a:ext uri="{FF2B5EF4-FFF2-40B4-BE49-F238E27FC236}">
                <a16:creationId xmlns:a16="http://schemas.microsoft.com/office/drawing/2014/main" id="{9FB5DD56-23C1-A4B3-D1DC-3071F00A9571}"/>
              </a:ext>
            </a:extLst>
          </p:cNvPr>
          <p:cNvSpPr/>
          <p:nvPr>
            <p:custDataLst>
              <p:tags r:id="rId13"/>
            </p:custDataLst>
          </p:nvPr>
        </p:nvSpPr>
        <p:spPr>
          <a:xfrm>
            <a:off x="977959" y="3108505"/>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2.2</a:t>
            </a:r>
          </a:p>
        </p:txBody>
      </p:sp>
      <p:sp>
        <p:nvSpPr>
          <p:cNvPr id="14" name="矩形 13">
            <a:extLst>
              <a:ext uri="{FF2B5EF4-FFF2-40B4-BE49-F238E27FC236}">
                <a16:creationId xmlns:a16="http://schemas.microsoft.com/office/drawing/2014/main" id="{DBB1B7C9-21D8-A0DD-E6BA-9D2B0EDAA9F1}"/>
              </a:ext>
            </a:extLst>
          </p:cNvPr>
          <p:cNvSpPr/>
          <p:nvPr>
            <p:custDataLst>
              <p:tags r:id="rId14"/>
            </p:custDataLst>
          </p:nvPr>
        </p:nvSpPr>
        <p:spPr>
          <a:xfrm>
            <a:off x="1441569" y="2644895"/>
            <a:ext cx="10233697" cy="400110"/>
          </a:xfrm>
          <a:prstGeom prst="rect">
            <a:avLst/>
          </a:prstGeom>
          <a:solidFill>
            <a:srgbClr val="D9D9D9"/>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cs typeface="Segoe UI" panose="020B0502040204020203" pitchFamily="34" charset="0"/>
            </a:endParaRPr>
          </a:p>
        </p:txBody>
      </p:sp>
      <p:sp>
        <p:nvSpPr>
          <p:cNvPr id="13" name="矩形 12">
            <a:hlinkClick r:id="rId30" action="ppaction://hlinksldjump"/>
            <a:extLst>
              <a:ext uri="{FF2B5EF4-FFF2-40B4-BE49-F238E27FC236}">
                <a16:creationId xmlns:a16="http://schemas.microsoft.com/office/drawing/2014/main" id="{49CDCD69-4231-122B-1ED2-9DBEBE432CEC}"/>
              </a:ext>
            </a:extLst>
          </p:cNvPr>
          <p:cNvSpPr/>
          <p:nvPr>
            <p:custDataLst>
              <p:tags r:id="rId15"/>
            </p:custDataLst>
          </p:nvPr>
        </p:nvSpPr>
        <p:spPr>
          <a:xfrm>
            <a:off x="11488458" y="2644895"/>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43</a:t>
            </a:r>
          </a:p>
        </p:txBody>
      </p:sp>
      <p:sp>
        <p:nvSpPr>
          <p:cNvPr id="12" name="矩形 11">
            <a:hlinkClick r:id="rId30" action="ppaction://hlinksldjump"/>
            <a:extLst>
              <a:ext uri="{FF2B5EF4-FFF2-40B4-BE49-F238E27FC236}">
                <a16:creationId xmlns:a16="http://schemas.microsoft.com/office/drawing/2014/main" id="{1918B805-8D9A-5E67-0D47-3DDE49686B43}"/>
              </a:ext>
            </a:extLst>
          </p:cNvPr>
          <p:cNvSpPr/>
          <p:nvPr>
            <p:custDataLst>
              <p:tags r:id="rId16"/>
            </p:custDataLst>
          </p:nvPr>
        </p:nvSpPr>
        <p:spPr>
          <a:xfrm>
            <a:off x="1441569" y="2644895"/>
            <a:ext cx="212878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zh-CN" altLang="en-US" sz="1600" b="1">
                <a:solidFill>
                  <a:schemeClr val="tx1"/>
                </a:solidFill>
                <a:cs typeface="Segoe UI" panose="020B0502040204020203" pitchFamily="34" charset="0"/>
              </a:rPr>
              <a:t>网络结构发展</a:t>
            </a:r>
            <a:endParaRPr lang="en-US" sz="1600" b="1">
              <a:solidFill>
                <a:schemeClr val="tx1"/>
              </a:solidFill>
              <a:cs typeface="Segoe UI" panose="020B0502040204020203" pitchFamily="34" charset="0"/>
            </a:endParaRPr>
          </a:p>
        </p:txBody>
      </p:sp>
      <p:sp>
        <p:nvSpPr>
          <p:cNvPr id="11" name="矩形 10">
            <a:hlinkClick r:id="rId30" action="ppaction://hlinksldjump"/>
            <a:extLst>
              <a:ext uri="{FF2B5EF4-FFF2-40B4-BE49-F238E27FC236}">
                <a16:creationId xmlns:a16="http://schemas.microsoft.com/office/drawing/2014/main" id="{7303BD1B-2C2D-4DDB-3B42-29FFBD71E7D1}"/>
              </a:ext>
            </a:extLst>
          </p:cNvPr>
          <p:cNvSpPr/>
          <p:nvPr>
            <p:custDataLst>
              <p:tags r:id="rId17"/>
            </p:custDataLst>
          </p:nvPr>
        </p:nvSpPr>
        <p:spPr>
          <a:xfrm>
            <a:off x="977959" y="2644895"/>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2.1</a:t>
            </a:r>
          </a:p>
        </p:txBody>
      </p:sp>
      <p:sp>
        <p:nvSpPr>
          <p:cNvPr id="10" name="矩形 9">
            <a:hlinkClick r:id="rId31" action="ppaction://hlinksldjump"/>
            <a:extLst>
              <a:ext uri="{FF2B5EF4-FFF2-40B4-BE49-F238E27FC236}">
                <a16:creationId xmlns:a16="http://schemas.microsoft.com/office/drawing/2014/main" id="{2C68F485-DE8A-3BD8-DDFC-AB6A30C16168}"/>
              </a:ext>
            </a:extLst>
          </p:cNvPr>
          <p:cNvSpPr/>
          <p:nvPr>
            <p:custDataLst>
              <p:tags r:id="rId18"/>
            </p:custDataLst>
          </p:nvPr>
        </p:nvSpPr>
        <p:spPr>
          <a:xfrm>
            <a:off x="11488458" y="2181285"/>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38</a:t>
            </a:r>
          </a:p>
        </p:txBody>
      </p:sp>
      <p:sp>
        <p:nvSpPr>
          <p:cNvPr id="9" name="矩形 8">
            <a:hlinkClick r:id="rId31" action="ppaction://hlinksldjump"/>
            <a:extLst>
              <a:ext uri="{FF2B5EF4-FFF2-40B4-BE49-F238E27FC236}">
                <a16:creationId xmlns:a16="http://schemas.microsoft.com/office/drawing/2014/main" id="{65DE5E06-A0CA-A6E8-1A9B-D953103D8A90}"/>
              </a:ext>
            </a:extLst>
          </p:cNvPr>
          <p:cNvSpPr/>
          <p:nvPr>
            <p:custDataLst>
              <p:tags r:id="rId19"/>
            </p:custDataLst>
          </p:nvPr>
        </p:nvSpPr>
        <p:spPr>
          <a:xfrm>
            <a:off x="977959" y="2181285"/>
            <a:ext cx="259239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zh-CN" altLang="en-US" sz="1600" b="1">
                <a:solidFill>
                  <a:schemeClr val="tx1"/>
                </a:solidFill>
                <a:cs typeface="Segoe UI" panose="020B0502040204020203" pitchFamily="34" charset="0"/>
              </a:rPr>
              <a:t>目标检测成长点滴</a:t>
            </a:r>
            <a:endParaRPr lang="en-US" sz="1600" b="1">
              <a:solidFill>
                <a:schemeClr val="tx1"/>
              </a:solidFill>
              <a:cs typeface="Segoe UI" panose="020B0502040204020203" pitchFamily="34" charset="0"/>
            </a:endParaRPr>
          </a:p>
        </p:txBody>
      </p:sp>
      <p:sp>
        <p:nvSpPr>
          <p:cNvPr id="8" name="矩形 7">
            <a:hlinkClick r:id="rId31" action="ppaction://hlinksldjump"/>
            <a:extLst>
              <a:ext uri="{FF2B5EF4-FFF2-40B4-BE49-F238E27FC236}">
                <a16:creationId xmlns:a16="http://schemas.microsoft.com/office/drawing/2014/main" id="{281C368F-1BB9-05CB-27EE-784EE6D821D1}"/>
              </a:ext>
            </a:extLst>
          </p:cNvPr>
          <p:cNvSpPr/>
          <p:nvPr>
            <p:custDataLst>
              <p:tags r:id="rId20"/>
            </p:custDataLst>
          </p:nvPr>
        </p:nvSpPr>
        <p:spPr>
          <a:xfrm>
            <a:off x="514349" y="2181285"/>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2</a:t>
            </a:r>
          </a:p>
        </p:txBody>
      </p:sp>
      <p:sp>
        <p:nvSpPr>
          <p:cNvPr id="7" name="矩形 6">
            <a:hlinkClick r:id="rId32" action="ppaction://hlinksldjump"/>
            <a:extLst>
              <a:ext uri="{FF2B5EF4-FFF2-40B4-BE49-F238E27FC236}">
                <a16:creationId xmlns:a16="http://schemas.microsoft.com/office/drawing/2014/main" id="{A5E4ECA1-6422-D41C-20EA-34D0474BD63A}"/>
              </a:ext>
            </a:extLst>
          </p:cNvPr>
          <p:cNvSpPr/>
          <p:nvPr>
            <p:custDataLst>
              <p:tags r:id="rId21"/>
            </p:custDataLst>
          </p:nvPr>
        </p:nvSpPr>
        <p:spPr>
          <a:xfrm>
            <a:off x="11488458" y="1717675"/>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6</a:t>
            </a:r>
          </a:p>
        </p:txBody>
      </p:sp>
      <p:sp>
        <p:nvSpPr>
          <p:cNvPr id="6" name="矩形 5">
            <a:hlinkClick r:id="rId32" action="ppaction://hlinksldjump"/>
            <a:extLst>
              <a:ext uri="{FF2B5EF4-FFF2-40B4-BE49-F238E27FC236}">
                <a16:creationId xmlns:a16="http://schemas.microsoft.com/office/drawing/2014/main" id="{A151D706-6D5C-035C-7A10-4C530AD8F23A}"/>
              </a:ext>
            </a:extLst>
          </p:cNvPr>
          <p:cNvSpPr/>
          <p:nvPr>
            <p:custDataLst>
              <p:tags r:id="rId22"/>
            </p:custDataLst>
          </p:nvPr>
        </p:nvSpPr>
        <p:spPr>
          <a:xfrm>
            <a:off x="977959" y="1717675"/>
            <a:ext cx="259239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zh-CN" altLang="en-US" sz="1600" b="1">
                <a:solidFill>
                  <a:schemeClr val="tx1"/>
                </a:solidFill>
                <a:cs typeface="Segoe UI" panose="020B0502040204020203" pitchFamily="34" charset="0"/>
              </a:rPr>
              <a:t>目标检测是什么？</a:t>
            </a:r>
            <a:endParaRPr lang="en-US" sz="1600" b="1">
              <a:solidFill>
                <a:schemeClr val="tx1"/>
              </a:solidFill>
              <a:cs typeface="Segoe UI" panose="020B0502040204020203" pitchFamily="34" charset="0"/>
            </a:endParaRPr>
          </a:p>
        </p:txBody>
      </p:sp>
      <p:sp>
        <p:nvSpPr>
          <p:cNvPr id="5" name="矩形 4">
            <a:hlinkClick r:id="rId32" action="ppaction://hlinksldjump"/>
            <a:extLst>
              <a:ext uri="{FF2B5EF4-FFF2-40B4-BE49-F238E27FC236}">
                <a16:creationId xmlns:a16="http://schemas.microsoft.com/office/drawing/2014/main" id="{05192A3A-DD52-0FB3-A4EF-C1472EC33F06}"/>
              </a:ext>
            </a:extLst>
          </p:cNvPr>
          <p:cNvSpPr/>
          <p:nvPr>
            <p:custDataLst>
              <p:tags r:id="rId23"/>
            </p:custDataLst>
          </p:nvPr>
        </p:nvSpPr>
        <p:spPr>
          <a:xfrm>
            <a:off x="514349" y="1717675"/>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1</a:t>
            </a:r>
          </a:p>
        </p:txBody>
      </p:sp>
      <p:sp>
        <p:nvSpPr>
          <p:cNvPr id="4" name="标题 3">
            <a:extLst>
              <a:ext uri="{FF2B5EF4-FFF2-40B4-BE49-F238E27FC236}">
                <a16:creationId xmlns:a16="http://schemas.microsoft.com/office/drawing/2014/main" id="{C98D9B59-1EEE-B1EA-9BCF-FA90FFE106AB}"/>
              </a:ext>
            </a:extLst>
          </p:cNvPr>
          <p:cNvSpPr>
            <a:spLocks noGrp="1"/>
          </p:cNvSpPr>
          <p:nvPr>
            <p:ph type="title"/>
            <p:custDataLst>
              <p:tags r:id="rId24"/>
            </p:custDataLst>
          </p:nvPr>
        </p:nvSpPr>
        <p:spPr/>
        <p:txBody>
          <a:bodyPr/>
          <a:lstStyle/>
          <a:p>
            <a:r>
              <a:rPr lang="en-US"/>
              <a:t>Main Content</a:t>
            </a:r>
          </a:p>
        </p:txBody>
      </p:sp>
    </p:spTree>
    <p:custDataLst>
      <p:tags r:id="rId1"/>
    </p:custDataLst>
    <p:extLst>
      <p:ext uri="{BB962C8B-B14F-4D97-AF65-F5344CB8AC3E}">
        <p14:creationId xmlns:p14="http://schemas.microsoft.com/office/powerpoint/2010/main" val="34143529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4349" y="672041"/>
            <a:ext cx="11160917" cy="492443"/>
          </a:xfrm>
        </p:spPr>
        <p:txBody>
          <a:bodyPr/>
          <a:lstStyle/>
          <a:p>
            <a:r>
              <a:rPr lang="zh-CN" altLang="en-US" dirty="0"/>
              <a:t>网络结构发展</a:t>
            </a:r>
            <a:endParaRPr lang="en-US" dirty="0"/>
          </a:p>
        </p:txBody>
      </p:sp>
      <p:sp>
        <p:nvSpPr>
          <p:cNvPr id="4" name="Freeform 29">
            <a:extLst>
              <a:ext uri="{FF2B5EF4-FFF2-40B4-BE49-F238E27FC236}">
                <a16:creationId xmlns:a16="http://schemas.microsoft.com/office/drawing/2014/main" id="{C5A8D8E0-DF15-7759-85D5-CFAAE827B1DC}"/>
              </a:ext>
            </a:extLst>
          </p:cNvPr>
          <p:cNvSpPr>
            <a:spLocks/>
          </p:cNvSpPr>
          <p:nvPr/>
        </p:nvSpPr>
        <p:spPr>
          <a:xfrm>
            <a:off x="3322784" y="3923445"/>
            <a:ext cx="1335109" cy="361283"/>
          </a:xfrm>
          <a:custGeom>
            <a:avLst/>
            <a:gdLst>
              <a:gd name="connsiteX0" fmla="*/ 0 w 1815153"/>
              <a:gd name="connsiteY0" fmla="*/ 0 h 361283"/>
              <a:gd name="connsiteX1" fmla="*/ 1815153 w 1815153"/>
              <a:gd name="connsiteY1" fmla="*/ 0 h 361283"/>
              <a:gd name="connsiteX2" fmla="*/ 1815153 w 1815153"/>
              <a:gd name="connsiteY2" fmla="*/ 180975 h 361283"/>
              <a:gd name="connsiteX3" fmla="*/ 1069048 w 1815153"/>
              <a:gd name="connsiteY3" fmla="*/ 180975 h 361283"/>
              <a:gd name="connsiteX4" fmla="*/ 907577 w 1815153"/>
              <a:gd name="connsiteY4" fmla="*/ 361283 h 361283"/>
              <a:gd name="connsiteX5" fmla="*/ 746105 w 1815153"/>
              <a:gd name="connsiteY5" fmla="*/ 180975 h 361283"/>
              <a:gd name="connsiteX6" fmla="*/ 0 w 1815153"/>
              <a:gd name="connsiteY6" fmla="*/ 180975 h 361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5153" h="361283">
                <a:moveTo>
                  <a:pt x="0" y="0"/>
                </a:moveTo>
                <a:lnTo>
                  <a:pt x="1815153" y="0"/>
                </a:lnTo>
                <a:lnTo>
                  <a:pt x="1815153" y="180975"/>
                </a:lnTo>
                <a:lnTo>
                  <a:pt x="1069048" y="180975"/>
                </a:lnTo>
                <a:lnTo>
                  <a:pt x="907577" y="361283"/>
                </a:lnTo>
                <a:lnTo>
                  <a:pt x="746105" y="180975"/>
                </a:lnTo>
                <a:lnTo>
                  <a:pt x="0" y="180975"/>
                </a:lnTo>
                <a:close/>
              </a:path>
            </a:pathLst>
          </a:custGeom>
          <a:solidFill>
            <a:schemeClr val="accent1">
              <a:lumMod val="50000"/>
            </a:schemeClr>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US" sz="1600" dirty="0" err="1">
              <a:solidFill>
                <a:schemeClr val="tx1"/>
              </a:solidFill>
              <a:cs typeface="Segoe UI" panose="020B0502040204020203" pitchFamily="34" charset="0"/>
            </a:endParaRPr>
          </a:p>
        </p:txBody>
      </p:sp>
      <p:sp>
        <p:nvSpPr>
          <p:cNvPr id="5" name="Freeform 31">
            <a:extLst>
              <a:ext uri="{FF2B5EF4-FFF2-40B4-BE49-F238E27FC236}">
                <a16:creationId xmlns:a16="http://schemas.microsoft.com/office/drawing/2014/main" id="{C468FFA2-3FB4-92A2-FD26-60F7B4D7FB51}"/>
              </a:ext>
            </a:extLst>
          </p:cNvPr>
          <p:cNvSpPr>
            <a:spLocks/>
          </p:cNvSpPr>
          <p:nvPr/>
        </p:nvSpPr>
        <p:spPr>
          <a:xfrm flipV="1">
            <a:off x="6129734" y="3923445"/>
            <a:ext cx="1335109" cy="361283"/>
          </a:xfrm>
          <a:custGeom>
            <a:avLst/>
            <a:gdLst>
              <a:gd name="connsiteX0" fmla="*/ 0 w 1815153"/>
              <a:gd name="connsiteY0" fmla="*/ 361283 h 361283"/>
              <a:gd name="connsiteX1" fmla="*/ 1815153 w 1815153"/>
              <a:gd name="connsiteY1" fmla="*/ 361283 h 361283"/>
              <a:gd name="connsiteX2" fmla="*/ 1815153 w 1815153"/>
              <a:gd name="connsiteY2" fmla="*/ 180308 h 361283"/>
              <a:gd name="connsiteX3" fmla="*/ 1069048 w 1815153"/>
              <a:gd name="connsiteY3" fmla="*/ 180308 h 361283"/>
              <a:gd name="connsiteX4" fmla="*/ 907577 w 1815153"/>
              <a:gd name="connsiteY4" fmla="*/ 0 h 361283"/>
              <a:gd name="connsiteX5" fmla="*/ 746105 w 1815153"/>
              <a:gd name="connsiteY5" fmla="*/ 180308 h 361283"/>
              <a:gd name="connsiteX6" fmla="*/ 0 w 1815153"/>
              <a:gd name="connsiteY6" fmla="*/ 180308 h 361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5153" h="361283">
                <a:moveTo>
                  <a:pt x="0" y="361283"/>
                </a:moveTo>
                <a:lnTo>
                  <a:pt x="1815153" y="361283"/>
                </a:lnTo>
                <a:lnTo>
                  <a:pt x="1815153" y="180308"/>
                </a:lnTo>
                <a:lnTo>
                  <a:pt x="1069048" y="180308"/>
                </a:lnTo>
                <a:lnTo>
                  <a:pt x="907577" y="0"/>
                </a:lnTo>
                <a:lnTo>
                  <a:pt x="746105" y="180308"/>
                </a:lnTo>
                <a:lnTo>
                  <a:pt x="0" y="180308"/>
                </a:lnTo>
                <a:close/>
              </a:path>
            </a:pathLst>
          </a:custGeom>
          <a:solidFill>
            <a:schemeClr val="accent2"/>
          </a:solid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US" sz="1600" dirty="0" err="1">
              <a:solidFill>
                <a:schemeClr val="tx1"/>
              </a:solidFill>
              <a:cs typeface="Segoe UI" panose="020B0502040204020203" pitchFamily="34" charset="0"/>
            </a:endParaRPr>
          </a:p>
        </p:txBody>
      </p:sp>
      <p:grpSp>
        <p:nvGrpSpPr>
          <p:cNvPr id="48" name="组合 47">
            <a:extLst>
              <a:ext uri="{FF2B5EF4-FFF2-40B4-BE49-F238E27FC236}">
                <a16:creationId xmlns:a16="http://schemas.microsoft.com/office/drawing/2014/main" id="{1A669FF8-5691-9B18-1F0A-82462706F1B0}"/>
              </a:ext>
            </a:extLst>
          </p:cNvPr>
          <p:cNvGrpSpPr/>
          <p:nvPr/>
        </p:nvGrpSpPr>
        <p:grpSpPr>
          <a:xfrm>
            <a:off x="514349" y="4287110"/>
            <a:ext cx="1336597" cy="1744157"/>
            <a:chOff x="514349" y="4287110"/>
            <a:chExt cx="1336597" cy="1744157"/>
          </a:xfrm>
        </p:grpSpPr>
        <p:sp>
          <p:nvSpPr>
            <p:cNvPr id="18" name="Rechteck 28">
              <a:extLst>
                <a:ext uri="{FF2B5EF4-FFF2-40B4-BE49-F238E27FC236}">
                  <a16:creationId xmlns:a16="http://schemas.microsoft.com/office/drawing/2014/main" id="{8C3BADEE-CFD7-B708-C459-EB533ADC50FF}"/>
                </a:ext>
              </a:extLst>
            </p:cNvPr>
            <p:cNvSpPr>
              <a:spLocks/>
            </p:cNvSpPr>
            <p:nvPr/>
          </p:nvSpPr>
          <p:spPr bwMode="gray">
            <a:xfrm>
              <a:off x="515836" y="4287110"/>
              <a:ext cx="1335110" cy="502203"/>
            </a:xfrm>
            <a:prstGeom prst="rect">
              <a:avLst/>
            </a:prstGeom>
            <a:noFill/>
            <a:ln w="19050">
              <a:noFill/>
              <a:miter lim="800000"/>
            </a:ln>
            <a:effectLst/>
          </p:spPr>
          <p:txBody>
            <a:bodyPr wrap="square" lIns="0" tIns="0" rIns="0" bIns="0" numCol="1" spcCol="72000" rtlCol="0" anchor="ctr" anchorCtr="0">
              <a:noAutofit/>
            </a:bodyPr>
            <a:lstStyle/>
            <a:p>
              <a:pPr algn="ctr">
                <a:spcBef>
                  <a:spcPts val="600"/>
                </a:spcBef>
                <a:tabLst>
                  <a:tab pos="1255085" algn="r"/>
                </a:tabLst>
                <a:defRPr/>
              </a:pPr>
              <a:r>
                <a:rPr lang="en-US" altLang="de-DE" sz="1600" b="1" dirty="0">
                  <a:solidFill>
                    <a:schemeClr val="tx2"/>
                  </a:solidFill>
                  <a:ea typeface="Arial Unicode MS"/>
                </a:rPr>
                <a:t>2015</a:t>
              </a:r>
            </a:p>
          </p:txBody>
        </p:sp>
        <p:sp>
          <p:nvSpPr>
            <p:cNvPr id="19" name="Rechteck 28">
              <a:extLst>
                <a:ext uri="{FF2B5EF4-FFF2-40B4-BE49-F238E27FC236}">
                  <a16:creationId xmlns:a16="http://schemas.microsoft.com/office/drawing/2014/main" id="{C297ED97-0809-8291-87D5-15F393AA5593}"/>
                </a:ext>
              </a:extLst>
            </p:cNvPr>
            <p:cNvSpPr>
              <a:spLocks/>
            </p:cNvSpPr>
            <p:nvPr/>
          </p:nvSpPr>
          <p:spPr bwMode="gray">
            <a:xfrm>
              <a:off x="514349" y="4787785"/>
              <a:ext cx="1335110" cy="1243482"/>
            </a:xfrm>
            <a:prstGeom prst="rect">
              <a:avLst/>
            </a:prstGeom>
            <a:noFill/>
            <a:ln w="19050">
              <a:noFill/>
              <a:miter lim="800000"/>
            </a:ln>
            <a:effectLst/>
          </p:spPr>
          <p:txBody>
            <a:bodyPr wrap="square" lIns="90000" tIns="90000" rIns="90000" bIns="90000" numCol="1" spcCol="72000" rtlCol="0" anchor="t" anchorCtr="0">
              <a:noAutofit/>
            </a:bodyPr>
            <a:lstStyle/>
            <a:p>
              <a:pPr algn="ctr">
                <a:spcBef>
                  <a:spcPts val="600"/>
                </a:spcBef>
                <a:buClr>
                  <a:schemeClr val="accent1">
                    <a:lumMod val="100000"/>
                  </a:schemeClr>
                </a:buClr>
                <a:buSzPct val="100000"/>
                <a:tabLst>
                  <a:tab pos="1255085" algn="r"/>
                </a:tabLst>
                <a:defRPr/>
              </a:pPr>
              <a:r>
                <a:rPr lang="en-US" altLang="zh-CN" sz="1600" b="1" dirty="0">
                  <a:ea typeface="Arial Unicode MS"/>
                  <a:cs typeface="Arial" pitchFamily="34" charset="0"/>
                </a:rPr>
                <a:t>YOLO</a:t>
              </a:r>
              <a:endParaRPr lang="en-US" altLang="de-DE" sz="1600" b="1" dirty="0">
                <a:ea typeface="Arial Unicode MS"/>
                <a:cs typeface="Arial" pitchFamily="34" charset="0"/>
              </a:endParaRPr>
            </a:p>
          </p:txBody>
        </p:sp>
      </p:grpSp>
      <p:sp>
        <p:nvSpPr>
          <p:cNvPr id="26" name="Freeform 53">
            <a:extLst>
              <a:ext uri="{FF2B5EF4-FFF2-40B4-BE49-F238E27FC236}">
                <a16:creationId xmlns:a16="http://schemas.microsoft.com/office/drawing/2014/main" id="{10F10AEF-8387-4BC4-A39B-7EB65B83E682}"/>
              </a:ext>
            </a:extLst>
          </p:cNvPr>
          <p:cNvSpPr>
            <a:spLocks/>
          </p:cNvSpPr>
          <p:nvPr/>
        </p:nvSpPr>
        <p:spPr>
          <a:xfrm flipV="1">
            <a:off x="1919309" y="3743992"/>
            <a:ext cx="1335109" cy="361283"/>
          </a:xfrm>
          <a:custGeom>
            <a:avLst/>
            <a:gdLst>
              <a:gd name="connsiteX0" fmla="*/ 0 w 1815153"/>
              <a:gd name="connsiteY0" fmla="*/ 0 h 361283"/>
              <a:gd name="connsiteX1" fmla="*/ 1815153 w 1815153"/>
              <a:gd name="connsiteY1" fmla="*/ 0 h 361283"/>
              <a:gd name="connsiteX2" fmla="*/ 1815153 w 1815153"/>
              <a:gd name="connsiteY2" fmla="*/ 180975 h 361283"/>
              <a:gd name="connsiteX3" fmla="*/ 1069048 w 1815153"/>
              <a:gd name="connsiteY3" fmla="*/ 180975 h 361283"/>
              <a:gd name="connsiteX4" fmla="*/ 907577 w 1815153"/>
              <a:gd name="connsiteY4" fmla="*/ 361283 h 361283"/>
              <a:gd name="connsiteX5" fmla="*/ 746105 w 1815153"/>
              <a:gd name="connsiteY5" fmla="*/ 180975 h 361283"/>
              <a:gd name="connsiteX6" fmla="*/ 0 w 1815153"/>
              <a:gd name="connsiteY6" fmla="*/ 180975 h 361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5153" h="361283">
                <a:moveTo>
                  <a:pt x="0" y="0"/>
                </a:moveTo>
                <a:lnTo>
                  <a:pt x="1815153" y="0"/>
                </a:lnTo>
                <a:lnTo>
                  <a:pt x="1815153" y="180975"/>
                </a:lnTo>
                <a:lnTo>
                  <a:pt x="1069048" y="180975"/>
                </a:lnTo>
                <a:lnTo>
                  <a:pt x="907577" y="361283"/>
                </a:lnTo>
                <a:lnTo>
                  <a:pt x="746105" y="180975"/>
                </a:lnTo>
                <a:lnTo>
                  <a:pt x="0" y="180975"/>
                </a:lnTo>
                <a:close/>
              </a:path>
            </a:pathLst>
          </a:custGeom>
          <a:solidFill>
            <a:srgbClr val="D9D9D9"/>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US" sz="1600" dirty="0" err="1">
              <a:solidFill>
                <a:schemeClr val="tx1"/>
              </a:solidFill>
              <a:cs typeface="Segoe UI" panose="020B0502040204020203" pitchFamily="34" charset="0"/>
            </a:endParaRPr>
          </a:p>
        </p:txBody>
      </p:sp>
      <p:sp>
        <p:nvSpPr>
          <p:cNvPr id="27" name="Freeform 55">
            <a:extLst>
              <a:ext uri="{FF2B5EF4-FFF2-40B4-BE49-F238E27FC236}">
                <a16:creationId xmlns:a16="http://schemas.microsoft.com/office/drawing/2014/main" id="{DCCEB8B2-F739-FBAF-A701-D22FB92F4544}"/>
              </a:ext>
            </a:extLst>
          </p:cNvPr>
          <p:cNvSpPr>
            <a:spLocks/>
          </p:cNvSpPr>
          <p:nvPr/>
        </p:nvSpPr>
        <p:spPr>
          <a:xfrm flipV="1">
            <a:off x="4726259" y="3748329"/>
            <a:ext cx="1335109" cy="361283"/>
          </a:xfrm>
          <a:custGeom>
            <a:avLst/>
            <a:gdLst>
              <a:gd name="connsiteX0" fmla="*/ 0 w 1815153"/>
              <a:gd name="connsiteY0" fmla="*/ 0 h 361283"/>
              <a:gd name="connsiteX1" fmla="*/ 1815153 w 1815153"/>
              <a:gd name="connsiteY1" fmla="*/ 0 h 361283"/>
              <a:gd name="connsiteX2" fmla="*/ 1815153 w 1815153"/>
              <a:gd name="connsiteY2" fmla="*/ 180975 h 361283"/>
              <a:gd name="connsiteX3" fmla="*/ 1069048 w 1815153"/>
              <a:gd name="connsiteY3" fmla="*/ 180975 h 361283"/>
              <a:gd name="connsiteX4" fmla="*/ 907577 w 1815153"/>
              <a:gd name="connsiteY4" fmla="*/ 361283 h 361283"/>
              <a:gd name="connsiteX5" fmla="*/ 746105 w 1815153"/>
              <a:gd name="connsiteY5" fmla="*/ 180975 h 361283"/>
              <a:gd name="connsiteX6" fmla="*/ 0 w 1815153"/>
              <a:gd name="connsiteY6" fmla="*/ 180975 h 361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5153" h="361283">
                <a:moveTo>
                  <a:pt x="0" y="0"/>
                </a:moveTo>
                <a:lnTo>
                  <a:pt x="1815153" y="0"/>
                </a:lnTo>
                <a:lnTo>
                  <a:pt x="1815153" y="180975"/>
                </a:lnTo>
                <a:lnTo>
                  <a:pt x="1069048" y="180975"/>
                </a:lnTo>
                <a:lnTo>
                  <a:pt x="907577" y="361283"/>
                </a:lnTo>
                <a:lnTo>
                  <a:pt x="746105" y="180975"/>
                </a:lnTo>
                <a:lnTo>
                  <a:pt x="0" y="180975"/>
                </a:lnTo>
                <a:close/>
              </a:path>
            </a:pathLst>
          </a:custGeom>
          <a:solidFill>
            <a:srgbClr val="A0A0A0"/>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US" sz="1600" dirty="0" err="1">
              <a:solidFill>
                <a:schemeClr val="tx1"/>
              </a:solidFill>
              <a:cs typeface="Segoe UI" panose="020B0502040204020203" pitchFamily="34" charset="0"/>
            </a:endParaRPr>
          </a:p>
        </p:txBody>
      </p:sp>
      <p:sp>
        <p:nvSpPr>
          <p:cNvPr id="38" name="Freeform 45">
            <a:extLst>
              <a:ext uri="{FF2B5EF4-FFF2-40B4-BE49-F238E27FC236}">
                <a16:creationId xmlns:a16="http://schemas.microsoft.com/office/drawing/2014/main" id="{3E90DE1A-9045-BA92-6A46-EAA28A5A2F17}"/>
              </a:ext>
            </a:extLst>
          </p:cNvPr>
          <p:cNvSpPr/>
          <p:nvPr/>
        </p:nvSpPr>
        <p:spPr>
          <a:xfrm>
            <a:off x="515834" y="3925825"/>
            <a:ext cx="1335109" cy="358903"/>
          </a:xfrm>
          <a:custGeom>
            <a:avLst/>
            <a:gdLst>
              <a:gd name="connsiteX0" fmla="*/ 90488 w 1815152"/>
              <a:gd name="connsiteY0" fmla="*/ 0 h 358903"/>
              <a:gd name="connsiteX1" fmla="*/ 1815152 w 1815152"/>
              <a:gd name="connsiteY1" fmla="*/ 0 h 358903"/>
              <a:gd name="connsiteX2" fmla="*/ 1815152 w 1815152"/>
              <a:gd name="connsiteY2" fmla="*/ 180975 h 358903"/>
              <a:gd name="connsiteX3" fmla="*/ 1066917 w 1815152"/>
              <a:gd name="connsiteY3" fmla="*/ 180975 h 358903"/>
              <a:gd name="connsiteX4" fmla="*/ 907577 w 1815152"/>
              <a:gd name="connsiteY4" fmla="*/ 358903 h 358903"/>
              <a:gd name="connsiteX5" fmla="*/ 748236 w 1815152"/>
              <a:gd name="connsiteY5" fmla="*/ 180975 h 358903"/>
              <a:gd name="connsiteX6" fmla="*/ 90493 w 1815152"/>
              <a:gd name="connsiteY6" fmla="*/ 180975 h 358903"/>
              <a:gd name="connsiteX7" fmla="*/ 90488 w 1815152"/>
              <a:gd name="connsiteY7" fmla="*/ 180976 h 358903"/>
              <a:gd name="connsiteX8" fmla="*/ 0 w 1815152"/>
              <a:gd name="connsiteY8" fmla="*/ 90488 h 358903"/>
              <a:gd name="connsiteX9" fmla="*/ 90488 w 1815152"/>
              <a:gd name="connsiteY9" fmla="*/ 0 h 35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15152" h="358903">
                <a:moveTo>
                  <a:pt x="90488" y="0"/>
                </a:moveTo>
                <a:lnTo>
                  <a:pt x="1815152" y="0"/>
                </a:lnTo>
                <a:lnTo>
                  <a:pt x="1815152" y="180975"/>
                </a:lnTo>
                <a:lnTo>
                  <a:pt x="1066917" y="180975"/>
                </a:lnTo>
                <a:lnTo>
                  <a:pt x="907577" y="358903"/>
                </a:lnTo>
                <a:lnTo>
                  <a:pt x="748236" y="180975"/>
                </a:lnTo>
                <a:lnTo>
                  <a:pt x="90493" y="180975"/>
                </a:lnTo>
                <a:lnTo>
                  <a:pt x="90488" y="180976"/>
                </a:lnTo>
                <a:cubicBezTo>
                  <a:pt x="40513" y="180976"/>
                  <a:pt x="0" y="140463"/>
                  <a:pt x="0" y="90488"/>
                </a:cubicBezTo>
                <a:cubicBezTo>
                  <a:pt x="0" y="40513"/>
                  <a:pt x="40513" y="0"/>
                  <a:pt x="90488" y="0"/>
                </a:cubicBezTo>
                <a:close/>
              </a:path>
            </a:pathLst>
          </a:custGeom>
          <a:solidFill>
            <a:schemeClr val="accent1"/>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accent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US" sz="1600" dirty="0" err="1">
              <a:solidFill>
                <a:schemeClr val="tx1"/>
              </a:solidFill>
              <a:cs typeface="Segoe UI" panose="020B0502040204020203" pitchFamily="34" charset="0"/>
            </a:endParaRPr>
          </a:p>
        </p:txBody>
      </p:sp>
      <p:sp>
        <p:nvSpPr>
          <p:cNvPr id="39" name="Freeform 52">
            <a:extLst>
              <a:ext uri="{FF2B5EF4-FFF2-40B4-BE49-F238E27FC236}">
                <a16:creationId xmlns:a16="http://schemas.microsoft.com/office/drawing/2014/main" id="{40E307AC-D31C-8C17-9AB2-C8DF80D05C48}"/>
              </a:ext>
            </a:extLst>
          </p:cNvPr>
          <p:cNvSpPr/>
          <p:nvPr/>
        </p:nvSpPr>
        <p:spPr>
          <a:xfrm flipH="1" flipV="1">
            <a:off x="10340156" y="3745183"/>
            <a:ext cx="1335109" cy="358903"/>
          </a:xfrm>
          <a:custGeom>
            <a:avLst/>
            <a:gdLst>
              <a:gd name="connsiteX0" fmla="*/ 90488 w 1815152"/>
              <a:gd name="connsiteY0" fmla="*/ 0 h 358903"/>
              <a:gd name="connsiteX1" fmla="*/ 1815152 w 1815152"/>
              <a:gd name="connsiteY1" fmla="*/ 0 h 358903"/>
              <a:gd name="connsiteX2" fmla="*/ 1815152 w 1815152"/>
              <a:gd name="connsiteY2" fmla="*/ 180975 h 358903"/>
              <a:gd name="connsiteX3" fmla="*/ 1066917 w 1815152"/>
              <a:gd name="connsiteY3" fmla="*/ 180975 h 358903"/>
              <a:gd name="connsiteX4" fmla="*/ 907577 w 1815152"/>
              <a:gd name="connsiteY4" fmla="*/ 358903 h 358903"/>
              <a:gd name="connsiteX5" fmla="*/ 748236 w 1815152"/>
              <a:gd name="connsiteY5" fmla="*/ 180975 h 358903"/>
              <a:gd name="connsiteX6" fmla="*/ 90493 w 1815152"/>
              <a:gd name="connsiteY6" fmla="*/ 180975 h 358903"/>
              <a:gd name="connsiteX7" fmla="*/ 90488 w 1815152"/>
              <a:gd name="connsiteY7" fmla="*/ 180976 h 358903"/>
              <a:gd name="connsiteX8" fmla="*/ 0 w 1815152"/>
              <a:gd name="connsiteY8" fmla="*/ 90488 h 358903"/>
              <a:gd name="connsiteX9" fmla="*/ 90488 w 1815152"/>
              <a:gd name="connsiteY9" fmla="*/ 0 h 35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15152" h="358903">
                <a:moveTo>
                  <a:pt x="90488" y="0"/>
                </a:moveTo>
                <a:lnTo>
                  <a:pt x="1815152" y="0"/>
                </a:lnTo>
                <a:lnTo>
                  <a:pt x="1815152" y="180975"/>
                </a:lnTo>
                <a:lnTo>
                  <a:pt x="1066917" y="180975"/>
                </a:lnTo>
                <a:lnTo>
                  <a:pt x="907577" y="358903"/>
                </a:lnTo>
                <a:lnTo>
                  <a:pt x="748236" y="180975"/>
                </a:lnTo>
                <a:lnTo>
                  <a:pt x="90493" y="180975"/>
                </a:lnTo>
                <a:lnTo>
                  <a:pt x="90488" y="180976"/>
                </a:lnTo>
                <a:cubicBezTo>
                  <a:pt x="40513" y="180976"/>
                  <a:pt x="0" y="140463"/>
                  <a:pt x="0" y="90488"/>
                </a:cubicBezTo>
                <a:cubicBezTo>
                  <a:pt x="0" y="40513"/>
                  <a:pt x="40513" y="0"/>
                  <a:pt x="90488" y="0"/>
                </a:cubicBezTo>
                <a:close/>
              </a:path>
            </a:pathLst>
          </a:custGeom>
          <a:solidFill>
            <a:srgbClr val="4D4D4D"/>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rgbClr val="4D4D4D"/>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US" sz="1600" dirty="0" err="1">
              <a:solidFill>
                <a:schemeClr val="tx1"/>
              </a:solidFill>
              <a:cs typeface="Segoe UI" panose="020B0502040204020203" pitchFamily="34" charset="0"/>
            </a:endParaRPr>
          </a:p>
        </p:txBody>
      </p:sp>
      <p:sp>
        <p:nvSpPr>
          <p:cNvPr id="40" name="Freeform 31">
            <a:extLst>
              <a:ext uri="{FF2B5EF4-FFF2-40B4-BE49-F238E27FC236}">
                <a16:creationId xmlns:a16="http://schemas.microsoft.com/office/drawing/2014/main" id="{0018D5CD-21B7-354B-7753-10FD98C4E482}"/>
              </a:ext>
            </a:extLst>
          </p:cNvPr>
          <p:cNvSpPr>
            <a:spLocks/>
          </p:cNvSpPr>
          <p:nvPr/>
        </p:nvSpPr>
        <p:spPr>
          <a:xfrm flipV="1">
            <a:off x="8936684" y="3923445"/>
            <a:ext cx="1335109" cy="361283"/>
          </a:xfrm>
          <a:custGeom>
            <a:avLst/>
            <a:gdLst>
              <a:gd name="connsiteX0" fmla="*/ 0 w 1815153"/>
              <a:gd name="connsiteY0" fmla="*/ 361283 h 361283"/>
              <a:gd name="connsiteX1" fmla="*/ 1815153 w 1815153"/>
              <a:gd name="connsiteY1" fmla="*/ 361283 h 361283"/>
              <a:gd name="connsiteX2" fmla="*/ 1815153 w 1815153"/>
              <a:gd name="connsiteY2" fmla="*/ 180308 h 361283"/>
              <a:gd name="connsiteX3" fmla="*/ 1069048 w 1815153"/>
              <a:gd name="connsiteY3" fmla="*/ 180308 h 361283"/>
              <a:gd name="connsiteX4" fmla="*/ 907577 w 1815153"/>
              <a:gd name="connsiteY4" fmla="*/ 0 h 361283"/>
              <a:gd name="connsiteX5" fmla="*/ 746105 w 1815153"/>
              <a:gd name="connsiteY5" fmla="*/ 180308 h 361283"/>
              <a:gd name="connsiteX6" fmla="*/ 0 w 1815153"/>
              <a:gd name="connsiteY6" fmla="*/ 180308 h 361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5153" h="361283">
                <a:moveTo>
                  <a:pt x="0" y="361283"/>
                </a:moveTo>
                <a:lnTo>
                  <a:pt x="1815153" y="361283"/>
                </a:lnTo>
                <a:lnTo>
                  <a:pt x="1815153" y="180308"/>
                </a:lnTo>
                <a:lnTo>
                  <a:pt x="1069048" y="180308"/>
                </a:lnTo>
                <a:lnTo>
                  <a:pt x="907577" y="0"/>
                </a:lnTo>
                <a:lnTo>
                  <a:pt x="746105" y="180308"/>
                </a:lnTo>
                <a:lnTo>
                  <a:pt x="0" y="180308"/>
                </a:lnTo>
                <a:close/>
              </a:path>
            </a:pathLst>
          </a:custGeom>
          <a:solidFill>
            <a:schemeClr val="accent3">
              <a:lumMod val="75000"/>
            </a:schemeClr>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US" sz="1600" dirty="0" err="1">
              <a:solidFill>
                <a:schemeClr val="tx1"/>
              </a:solidFill>
              <a:cs typeface="Segoe UI" panose="020B0502040204020203" pitchFamily="34" charset="0"/>
            </a:endParaRPr>
          </a:p>
        </p:txBody>
      </p:sp>
      <p:sp>
        <p:nvSpPr>
          <p:cNvPr id="41" name="Freeform 55">
            <a:extLst>
              <a:ext uri="{FF2B5EF4-FFF2-40B4-BE49-F238E27FC236}">
                <a16:creationId xmlns:a16="http://schemas.microsoft.com/office/drawing/2014/main" id="{52347A63-541E-DD45-86FB-D34760348C9D}"/>
              </a:ext>
            </a:extLst>
          </p:cNvPr>
          <p:cNvSpPr>
            <a:spLocks/>
          </p:cNvSpPr>
          <p:nvPr/>
        </p:nvSpPr>
        <p:spPr>
          <a:xfrm flipV="1">
            <a:off x="7533209" y="3743992"/>
            <a:ext cx="1335109" cy="361283"/>
          </a:xfrm>
          <a:custGeom>
            <a:avLst/>
            <a:gdLst>
              <a:gd name="connsiteX0" fmla="*/ 0 w 1815153"/>
              <a:gd name="connsiteY0" fmla="*/ 0 h 361283"/>
              <a:gd name="connsiteX1" fmla="*/ 1815153 w 1815153"/>
              <a:gd name="connsiteY1" fmla="*/ 0 h 361283"/>
              <a:gd name="connsiteX2" fmla="*/ 1815153 w 1815153"/>
              <a:gd name="connsiteY2" fmla="*/ 180975 h 361283"/>
              <a:gd name="connsiteX3" fmla="*/ 1069048 w 1815153"/>
              <a:gd name="connsiteY3" fmla="*/ 180975 h 361283"/>
              <a:gd name="connsiteX4" fmla="*/ 907577 w 1815153"/>
              <a:gd name="connsiteY4" fmla="*/ 361283 h 361283"/>
              <a:gd name="connsiteX5" fmla="*/ 746105 w 1815153"/>
              <a:gd name="connsiteY5" fmla="*/ 180975 h 361283"/>
              <a:gd name="connsiteX6" fmla="*/ 0 w 1815153"/>
              <a:gd name="connsiteY6" fmla="*/ 180975 h 361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5153" h="361283">
                <a:moveTo>
                  <a:pt x="0" y="0"/>
                </a:moveTo>
                <a:lnTo>
                  <a:pt x="1815153" y="0"/>
                </a:lnTo>
                <a:lnTo>
                  <a:pt x="1815153" y="180975"/>
                </a:lnTo>
                <a:lnTo>
                  <a:pt x="1069048" y="180975"/>
                </a:lnTo>
                <a:lnTo>
                  <a:pt x="907577" y="361283"/>
                </a:lnTo>
                <a:lnTo>
                  <a:pt x="746105" y="180975"/>
                </a:lnTo>
                <a:lnTo>
                  <a:pt x="0" y="180975"/>
                </a:lnTo>
                <a:close/>
              </a:path>
            </a:pathLst>
          </a:custGeom>
          <a:solidFill>
            <a:schemeClr val="bg1">
              <a:lumMod val="50000"/>
            </a:schemeClr>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US" sz="1600" dirty="0" err="1">
              <a:solidFill>
                <a:schemeClr val="tx1"/>
              </a:solidFill>
              <a:cs typeface="Segoe UI" panose="020B0502040204020203" pitchFamily="34" charset="0"/>
            </a:endParaRPr>
          </a:p>
        </p:txBody>
      </p:sp>
      <p:grpSp>
        <p:nvGrpSpPr>
          <p:cNvPr id="49" name="组合 48">
            <a:extLst>
              <a:ext uri="{FF2B5EF4-FFF2-40B4-BE49-F238E27FC236}">
                <a16:creationId xmlns:a16="http://schemas.microsoft.com/office/drawing/2014/main" id="{B8D455C5-72EF-A723-2ECD-49234D937318}"/>
              </a:ext>
            </a:extLst>
          </p:cNvPr>
          <p:cNvGrpSpPr/>
          <p:nvPr/>
        </p:nvGrpSpPr>
        <p:grpSpPr>
          <a:xfrm>
            <a:off x="3322783" y="4287110"/>
            <a:ext cx="1336597" cy="1744157"/>
            <a:chOff x="3322783" y="4353785"/>
            <a:chExt cx="1336597" cy="1744157"/>
          </a:xfrm>
        </p:grpSpPr>
        <p:sp>
          <p:nvSpPr>
            <p:cNvPr id="42" name="Rechteck 28">
              <a:extLst>
                <a:ext uri="{FF2B5EF4-FFF2-40B4-BE49-F238E27FC236}">
                  <a16:creationId xmlns:a16="http://schemas.microsoft.com/office/drawing/2014/main" id="{72B3C665-1544-222E-3FAE-64EA6241DE3C}"/>
                </a:ext>
              </a:extLst>
            </p:cNvPr>
            <p:cNvSpPr>
              <a:spLocks/>
            </p:cNvSpPr>
            <p:nvPr/>
          </p:nvSpPr>
          <p:spPr bwMode="gray">
            <a:xfrm>
              <a:off x="3324270" y="4353785"/>
              <a:ext cx="1335110" cy="502203"/>
            </a:xfrm>
            <a:prstGeom prst="rect">
              <a:avLst/>
            </a:prstGeom>
            <a:noFill/>
            <a:ln w="19050">
              <a:noFill/>
              <a:miter lim="800000"/>
            </a:ln>
            <a:effectLst/>
          </p:spPr>
          <p:txBody>
            <a:bodyPr wrap="square" lIns="0" tIns="0" rIns="0" bIns="0" numCol="1" spcCol="72000" rtlCol="0" anchor="ctr" anchorCtr="0">
              <a:noAutofit/>
            </a:bodyPr>
            <a:lstStyle/>
            <a:p>
              <a:pPr algn="ctr">
                <a:spcBef>
                  <a:spcPts val="600"/>
                </a:spcBef>
                <a:tabLst>
                  <a:tab pos="1255085" algn="r"/>
                </a:tabLst>
                <a:defRPr/>
              </a:pPr>
              <a:r>
                <a:rPr lang="en-US" altLang="de-DE" sz="1600" b="1" dirty="0">
                  <a:ea typeface="Arial Unicode MS"/>
                </a:rPr>
                <a:t>2018</a:t>
              </a:r>
            </a:p>
          </p:txBody>
        </p:sp>
        <p:sp>
          <p:nvSpPr>
            <p:cNvPr id="43" name="Rechteck 28">
              <a:extLst>
                <a:ext uri="{FF2B5EF4-FFF2-40B4-BE49-F238E27FC236}">
                  <a16:creationId xmlns:a16="http://schemas.microsoft.com/office/drawing/2014/main" id="{E0994299-A3EA-10DF-1196-1210ABB51629}"/>
                </a:ext>
              </a:extLst>
            </p:cNvPr>
            <p:cNvSpPr>
              <a:spLocks/>
            </p:cNvSpPr>
            <p:nvPr/>
          </p:nvSpPr>
          <p:spPr bwMode="gray">
            <a:xfrm>
              <a:off x="3322783" y="4854460"/>
              <a:ext cx="1335110" cy="1243482"/>
            </a:xfrm>
            <a:prstGeom prst="rect">
              <a:avLst/>
            </a:prstGeom>
            <a:noFill/>
            <a:ln w="19050">
              <a:noFill/>
              <a:miter lim="800000"/>
            </a:ln>
            <a:effectLst/>
          </p:spPr>
          <p:txBody>
            <a:bodyPr wrap="square" lIns="90000" tIns="90000" rIns="90000" bIns="90000" numCol="1" spcCol="72000" rtlCol="0" anchor="t" anchorCtr="0">
              <a:noAutofit/>
            </a:bodyPr>
            <a:lstStyle/>
            <a:p>
              <a:pPr algn="ctr">
                <a:spcBef>
                  <a:spcPts val="600"/>
                </a:spcBef>
                <a:buClr>
                  <a:schemeClr val="accent1">
                    <a:lumMod val="100000"/>
                  </a:schemeClr>
                </a:buClr>
                <a:buSzPct val="100000"/>
                <a:tabLst>
                  <a:tab pos="1255085" algn="r"/>
                </a:tabLst>
                <a:defRPr/>
              </a:pPr>
              <a:r>
                <a:rPr lang="en-US" altLang="zh-CN" sz="1600" b="1" dirty="0">
                  <a:ea typeface="Arial Unicode MS"/>
                  <a:cs typeface="Arial" pitchFamily="34" charset="0"/>
                </a:rPr>
                <a:t>YOLOv3</a:t>
              </a:r>
              <a:endParaRPr lang="en-US" altLang="de-DE" sz="1600" b="1" dirty="0">
                <a:ea typeface="Arial Unicode MS"/>
                <a:cs typeface="Arial" pitchFamily="34" charset="0"/>
              </a:endParaRPr>
            </a:p>
          </p:txBody>
        </p:sp>
      </p:grpSp>
      <p:grpSp>
        <p:nvGrpSpPr>
          <p:cNvPr id="50" name="组合 49">
            <a:extLst>
              <a:ext uri="{FF2B5EF4-FFF2-40B4-BE49-F238E27FC236}">
                <a16:creationId xmlns:a16="http://schemas.microsoft.com/office/drawing/2014/main" id="{B1E91515-D42D-D53D-E964-007EF6967A65}"/>
              </a:ext>
            </a:extLst>
          </p:cNvPr>
          <p:cNvGrpSpPr/>
          <p:nvPr/>
        </p:nvGrpSpPr>
        <p:grpSpPr>
          <a:xfrm>
            <a:off x="6129734" y="4287110"/>
            <a:ext cx="1336597" cy="1744157"/>
            <a:chOff x="6129734" y="4353785"/>
            <a:chExt cx="1336597" cy="1744157"/>
          </a:xfrm>
        </p:grpSpPr>
        <p:sp>
          <p:nvSpPr>
            <p:cNvPr id="44" name="Rechteck 28">
              <a:extLst>
                <a:ext uri="{FF2B5EF4-FFF2-40B4-BE49-F238E27FC236}">
                  <a16:creationId xmlns:a16="http://schemas.microsoft.com/office/drawing/2014/main" id="{789EA221-7D9C-D2B9-578C-64D85CD0145B}"/>
                </a:ext>
              </a:extLst>
            </p:cNvPr>
            <p:cNvSpPr>
              <a:spLocks/>
            </p:cNvSpPr>
            <p:nvPr/>
          </p:nvSpPr>
          <p:spPr bwMode="gray">
            <a:xfrm>
              <a:off x="6131221" y="4353785"/>
              <a:ext cx="1335110" cy="502203"/>
            </a:xfrm>
            <a:prstGeom prst="rect">
              <a:avLst/>
            </a:prstGeom>
            <a:noFill/>
            <a:ln w="19050">
              <a:noFill/>
              <a:miter lim="800000"/>
            </a:ln>
            <a:effectLst/>
          </p:spPr>
          <p:txBody>
            <a:bodyPr wrap="square" lIns="0" tIns="0" rIns="0" bIns="0" numCol="1" spcCol="72000" rtlCol="0" anchor="ctr" anchorCtr="0">
              <a:noAutofit/>
            </a:bodyPr>
            <a:lstStyle/>
            <a:p>
              <a:pPr algn="ctr">
                <a:spcBef>
                  <a:spcPts val="600"/>
                </a:spcBef>
                <a:tabLst>
                  <a:tab pos="1255085" algn="r"/>
                </a:tabLst>
                <a:defRPr/>
              </a:pPr>
              <a:r>
                <a:rPr lang="en-US" altLang="de-DE" sz="1600" b="1" dirty="0">
                  <a:ea typeface="Arial Unicode MS"/>
                </a:rPr>
                <a:t>2021</a:t>
              </a:r>
            </a:p>
          </p:txBody>
        </p:sp>
        <p:sp>
          <p:nvSpPr>
            <p:cNvPr id="45" name="Rechteck 28">
              <a:extLst>
                <a:ext uri="{FF2B5EF4-FFF2-40B4-BE49-F238E27FC236}">
                  <a16:creationId xmlns:a16="http://schemas.microsoft.com/office/drawing/2014/main" id="{B3776F93-5744-807A-A7AA-3BB69BEDEBB0}"/>
                </a:ext>
              </a:extLst>
            </p:cNvPr>
            <p:cNvSpPr>
              <a:spLocks/>
            </p:cNvSpPr>
            <p:nvPr/>
          </p:nvSpPr>
          <p:spPr bwMode="gray">
            <a:xfrm>
              <a:off x="6129734" y="4854460"/>
              <a:ext cx="1335110" cy="1243482"/>
            </a:xfrm>
            <a:prstGeom prst="rect">
              <a:avLst/>
            </a:prstGeom>
            <a:noFill/>
            <a:ln w="19050">
              <a:noFill/>
              <a:miter lim="800000"/>
            </a:ln>
            <a:effectLst/>
          </p:spPr>
          <p:txBody>
            <a:bodyPr wrap="square" lIns="90000" tIns="90000" rIns="90000" bIns="90000" numCol="1" spcCol="72000" rtlCol="0" anchor="t" anchorCtr="0">
              <a:noAutofit/>
            </a:bodyPr>
            <a:lstStyle/>
            <a:p>
              <a:pPr algn="ctr">
                <a:spcBef>
                  <a:spcPts val="600"/>
                </a:spcBef>
                <a:buClr>
                  <a:schemeClr val="accent1">
                    <a:lumMod val="100000"/>
                  </a:schemeClr>
                </a:buClr>
                <a:buSzPct val="100000"/>
                <a:tabLst>
                  <a:tab pos="1255085" algn="r"/>
                </a:tabLst>
                <a:defRPr/>
              </a:pPr>
              <a:r>
                <a:rPr lang="en-US" altLang="zh-CN" sz="1600" b="1" dirty="0">
                  <a:ea typeface="Arial Unicode MS"/>
                  <a:cs typeface="Arial" pitchFamily="34" charset="0"/>
                </a:rPr>
                <a:t>YOLOX</a:t>
              </a:r>
            </a:p>
            <a:p>
              <a:pPr algn="ctr">
                <a:spcBef>
                  <a:spcPts val="600"/>
                </a:spcBef>
                <a:buClr>
                  <a:schemeClr val="accent1">
                    <a:lumMod val="100000"/>
                  </a:schemeClr>
                </a:buClr>
                <a:buSzPct val="100000"/>
                <a:tabLst>
                  <a:tab pos="1255085" algn="r"/>
                </a:tabLst>
                <a:defRPr/>
              </a:pPr>
              <a:r>
                <a:rPr lang="en-US" altLang="de-DE" sz="1600" b="1" dirty="0">
                  <a:ea typeface="Arial Unicode MS"/>
                  <a:cs typeface="Arial" pitchFamily="34" charset="0"/>
                </a:rPr>
                <a:t>YOLOR</a:t>
              </a:r>
            </a:p>
            <a:p>
              <a:pPr algn="ctr">
                <a:spcBef>
                  <a:spcPts val="600"/>
                </a:spcBef>
                <a:buClr>
                  <a:schemeClr val="accent1">
                    <a:lumMod val="100000"/>
                  </a:schemeClr>
                </a:buClr>
                <a:buSzPct val="100000"/>
                <a:tabLst>
                  <a:tab pos="1255085" algn="r"/>
                </a:tabLst>
                <a:defRPr/>
              </a:pPr>
              <a:r>
                <a:rPr lang="en-US" altLang="de-DE" sz="1600" b="1" dirty="0">
                  <a:ea typeface="Arial Unicode MS"/>
                  <a:cs typeface="Arial" pitchFamily="34" charset="0"/>
                </a:rPr>
                <a:t>PP-YOLOv2</a:t>
              </a:r>
            </a:p>
          </p:txBody>
        </p:sp>
      </p:grpSp>
      <p:grpSp>
        <p:nvGrpSpPr>
          <p:cNvPr id="51" name="组合 50">
            <a:extLst>
              <a:ext uri="{FF2B5EF4-FFF2-40B4-BE49-F238E27FC236}">
                <a16:creationId xmlns:a16="http://schemas.microsoft.com/office/drawing/2014/main" id="{1DC19720-F4EB-416B-8DA4-C223B25B116C}"/>
              </a:ext>
            </a:extLst>
          </p:cNvPr>
          <p:cNvGrpSpPr/>
          <p:nvPr/>
        </p:nvGrpSpPr>
        <p:grpSpPr>
          <a:xfrm>
            <a:off x="8936683" y="4287110"/>
            <a:ext cx="1336597" cy="1744157"/>
            <a:chOff x="8936683" y="4441802"/>
            <a:chExt cx="1336597" cy="1744157"/>
          </a:xfrm>
        </p:grpSpPr>
        <p:sp>
          <p:nvSpPr>
            <p:cNvPr id="46" name="Rechteck 28">
              <a:extLst>
                <a:ext uri="{FF2B5EF4-FFF2-40B4-BE49-F238E27FC236}">
                  <a16:creationId xmlns:a16="http://schemas.microsoft.com/office/drawing/2014/main" id="{949A3D52-FA66-94B1-9462-B00FA8963F53}"/>
                </a:ext>
              </a:extLst>
            </p:cNvPr>
            <p:cNvSpPr>
              <a:spLocks/>
            </p:cNvSpPr>
            <p:nvPr/>
          </p:nvSpPr>
          <p:spPr bwMode="gray">
            <a:xfrm>
              <a:off x="8938170" y="4441802"/>
              <a:ext cx="1335110" cy="502203"/>
            </a:xfrm>
            <a:prstGeom prst="rect">
              <a:avLst/>
            </a:prstGeom>
            <a:noFill/>
            <a:ln w="19050">
              <a:noFill/>
              <a:miter lim="800000"/>
            </a:ln>
            <a:effectLst/>
          </p:spPr>
          <p:txBody>
            <a:bodyPr wrap="square" lIns="0" tIns="0" rIns="0" bIns="0" numCol="1" spcCol="72000" rtlCol="0" anchor="ctr" anchorCtr="0">
              <a:noAutofit/>
            </a:bodyPr>
            <a:lstStyle/>
            <a:p>
              <a:pPr algn="ctr">
                <a:spcBef>
                  <a:spcPts val="600"/>
                </a:spcBef>
                <a:tabLst>
                  <a:tab pos="1255085" algn="r"/>
                </a:tabLst>
                <a:defRPr/>
              </a:pPr>
              <a:r>
                <a:rPr lang="en-US" altLang="de-DE" sz="1600" b="1" dirty="0">
                  <a:ea typeface="Arial Unicode MS"/>
                </a:rPr>
                <a:t>2023</a:t>
              </a:r>
            </a:p>
          </p:txBody>
        </p:sp>
        <p:sp>
          <p:nvSpPr>
            <p:cNvPr id="47" name="Rechteck 28">
              <a:extLst>
                <a:ext uri="{FF2B5EF4-FFF2-40B4-BE49-F238E27FC236}">
                  <a16:creationId xmlns:a16="http://schemas.microsoft.com/office/drawing/2014/main" id="{0C91CE4A-CEAF-52D6-219A-CCF99850CF7F}"/>
                </a:ext>
              </a:extLst>
            </p:cNvPr>
            <p:cNvSpPr>
              <a:spLocks/>
            </p:cNvSpPr>
            <p:nvPr/>
          </p:nvSpPr>
          <p:spPr bwMode="gray">
            <a:xfrm>
              <a:off x="8936683" y="4942477"/>
              <a:ext cx="1335110" cy="1243482"/>
            </a:xfrm>
            <a:prstGeom prst="rect">
              <a:avLst/>
            </a:prstGeom>
            <a:noFill/>
            <a:ln w="19050">
              <a:noFill/>
              <a:miter lim="800000"/>
            </a:ln>
            <a:effectLst/>
          </p:spPr>
          <p:txBody>
            <a:bodyPr wrap="square" lIns="90000" tIns="90000" rIns="90000" bIns="90000" numCol="1" spcCol="72000" rtlCol="0" anchor="t" anchorCtr="0">
              <a:noAutofit/>
            </a:bodyPr>
            <a:lstStyle/>
            <a:p>
              <a:pPr algn="ctr">
                <a:spcBef>
                  <a:spcPts val="600"/>
                </a:spcBef>
                <a:buClr>
                  <a:schemeClr val="accent1">
                    <a:lumMod val="100000"/>
                  </a:schemeClr>
                </a:buClr>
                <a:buSzPct val="100000"/>
                <a:tabLst>
                  <a:tab pos="1255085" algn="r"/>
                </a:tabLst>
                <a:defRPr/>
              </a:pPr>
              <a:r>
                <a:rPr lang="en-US" altLang="zh-CN" sz="1600" b="1" dirty="0">
                  <a:ea typeface="Arial Unicode MS"/>
                  <a:cs typeface="Arial" pitchFamily="34" charset="0"/>
                </a:rPr>
                <a:t>YOLOv8</a:t>
              </a:r>
            </a:p>
            <a:p>
              <a:pPr algn="ctr">
                <a:spcBef>
                  <a:spcPts val="600"/>
                </a:spcBef>
                <a:buClr>
                  <a:schemeClr val="accent1">
                    <a:lumMod val="100000"/>
                  </a:schemeClr>
                </a:buClr>
                <a:buSzPct val="100000"/>
                <a:tabLst>
                  <a:tab pos="1255085" algn="r"/>
                </a:tabLst>
                <a:defRPr/>
              </a:pPr>
              <a:r>
                <a:rPr lang="en-US" altLang="de-DE" sz="1600" b="1" dirty="0">
                  <a:ea typeface="Arial Unicode MS"/>
                  <a:cs typeface="Arial" pitchFamily="34" charset="0"/>
                </a:rPr>
                <a:t>YOLO-NAS</a:t>
              </a:r>
            </a:p>
          </p:txBody>
        </p:sp>
      </p:grpSp>
      <p:grpSp>
        <p:nvGrpSpPr>
          <p:cNvPr id="64" name="组合 63">
            <a:extLst>
              <a:ext uri="{FF2B5EF4-FFF2-40B4-BE49-F238E27FC236}">
                <a16:creationId xmlns:a16="http://schemas.microsoft.com/office/drawing/2014/main" id="{EBD6E6E5-7B81-7DE9-5A6A-D3EBA56B373C}"/>
              </a:ext>
            </a:extLst>
          </p:cNvPr>
          <p:cNvGrpSpPr/>
          <p:nvPr/>
        </p:nvGrpSpPr>
        <p:grpSpPr>
          <a:xfrm>
            <a:off x="1919308" y="1992810"/>
            <a:ext cx="1335110" cy="1751182"/>
            <a:chOff x="2071708" y="1658172"/>
            <a:chExt cx="1335110" cy="1751182"/>
          </a:xfrm>
        </p:grpSpPr>
        <p:sp>
          <p:nvSpPr>
            <p:cNvPr id="53" name="Rechteck 28">
              <a:extLst>
                <a:ext uri="{FF2B5EF4-FFF2-40B4-BE49-F238E27FC236}">
                  <a16:creationId xmlns:a16="http://schemas.microsoft.com/office/drawing/2014/main" id="{A89E80F1-25EE-ADE9-33C4-92CCE6340DFB}"/>
                </a:ext>
              </a:extLst>
            </p:cNvPr>
            <p:cNvSpPr>
              <a:spLocks/>
            </p:cNvSpPr>
            <p:nvPr/>
          </p:nvSpPr>
          <p:spPr bwMode="gray">
            <a:xfrm>
              <a:off x="2071708" y="2907151"/>
              <a:ext cx="1335110" cy="502203"/>
            </a:xfrm>
            <a:prstGeom prst="rect">
              <a:avLst/>
            </a:prstGeom>
            <a:noFill/>
            <a:ln w="19050">
              <a:noFill/>
              <a:miter lim="800000"/>
            </a:ln>
            <a:effectLst/>
          </p:spPr>
          <p:txBody>
            <a:bodyPr wrap="square" lIns="0" tIns="0" rIns="0" bIns="0" numCol="1" spcCol="72000" rtlCol="0" anchor="ctr" anchorCtr="0">
              <a:noAutofit/>
            </a:bodyPr>
            <a:lstStyle/>
            <a:p>
              <a:pPr algn="ctr">
                <a:spcBef>
                  <a:spcPts val="600"/>
                </a:spcBef>
                <a:tabLst>
                  <a:tab pos="1255085" algn="r"/>
                </a:tabLst>
                <a:defRPr/>
              </a:pPr>
              <a:r>
                <a:rPr lang="en-US" altLang="de-DE" sz="1600" b="1" dirty="0">
                  <a:ea typeface="Arial Unicode MS"/>
                </a:rPr>
                <a:t>2016</a:t>
              </a:r>
            </a:p>
          </p:txBody>
        </p:sp>
        <p:sp>
          <p:nvSpPr>
            <p:cNvPr id="54" name="Rechteck 28">
              <a:extLst>
                <a:ext uri="{FF2B5EF4-FFF2-40B4-BE49-F238E27FC236}">
                  <a16:creationId xmlns:a16="http://schemas.microsoft.com/office/drawing/2014/main" id="{6F2A6D97-F12F-3127-9B9F-9D3CBB2DA378}"/>
                </a:ext>
              </a:extLst>
            </p:cNvPr>
            <p:cNvSpPr>
              <a:spLocks/>
            </p:cNvSpPr>
            <p:nvPr/>
          </p:nvSpPr>
          <p:spPr bwMode="gray">
            <a:xfrm>
              <a:off x="2071708" y="1658172"/>
              <a:ext cx="1335110" cy="1243482"/>
            </a:xfrm>
            <a:prstGeom prst="rect">
              <a:avLst/>
            </a:prstGeom>
            <a:noFill/>
            <a:ln w="19050">
              <a:noFill/>
              <a:miter lim="800000"/>
            </a:ln>
            <a:effectLst/>
          </p:spPr>
          <p:txBody>
            <a:bodyPr wrap="square" lIns="90000" tIns="90000" rIns="90000" bIns="90000" numCol="1" spcCol="72000" rtlCol="0" anchor="b" anchorCtr="0">
              <a:noAutofit/>
            </a:bodyPr>
            <a:lstStyle/>
            <a:p>
              <a:pPr algn="ctr">
                <a:spcBef>
                  <a:spcPts val="600"/>
                </a:spcBef>
                <a:buClr>
                  <a:schemeClr val="accent1">
                    <a:lumMod val="100000"/>
                  </a:schemeClr>
                </a:buClr>
                <a:buSzPct val="100000"/>
                <a:tabLst>
                  <a:tab pos="1255085" algn="r"/>
                </a:tabLst>
                <a:defRPr/>
              </a:pPr>
              <a:r>
                <a:rPr lang="en-US" altLang="zh-CN" sz="1600" b="1" dirty="0">
                  <a:ea typeface="Arial Unicode MS"/>
                  <a:cs typeface="Arial" pitchFamily="34" charset="0"/>
                </a:rPr>
                <a:t>YOLO9000</a:t>
              </a:r>
              <a:endParaRPr lang="en-US" altLang="de-DE" sz="1600" b="1" dirty="0">
                <a:ea typeface="Arial Unicode MS"/>
                <a:cs typeface="Arial" pitchFamily="34" charset="0"/>
              </a:endParaRPr>
            </a:p>
          </p:txBody>
        </p:sp>
      </p:grpSp>
      <p:grpSp>
        <p:nvGrpSpPr>
          <p:cNvPr id="65" name="组合 64">
            <a:extLst>
              <a:ext uri="{FF2B5EF4-FFF2-40B4-BE49-F238E27FC236}">
                <a16:creationId xmlns:a16="http://schemas.microsoft.com/office/drawing/2014/main" id="{6667C0C5-470A-B711-E85F-E128782A00EA}"/>
              </a:ext>
            </a:extLst>
          </p:cNvPr>
          <p:cNvGrpSpPr/>
          <p:nvPr/>
        </p:nvGrpSpPr>
        <p:grpSpPr>
          <a:xfrm>
            <a:off x="4548735" y="1346171"/>
            <a:ext cx="1690157" cy="2400967"/>
            <a:chOff x="2071708" y="1658172"/>
            <a:chExt cx="1335110" cy="1751182"/>
          </a:xfrm>
        </p:grpSpPr>
        <p:sp>
          <p:nvSpPr>
            <p:cNvPr id="66" name="Rechteck 28">
              <a:extLst>
                <a:ext uri="{FF2B5EF4-FFF2-40B4-BE49-F238E27FC236}">
                  <a16:creationId xmlns:a16="http://schemas.microsoft.com/office/drawing/2014/main" id="{1500E6D8-B3AE-1002-9857-7B970E1992A0}"/>
                </a:ext>
              </a:extLst>
            </p:cNvPr>
            <p:cNvSpPr>
              <a:spLocks/>
            </p:cNvSpPr>
            <p:nvPr/>
          </p:nvSpPr>
          <p:spPr bwMode="gray">
            <a:xfrm>
              <a:off x="2071708" y="2907151"/>
              <a:ext cx="1335110" cy="502203"/>
            </a:xfrm>
            <a:prstGeom prst="rect">
              <a:avLst/>
            </a:prstGeom>
            <a:noFill/>
            <a:ln w="19050">
              <a:noFill/>
              <a:miter lim="800000"/>
            </a:ln>
            <a:effectLst/>
          </p:spPr>
          <p:txBody>
            <a:bodyPr wrap="square" lIns="0" tIns="0" rIns="0" bIns="0" numCol="1" spcCol="72000" rtlCol="0" anchor="ctr" anchorCtr="0">
              <a:noAutofit/>
            </a:bodyPr>
            <a:lstStyle/>
            <a:p>
              <a:pPr algn="ctr">
                <a:spcBef>
                  <a:spcPts val="600"/>
                </a:spcBef>
                <a:tabLst>
                  <a:tab pos="1255085" algn="r"/>
                </a:tabLst>
                <a:defRPr/>
              </a:pPr>
              <a:r>
                <a:rPr lang="en-US" altLang="de-DE" sz="1600" b="1" dirty="0">
                  <a:ea typeface="Arial Unicode MS"/>
                </a:rPr>
                <a:t>2020</a:t>
              </a:r>
            </a:p>
          </p:txBody>
        </p:sp>
        <p:sp>
          <p:nvSpPr>
            <p:cNvPr id="67" name="Rechteck 28">
              <a:extLst>
                <a:ext uri="{FF2B5EF4-FFF2-40B4-BE49-F238E27FC236}">
                  <a16:creationId xmlns:a16="http://schemas.microsoft.com/office/drawing/2014/main" id="{613E6C9D-8CFA-8C78-997D-CE5284F25CD8}"/>
                </a:ext>
              </a:extLst>
            </p:cNvPr>
            <p:cNvSpPr>
              <a:spLocks/>
            </p:cNvSpPr>
            <p:nvPr/>
          </p:nvSpPr>
          <p:spPr bwMode="gray">
            <a:xfrm>
              <a:off x="2071708" y="1658172"/>
              <a:ext cx="1335110" cy="1243482"/>
            </a:xfrm>
            <a:prstGeom prst="rect">
              <a:avLst/>
            </a:prstGeom>
            <a:noFill/>
            <a:ln w="19050">
              <a:noFill/>
              <a:miter lim="800000"/>
            </a:ln>
            <a:effectLst/>
          </p:spPr>
          <p:txBody>
            <a:bodyPr wrap="square" lIns="90000" tIns="90000" rIns="90000" bIns="90000" numCol="1" spcCol="72000" rtlCol="0" anchor="b" anchorCtr="0">
              <a:noAutofit/>
            </a:bodyPr>
            <a:lstStyle/>
            <a:p>
              <a:pPr algn="ctr">
                <a:spcBef>
                  <a:spcPts val="600"/>
                </a:spcBef>
                <a:buClr>
                  <a:schemeClr val="accent1">
                    <a:lumMod val="100000"/>
                  </a:schemeClr>
                </a:buClr>
                <a:buSzPct val="100000"/>
                <a:tabLst>
                  <a:tab pos="1255085" algn="r"/>
                </a:tabLst>
                <a:defRPr/>
              </a:pPr>
              <a:r>
                <a:rPr lang="en-US" altLang="zh-CN" sz="1600" b="1" dirty="0">
                  <a:ea typeface="Arial Unicode MS"/>
                  <a:cs typeface="Arial" pitchFamily="34" charset="0"/>
                </a:rPr>
                <a:t>YOLOv4</a:t>
              </a:r>
            </a:p>
            <a:p>
              <a:pPr algn="ctr">
                <a:spcBef>
                  <a:spcPts val="600"/>
                </a:spcBef>
                <a:buClr>
                  <a:schemeClr val="accent1">
                    <a:lumMod val="100000"/>
                  </a:schemeClr>
                </a:buClr>
                <a:buSzPct val="100000"/>
                <a:tabLst>
                  <a:tab pos="1255085" algn="r"/>
                </a:tabLst>
                <a:defRPr/>
              </a:pPr>
              <a:r>
                <a:rPr lang="en-US" altLang="zh-CN" sz="1600" b="1" dirty="0">
                  <a:ea typeface="Arial Unicode MS"/>
                  <a:cs typeface="Arial" pitchFamily="34" charset="0"/>
                </a:rPr>
                <a:t>Scaled-YOLOv4</a:t>
              </a:r>
            </a:p>
            <a:p>
              <a:pPr algn="ctr">
                <a:spcBef>
                  <a:spcPts val="600"/>
                </a:spcBef>
                <a:buClr>
                  <a:schemeClr val="accent1">
                    <a:lumMod val="100000"/>
                  </a:schemeClr>
                </a:buClr>
                <a:buSzPct val="100000"/>
                <a:tabLst>
                  <a:tab pos="1255085" algn="r"/>
                </a:tabLst>
                <a:defRPr/>
              </a:pPr>
              <a:r>
                <a:rPr lang="en-US" altLang="zh-CN" sz="1600" b="1" dirty="0">
                  <a:ea typeface="Arial Unicode MS"/>
                  <a:cs typeface="Arial" pitchFamily="34" charset="0"/>
                </a:rPr>
                <a:t>PP-YOLO</a:t>
              </a:r>
            </a:p>
            <a:p>
              <a:pPr algn="ctr">
                <a:spcBef>
                  <a:spcPts val="600"/>
                </a:spcBef>
                <a:buClr>
                  <a:schemeClr val="accent1">
                    <a:lumMod val="100000"/>
                  </a:schemeClr>
                </a:buClr>
                <a:buSzPct val="100000"/>
                <a:tabLst>
                  <a:tab pos="1255085" algn="r"/>
                </a:tabLst>
                <a:defRPr/>
              </a:pPr>
              <a:r>
                <a:rPr lang="en-US" altLang="zh-CN" sz="1600" b="1" dirty="0">
                  <a:ea typeface="Arial Unicode MS"/>
                  <a:cs typeface="Arial" pitchFamily="34" charset="0"/>
                </a:rPr>
                <a:t>YOLOv5</a:t>
              </a:r>
            </a:p>
            <a:p>
              <a:pPr algn="ctr">
                <a:spcBef>
                  <a:spcPts val="600"/>
                </a:spcBef>
                <a:buClr>
                  <a:schemeClr val="accent1">
                    <a:lumMod val="100000"/>
                  </a:schemeClr>
                </a:buClr>
                <a:buSzPct val="100000"/>
                <a:tabLst>
                  <a:tab pos="1255085" algn="r"/>
                </a:tabLst>
                <a:defRPr/>
              </a:pPr>
              <a:r>
                <a:rPr lang="en-US" altLang="zh-CN" sz="1600" b="1" dirty="0">
                  <a:ea typeface="Arial Unicode MS"/>
                  <a:cs typeface="Arial" pitchFamily="34" charset="0"/>
                </a:rPr>
                <a:t>YOLOv6</a:t>
              </a:r>
            </a:p>
          </p:txBody>
        </p:sp>
      </p:grpSp>
      <p:grpSp>
        <p:nvGrpSpPr>
          <p:cNvPr id="68" name="组合 67">
            <a:extLst>
              <a:ext uri="{FF2B5EF4-FFF2-40B4-BE49-F238E27FC236}">
                <a16:creationId xmlns:a16="http://schemas.microsoft.com/office/drawing/2014/main" id="{04DCC543-7626-C9F3-323F-1A826FA3C0E7}"/>
              </a:ext>
            </a:extLst>
          </p:cNvPr>
          <p:cNvGrpSpPr/>
          <p:nvPr/>
        </p:nvGrpSpPr>
        <p:grpSpPr>
          <a:xfrm>
            <a:off x="7499024" y="1992810"/>
            <a:ext cx="1403477" cy="1751182"/>
            <a:chOff x="2071708" y="1658172"/>
            <a:chExt cx="1335110" cy="1751182"/>
          </a:xfrm>
        </p:grpSpPr>
        <p:sp>
          <p:nvSpPr>
            <p:cNvPr id="69" name="Rechteck 28">
              <a:extLst>
                <a:ext uri="{FF2B5EF4-FFF2-40B4-BE49-F238E27FC236}">
                  <a16:creationId xmlns:a16="http://schemas.microsoft.com/office/drawing/2014/main" id="{63973FF5-0BC9-5ED5-6A45-237FA06E78FF}"/>
                </a:ext>
              </a:extLst>
            </p:cNvPr>
            <p:cNvSpPr>
              <a:spLocks/>
            </p:cNvSpPr>
            <p:nvPr/>
          </p:nvSpPr>
          <p:spPr bwMode="gray">
            <a:xfrm>
              <a:off x="2071708" y="2907151"/>
              <a:ext cx="1335110" cy="502203"/>
            </a:xfrm>
            <a:prstGeom prst="rect">
              <a:avLst/>
            </a:prstGeom>
            <a:noFill/>
            <a:ln w="19050">
              <a:noFill/>
              <a:miter lim="800000"/>
            </a:ln>
            <a:effectLst/>
          </p:spPr>
          <p:txBody>
            <a:bodyPr wrap="square" lIns="0" tIns="0" rIns="0" bIns="0" numCol="1" spcCol="72000" rtlCol="0" anchor="ctr" anchorCtr="0">
              <a:noAutofit/>
            </a:bodyPr>
            <a:lstStyle/>
            <a:p>
              <a:pPr algn="ctr">
                <a:spcBef>
                  <a:spcPts val="600"/>
                </a:spcBef>
                <a:tabLst>
                  <a:tab pos="1255085" algn="r"/>
                </a:tabLst>
                <a:defRPr/>
              </a:pPr>
              <a:r>
                <a:rPr lang="en-US" altLang="de-DE" sz="1600" b="1" dirty="0">
                  <a:ea typeface="Arial Unicode MS"/>
                </a:rPr>
                <a:t>2022</a:t>
              </a:r>
            </a:p>
          </p:txBody>
        </p:sp>
        <p:sp>
          <p:nvSpPr>
            <p:cNvPr id="70" name="Rechteck 28">
              <a:extLst>
                <a:ext uri="{FF2B5EF4-FFF2-40B4-BE49-F238E27FC236}">
                  <a16:creationId xmlns:a16="http://schemas.microsoft.com/office/drawing/2014/main" id="{8FCD998F-F388-854A-5D66-5D6388A69E87}"/>
                </a:ext>
              </a:extLst>
            </p:cNvPr>
            <p:cNvSpPr>
              <a:spLocks/>
            </p:cNvSpPr>
            <p:nvPr/>
          </p:nvSpPr>
          <p:spPr bwMode="gray">
            <a:xfrm>
              <a:off x="2071708" y="1658172"/>
              <a:ext cx="1335110" cy="1243482"/>
            </a:xfrm>
            <a:prstGeom prst="rect">
              <a:avLst/>
            </a:prstGeom>
            <a:noFill/>
            <a:ln w="19050">
              <a:noFill/>
              <a:miter lim="800000"/>
            </a:ln>
            <a:effectLst/>
          </p:spPr>
          <p:txBody>
            <a:bodyPr wrap="square" lIns="90000" tIns="90000" rIns="90000" bIns="90000" numCol="1" spcCol="72000" rtlCol="0" anchor="b" anchorCtr="0">
              <a:noAutofit/>
            </a:bodyPr>
            <a:lstStyle/>
            <a:p>
              <a:pPr algn="ctr">
                <a:spcBef>
                  <a:spcPts val="600"/>
                </a:spcBef>
                <a:buClr>
                  <a:schemeClr val="accent1">
                    <a:lumMod val="100000"/>
                  </a:schemeClr>
                </a:buClr>
                <a:buSzPct val="100000"/>
                <a:tabLst>
                  <a:tab pos="1255085" algn="r"/>
                </a:tabLst>
                <a:defRPr/>
              </a:pPr>
              <a:r>
                <a:rPr lang="en-US" altLang="de-DE" sz="1600" b="1" dirty="0">
                  <a:ea typeface="Arial Unicode MS"/>
                  <a:cs typeface="Arial" pitchFamily="34" charset="0"/>
                </a:rPr>
                <a:t>DAMO YOLO</a:t>
              </a:r>
            </a:p>
            <a:p>
              <a:pPr algn="ctr">
                <a:spcBef>
                  <a:spcPts val="600"/>
                </a:spcBef>
                <a:buClr>
                  <a:schemeClr val="accent1">
                    <a:lumMod val="100000"/>
                  </a:schemeClr>
                </a:buClr>
                <a:buSzPct val="100000"/>
                <a:tabLst>
                  <a:tab pos="1255085" algn="r"/>
                </a:tabLst>
                <a:defRPr/>
              </a:pPr>
              <a:r>
                <a:rPr lang="en-US" altLang="de-DE" sz="1600" b="1" dirty="0">
                  <a:ea typeface="Arial Unicode MS"/>
                  <a:cs typeface="Arial" pitchFamily="34" charset="0"/>
                </a:rPr>
                <a:t>PP-YOLOE</a:t>
              </a:r>
            </a:p>
            <a:p>
              <a:pPr algn="ctr">
                <a:spcBef>
                  <a:spcPts val="600"/>
                </a:spcBef>
                <a:buClr>
                  <a:schemeClr val="accent1">
                    <a:lumMod val="100000"/>
                  </a:schemeClr>
                </a:buClr>
                <a:buSzPct val="100000"/>
                <a:tabLst>
                  <a:tab pos="1255085" algn="r"/>
                </a:tabLst>
                <a:defRPr/>
              </a:pPr>
              <a:r>
                <a:rPr lang="en-US" altLang="de-DE" sz="1600" b="1" dirty="0">
                  <a:ea typeface="Arial Unicode MS"/>
                  <a:cs typeface="Arial" pitchFamily="34" charset="0"/>
                </a:rPr>
                <a:t>YOLOv7</a:t>
              </a:r>
            </a:p>
            <a:p>
              <a:pPr algn="ctr">
                <a:spcBef>
                  <a:spcPts val="600"/>
                </a:spcBef>
                <a:buClr>
                  <a:schemeClr val="accent1">
                    <a:lumMod val="100000"/>
                  </a:schemeClr>
                </a:buClr>
                <a:buSzPct val="100000"/>
                <a:tabLst>
                  <a:tab pos="1255085" algn="r"/>
                </a:tabLst>
                <a:defRPr/>
              </a:pPr>
              <a:r>
                <a:rPr lang="en-US" altLang="de-DE" sz="1600" b="1" dirty="0">
                  <a:ea typeface="Arial Unicode MS"/>
                  <a:cs typeface="Arial" pitchFamily="34" charset="0"/>
                </a:rPr>
                <a:t>YOLOv6</a:t>
              </a:r>
            </a:p>
          </p:txBody>
        </p:sp>
      </p:grpSp>
      <p:grpSp>
        <p:nvGrpSpPr>
          <p:cNvPr id="71" name="组合 70">
            <a:extLst>
              <a:ext uri="{FF2B5EF4-FFF2-40B4-BE49-F238E27FC236}">
                <a16:creationId xmlns:a16="http://schemas.microsoft.com/office/drawing/2014/main" id="{0F4262E0-3E8D-5554-39C0-AF44CB80707D}"/>
              </a:ext>
            </a:extLst>
          </p:cNvPr>
          <p:cNvGrpSpPr/>
          <p:nvPr/>
        </p:nvGrpSpPr>
        <p:grpSpPr>
          <a:xfrm>
            <a:off x="10268486" y="1992810"/>
            <a:ext cx="1478447" cy="1751182"/>
            <a:chOff x="2071708" y="1658172"/>
            <a:chExt cx="1335110" cy="1751182"/>
          </a:xfrm>
        </p:grpSpPr>
        <p:sp>
          <p:nvSpPr>
            <p:cNvPr id="72" name="Rechteck 28">
              <a:extLst>
                <a:ext uri="{FF2B5EF4-FFF2-40B4-BE49-F238E27FC236}">
                  <a16:creationId xmlns:a16="http://schemas.microsoft.com/office/drawing/2014/main" id="{F6940467-F772-B56B-B925-B0117DA2B2BC}"/>
                </a:ext>
              </a:extLst>
            </p:cNvPr>
            <p:cNvSpPr>
              <a:spLocks/>
            </p:cNvSpPr>
            <p:nvPr/>
          </p:nvSpPr>
          <p:spPr bwMode="gray">
            <a:xfrm>
              <a:off x="2071708" y="2907151"/>
              <a:ext cx="1335110" cy="502203"/>
            </a:xfrm>
            <a:prstGeom prst="rect">
              <a:avLst/>
            </a:prstGeom>
            <a:noFill/>
            <a:ln w="19050">
              <a:noFill/>
              <a:miter lim="800000"/>
            </a:ln>
            <a:effectLst/>
          </p:spPr>
          <p:txBody>
            <a:bodyPr wrap="square" lIns="0" tIns="0" rIns="0" bIns="0" numCol="1" spcCol="72000" rtlCol="0" anchor="ctr" anchorCtr="0">
              <a:noAutofit/>
            </a:bodyPr>
            <a:lstStyle/>
            <a:p>
              <a:pPr algn="ctr">
                <a:spcBef>
                  <a:spcPts val="600"/>
                </a:spcBef>
                <a:tabLst>
                  <a:tab pos="1255085" algn="r"/>
                </a:tabLst>
                <a:defRPr/>
              </a:pPr>
              <a:r>
                <a:rPr lang="en-US" altLang="de-DE" sz="1600" b="1" dirty="0">
                  <a:ea typeface="Arial Unicode MS"/>
                </a:rPr>
                <a:t>2024</a:t>
              </a:r>
            </a:p>
          </p:txBody>
        </p:sp>
        <p:sp>
          <p:nvSpPr>
            <p:cNvPr id="73" name="Rechteck 28">
              <a:extLst>
                <a:ext uri="{FF2B5EF4-FFF2-40B4-BE49-F238E27FC236}">
                  <a16:creationId xmlns:a16="http://schemas.microsoft.com/office/drawing/2014/main" id="{87D8FEE3-43A2-A595-8546-2B55E6A31B71}"/>
                </a:ext>
              </a:extLst>
            </p:cNvPr>
            <p:cNvSpPr>
              <a:spLocks/>
            </p:cNvSpPr>
            <p:nvPr/>
          </p:nvSpPr>
          <p:spPr bwMode="gray">
            <a:xfrm>
              <a:off x="2071708" y="1658172"/>
              <a:ext cx="1335110" cy="1243482"/>
            </a:xfrm>
            <a:prstGeom prst="rect">
              <a:avLst/>
            </a:prstGeom>
            <a:noFill/>
            <a:ln w="19050">
              <a:noFill/>
              <a:miter lim="800000"/>
            </a:ln>
            <a:effectLst/>
          </p:spPr>
          <p:txBody>
            <a:bodyPr wrap="square" lIns="90000" tIns="90000" rIns="90000" bIns="90000" numCol="1" spcCol="72000" rtlCol="0" anchor="b" anchorCtr="0">
              <a:noAutofit/>
            </a:bodyPr>
            <a:lstStyle/>
            <a:p>
              <a:pPr algn="ctr">
                <a:spcBef>
                  <a:spcPts val="600"/>
                </a:spcBef>
                <a:buClr>
                  <a:schemeClr val="accent1">
                    <a:lumMod val="100000"/>
                  </a:schemeClr>
                </a:buClr>
                <a:buSzPct val="100000"/>
                <a:tabLst>
                  <a:tab pos="1255085" algn="r"/>
                </a:tabLst>
                <a:defRPr/>
              </a:pPr>
              <a:r>
                <a:rPr lang="en-US" altLang="zh-CN" sz="1600" b="1" dirty="0">
                  <a:ea typeface="Arial Unicode MS"/>
                  <a:cs typeface="Arial" pitchFamily="34" charset="0"/>
                </a:rPr>
                <a:t>YOLO-World</a:t>
              </a:r>
            </a:p>
            <a:p>
              <a:pPr algn="ctr">
                <a:spcBef>
                  <a:spcPts val="600"/>
                </a:spcBef>
                <a:buClr>
                  <a:schemeClr val="accent1">
                    <a:lumMod val="100000"/>
                  </a:schemeClr>
                </a:buClr>
                <a:buSzPct val="100000"/>
                <a:tabLst>
                  <a:tab pos="1255085" algn="r"/>
                </a:tabLst>
                <a:defRPr/>
              </a:pPr>
              <a:r>
                <a:rPr lang="en-US" altLang="de-DE" sz="1600" b="1" dirty="0">
                  <a:ea typeface="Arial Unicode MS"/>
                  <a:cs typeface="Arial" pitchFamily="34" charset="0"/>
                </a:rPr>
                <a:t>YOLOv9</a:t>
              </a:r>
            </a:p>
          </p:txBody>
        </p:sp>
      </p:grpSp>
    </p:spTree>
    <p:extLst>
      <p:ext uri="{BB962C8B-B14F-4D97-AF65-F5344CB8AC3E}">
        <p14:creationId xmlns:p14="http://schemas.microsoft.com/office/powerpoint/2010/main" val="33714543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EE6A5EE6-4C4A-0712-1CCF-1981E332376A}"/>
              </a:ext>
            </a:extLst>
          </p:cNvPr>
          <p:cNvSpPr/>
          <p:nvPr>
            <p:custDataLst>
              <p:tags r:id="rId2"/>
            </p:custDataLst>
          </p:nvPr>
        </p:nvSpPr>
        <p:spPr>
          <a:xfrm>
            <a:off x="11488458" y="4499335"/>
            <a:ext cx="110608" cy="400111"/>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143</a:t>
            </a:r>
          </a:p>
        </p:txBody>
      </p:sp>
      <p:sp>
        <p:nvSpPr>
          <p:cNvPr id="25" name="矩形 24">
            <a:hlinkClick r:id="rId26" action="ppaction://hlinksldjump"/>
            <a:extLst>
              <a:ext uri="{FF2B5EF4-FFF2-40B4-BE49-F238E27FC236}">
                <a16:creationId xmlns:a16="http://schemas.microsoft.com/office/drawing/2014/main" id="{93209A0F-3BCA-5E5B-3896-56C23F0B4A7D}"/>
              </a:ext>
            </a:extLst>
          </p:cNvPr>
          <p:cNvSpPr/>
          <p:nvPr>
            <p:custDataLst>
              <p:tags r:id="rId3"/>
            </p:custDataLst>
          </p:nvPr>
        </p:nvSpPr>
        <p:spPr>
          <a:xfrm>
            <a:off x="977959" y="4499335"/>
            <a:ext cx="2592398" cy="400111"/>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zh-CN" altLang="en-US" sz="1600" b="1">
                <a:solidFill>
                  <a:schemeClr val="tx1"/>
                </a:solidFill>
                <a:cs typeface="Segoe UI" panose="020B0502040204020203" pitchFamily="34" charset="0"/>
              </a:rPr>
              <a:t>写在最后</a:t>
            </a:r>
            <a:endParaRPr lang="en-US" sz="1600" b="1">
              <a:solidFill>
                <a:schemeClr val="tx1"/>
              </a:solidFill>
              <a:cs typeface="Segoe UI" panose="020B0502040204020203" pitchFamily="34" charset="0"/>
            </a:endParaRPr>
          </a:p>
        </p:txBody>
      </p:sp>
      <p:sp>
        <p:nvSpPr>
          <p:cNvPr id="24" name="矩形 23">
            <a:hlinkClick r:id="rId26" action="ppaction://hlinksldjump"/>
            <a:extLst>
              <a:ext uri="{FF2B5EF4-FFF2-40B4-BE49-F238E27FC236}">
                <a16:creationId xmlns:a16="http://schemas.microsoft.com/office/drawing/2014/main" id="{092B95C7-65C9-EB89-AF63-8614ED542F52}"/>
              </a:ext>
            </a:extLst>
          </p:cNvPr>
          <p:cNvSpPr/>
          <p:nvPr>
            <p:custDataLst>
              <p:tags r:id="rId4"/>
            </p:custDataLst>
          </p:nvPr>
        </p:nvSpPr>
        <p:spPr>
          <a:xfrm>
            <a:off x="514349" y="4499335"/>
            <a:ext cx="400110" cy="400111"/>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5</a:t>
            </a:r>
          </a:p>
        </p:txBody>
      </p:sp>
      <p:sp>
        <p:nvSpPr>
          <p:cNvPr id="23" name="矩形 22">
            <a:hlinkClick r:id="rId27" action="ppaction://hlinksldjump"/>
            <a:extLst>
              <a:ext uri="{FF2B5EF4-FFF2-40B4-BE49-F238E27FC236}">
                <a16:creationId xmlns:a16="http://schemas.microsoft.com/office/drawing/2014/main" id="{DB4FF283-D4DA-80F9-5630-150D5F8BCB67}"/>
              </a:ext>
            </a:extLst>
          </p:cNvPr>
          <p:cNvSpPr/>
          <p:nvPr>
            <p:custDataLst>
              <p:tags r:id="rId5"/>
            </p:custDataLst>
          </p:nvPr>
        </p:nvSpPr>
        <p:spPr>
          <a:xfrm>
            <a:off x="11488458" y="4035725"/>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141</a:t>
            </a:r>
          </a:p>
        </p:txBody>
      </p:sp>
      <p:sp>
        <p:nvSpPr>
          <p:cNvPr id="22" name="矩形 21">
            <a:hlinkClick r:id="rId27" action="ppaction://hlinksldjump"/>
            <a:extLst>
              <a:ext uri="{FF2B5EF4-FFF2-40B4-BE49-F238E27FC236}">
                <a16:creationId xmlns:a16="http://schemas.microsoft.com/office/drawing/2014/main" id="{7454C47C-4F0E-109E-13CB-9CAA9B381AFA}"/>
              </a:ext>
            </a:extLst>
          </p:cNvPr>
          <p:cNvSpPr/>
          <p:nvPr>
            <p:custDataLst>
              <p:tags r:id="rId6"/>
            </p:custDataLst>
          </p:nvPr>
        </p:nvSpPr>
        <p:spPr>
          <a:xfrm>
            <a:off x="977959" y="4035725"/>
            <a:ext cx="259239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zh-CN" altLang="en-US" sz="1600" b="1">
                <a:solidFill>
                  <a:schemeClr val="tx1"/>
                </a:solidFill>
                <a:cs typeface="Segoe UI" panose="020B0502040204020203" pitchFamily="34" charset="0"/>
              </a:rPr>
              <a:t>小小的实验</a:t>
            </a:r>
            <a:endParaRPr lang="en-US" sz="1600" b="1">
              <a:solidFill>
                <a:schemeClr val="tx1"/>
              </a:solidFill>
              <a:cs typeface="Segoe UI" panose="020B0502040204020203" pitchFamily="34" charset="0"/>
            </a:endParaRPr>
          </a:p>
        </p:txBody>
      </p:sp>
      <p:sp>
        <p:nvSpPr>
          <p:cNvPr id="21" name="矩形 20">
            <a:hlinkClick r:id="rId27" action="ppaction://hlinksldjump"/>
            <a:extLst>
              <a:ext uri="{FF2B5EF4-FFF2-40B4-BE49-F238E27FC236}">
                <a16:creationId xmlns:a16="http://schemas.microsoft.com/office/drawing/2014/main" id="{A3D87DD7-428F-6417-C2AC-0C5FC8F786DC}"/>
              </a:ext>
            </a:extLst>
          </p:cNvPr>
          <p:cNvSpPr/>
          <p:nvPr>
            <p:custDataLst>
              <p:tags r:id="rId7"/>
            </p:custDataLst>
          </p:nvPr>
        </p:nvSpPr>
        <p:spPr>
          <a:xfrm>
            <a:off x="514349" y="4035725"/>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4</a:t>
            </a:r>
          </a:p>
        </p:txBody>
      </p:sp>
      <p:sp>
        <p:nvSpPr>
          <p:cNvPr id="20" name="矩形 19">
            <a:hlinkClick r:id="rId28" action="ppaction://hlinksldjump"/>
            <a:extLst>
              <a:ext uri="{FF2B5EF4-FFF2-40B4-BE49-F238E27FC236}">
                <a16:creationId xmlns:a16="http://schemas.microsoft.com/office/drawing/2014/main" id="{568231FA-55E2-647C-BE26-D038C40EFB57}"/>
              </a:ext>
            </a:extLst>
          </p:cNvPr>
          <p:cNvSpPr/>
          <p:nvPr>
            <p:custDataLst>
              <p:tags r:id="rId8"/>
            </p:custDataLst>
          </p:nvPr>
        </p:nvSpPr>
        <p:spPr>
          <a:xfrm>
            <a:off x="11488458" y="3572115"/>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47</a:t>
            </a:r>
          </a:p>
        </p:txBody>
      </p:sp>
      <p:sp>
        <p:nvSpPr>
          <p:cNvPr id="19" name="矩形 18">
            <a:hlinkClick r:id="rId28" action="ppaction://hlinksldjump"/>
            <a:extLst>
              <a:ext uri="{FF2B5EF4-FFF2-40B4-BE49-F238E27FC236}">
                <a16:creationId xmlns:a16="http://schemas.microsoft.com/office/drawing/2014/main" id="{EF2AF303-CFEB-44EB-EDE8-3823C36B4913}"/>
              </a:ext>
            </a:extLst>
          </p:cNvPr>
          <p:cNvSpPr/>
          <p:nvPr>
            <p:custDataLst>
              <p:tags r:id="rId9"/>
            </p:custDataLst>
          </p:nvPr>
        </p:nvSpPr>
        <p:spPr>
          <a:xfrm>
            <a:off x="977959" y="3572115"/>
            <a:ext cx="259239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cs typeface="Segoe UI" panose="020B0502040204020203" pitchFamily="34" charset="0"/>
              </a:rPr>
              <a:t>YOLO</a:t>
            </a:r>
            <a:r>
              <a:rPr lang="zh-CN" altLang="en-US" sz="1600" b="1">
                <a:solidFill>
                  <a:schemeClr val="tx1"/>
                </a:solidFill>
                <a:cs typeface="Segoe UI" panose="020B0502040204020203" pitchFamily="34" charset="0"/>
              </a:rPr>
              <a:t>来了</a:t>
            </a:r>
            <a:endParaRPr lang="en-US" sz="1600" b="1">
              <a:solidFill>
                <a:schemeClr val="tx1"/>
              </a:solidFill>
              <a:cs typeface="Segoe UI" panose="020B0502040204020203" pitchFamily="34" charset="0"/>
            </a:endParaRPr>
          </a:p>
        </p:txBody>
      </p:sp>
      <p:sp>
        <p:nvSpPr>
          <p:cNvPr id="18" name="矩形 17">
            <a:hlinkClick r:id="rId28" action="ppaction://hlinksldjump"/>
            <a:extLst>
              <a:ext uri="{FF2B5EF4-FFF2-40B4-BE49-F238E27FC236}">
                <a16:creationId xmlns:a16="http://schemas.microsoft.com/office/drawing/2014/main" id="{36BCA599-A816-5521-71BF-577B20441C76}"/>
              </a:ext>
            </a:extLst>
          </p:cNvPr>
          <p:cNvSpPr/>
          <p:nvPr>
            <p:custDataLst>
              <p:tags r:id="rId10"/>
            </p:custDataLst>
          </p:nvPr>
        </p:nvSpPr>
        <p:spPr>
          <a:xfrm>
            <a:off x="514349" y="3572115"/>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3</a:t>
            </a:r>
          </a:p>
        </p:txBody>
      </p:sp>
      <p:sp>
        <p:nvSpPr>
          <p:cNvPr id="17" name="矩形 16">
            <a:extLst>
              <a:ext uri="{FF2B5EF4-FFF2-40B4-BE49-F238E27FC236}">
                <a16:creationId xmlns:a16="http://schemas.microsoft.com/office/drawing/2014/main" id="{35F97F78-30E6-60F5-8346-A0BE60681CE2}"/>
              </a:ext>
            </a:extLst>
          </p:cNvPr>
          <p:cNvSpPr/>
          <p:nvPr>
            <p:custDataLst>
              <p:tags r:id="rId11"/>
            </p:custDataLst>
          </p:nvPr>
        </p:nvSpPr>
        <p:spPr>
          <a:xfrm>
            <a:off x="1441569" y="3108505"/>
            <a:ext cx="10233697" cy="400110"/>
          </a:xfrm>
          <a:prstGeom prst="rect">
            <a:avLst/>
          </a:prstGeom>
          <a:solidFill>
            <a:srgbClr val="D9D9D9"/>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cs typeface="Segoe UI" panose="020B0502040204020203" pitchFamily="34" charset="0"/>
            </a:endParaRPr>
          </a:p>
        </p:txBody>
      </p:sp>
      <p:sp>
        <p:nvSpPr>
          <p:cNvPr id="16" name="矩形 15">
            <a:hlinkClick r:id="rId29" action="ppaction://hlinksldjump"/>
            <a:extLst>
              <a:ext uri="{FF2B5EF4-FFF2-40B4-BE49-F238E27FC236}">
                <a16:creationId xmlns:a16="http://schemas.microsoft.com/office/drawing/2014/main" id="{639D7526-E389-3144-BA55-E116FA43844E}"/>
              </a:ext>
            </a:extLst>
          </p:cNvPr>
          <p:cNvSpPr/>
          <p:nvPr>
            <p:custDataLst>
              <p:tags r:id="rId12"/>
            </p:custDataLst>
          </p:nvPr>
        </p:nvSpPr>
        <p:spPr>
          <a:xfrm>
            <a:off x="11488458" y="3108505"/>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45</a:t>
            </a:r>
          </a:p>
        </p:txBody>
      </p:sp>
      <p:sp>
        <p:nvSpPr>
          <p:cNvPr id="15" name="矩形 14">
            <a:hlinkClick r:id="rId29" action="ppaction://hlinksldjump"/>
            <a:extLst>
              <a:ext uri="{FF2B5EF4-FFF2-40B4-BE49-F238E27FC236}">
                <a16:creationId xmlns:a16="http://schemas.microsoft.com/office/drawing/2014/main" id="{029FF97A-2E43-0B92-F873-0F303A68B309}"/>
              </a:ext>
            </a:extLst>
          </p:cNvPr>
          <p:cNvSpPr/>
          <p:nvPr>
            <p:custDataLst>
              <p:tags r:id="rId13"/>
            </p:custDataLst>
          </p:nvPr>
        </p:nvSpPr>
        <p:spPr>
          <a:xfrm>
            <a:off x="1441569" y="3108505"/>
            <a:ext cx="212878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zh-CN" altLang="en-US" sz="1600" b="1">
                <a:solidFill>
                  <a:schemeClr val="tx1"/>
                </a:solidFill>
                <a:cs typeface="Segoe UI" panose="020B0502040204020203" pitchFamily="34" charset="0"/>
              </a:rPr>
              <a:t>网络任务类型发展</a:t>
            </a:r>
            <a:endParaRPr lang="en-US" sz="1600" b="1">
              <a:solidFill>
                <a:schemeClr val="tx1"/>
              </a:solidFill>
              <a:cs typeface="Segoe UI" panose="020B0502040204020203" pitchFamily="34" charset="0"/>
            </a:endParaRPr>
          </a:p>
        </p:txBody>
      </p:sp>
      <p:sp>
        <p:nvSpPr>
          <p:cNvPr id="14" name="矩形 13">
            <a:hlinkClick r:id="rId29" action="ppaction://hlinksldjump"/>
            <a:extLst>
              <a:ext uri="{FF2B5EF4-FFF2-40B4-BE49-F238E27FC236}">
                <a16:creationId xmlns:a16="http://schemas.microsoft.com/office/drawing/2014/main" id="{F1450BDA-AD57-B6F4-DE27-766644EF9620}"/>
              </a:ext>
            </a:extLst>
          </p:cNvPr>
          <p:cNvSpPr/>
          <p:nvPr>
            <p:custDataLst>
              <p:tags r:id="rId14"/>
            </p:custDataLst>
          </p:nvPr>
        </p:nvSpPr>
        <p:spPr>
          <a:xfrm>
            <a:off x="977959" y="3108505"/>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2.2</a:t>
            </a:r>
          </a:p>
        </p:txBody>
      </p:sp>
      <p:sp>
        <p:nvSpPr>
          <p:cNvPr id="13" name="矩形 12">
            <a:hlinkClick r:id="rId30" action="ppaction://hlinksldjump"/>
            <a:extLst>
              <a:ext uri="{FF2B5EF4-FFF2-40B4-BE49-F238E27FC236}">
                <a16:creationId xmlns:a16="http://schemas.microsoft.com/office/drawing/2014/main" id="{4D3DD383-15AC-445C-A48C-E1B4679CE56B}"/>
              </a:ext>
            </a:extLst>
          </p:cNvPr>
          <p:cNvSpPr/>
          <p:nvPr>
            <p:custDataLst>
              <p:tags r:id="rId15"/>
            </p:custDataLst>
          </p:nvPr>
        </p:nvSpPr>
        <p:spPr>
          <a:xfrm>
            <a:off x="11488458" y="2644895"/>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43</a:t>
            </a:r>
          </a:p>
        </p:txBody>
      </p:sp>
      <p:sp>
        <p:nvSpPr>
          <p:cNvPr id="12" name="矩形 11">
            <a:hlinkClick r:id="rId30" action="ppaction://hlinksldjump"/>
            <a:extLst>
              <a:ext uri="{FF2B5EF4-FFF2-40B4-BE49-F238E27FC236}">
                <a16:creationId xmlns:a16="http://schemas.microsoft.com/office/drawing/2014/main" id="{1C8491E9-54F9-9723-2B70-522061356000}"/>
              </a:ext>
            </a:extLst>
          </p:cNvPr>
          <p:cNvSpPr/>
          <p:nvPr>
            <p:custDataLst>
              <p:tags r:id="rId16"/>
            </p:custDataLst>
          </p:nvPr>
        </p:nvSpPr>
        <p:spPr>
          <a:xfrm>
            <a:off x="1441569" y="2644895"/>
            <a:ext cx="212878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zh-CN" altLang="en-US" sz="1600" b="1">
                <a:solidFill>
                  <a:schemeClr val="tx1"/>
                </a:solidFill>
                <a:cs typeface="Segoe UI" panose="020B0502040204020203" pitchFamily="34" charset="0"/>
              </a:rPr>
              <a:t>网络结构发展</a:t>
            </a:r>
            <a:endParaRPr lang="en-US" sz="1600" b="1">
              <a:solidFill>
                <a:schemeClr val="tx1"/>
              </a:solidFill>
              <a:cs typeface="Segoe UI" panose="020B0502040204020203" pitchFamily="34" charset="0"/>
            </a:endParaRPr>
          </a:p>
        </p:txBody>
      </p:sp>
      <p:sp>
        <p:nvSpPr>
          <p:cNvPr id="11" name="矩形 10">
            <a:hlinkClick r:id="rId30" action="ppaction://hlinksldjump"/>
            <a:extLst>
              <a:ext uri="{FF2B5EF4-FFF2-40B4-BE49-F238E27FC236}">
                <a16:creationId xmlns:a16="http://schemas.microsoft.com/office/drawing/2014/main" id="{24D8B3B1-93D9-165E-A6F8-25525ACD5683}"/>
              </a:ext>
            </a:extLst>
          </p:cNvPr>
          <p:cNvSpPr/>
          <p:nvPr>
            <p:custDataLst>
              <p:tags r:id="rId17"/>
            </p:custDataLst>
          </p:nvPr>
        </p:nvSpPr>
        <p:spPr>
          <a:xfrm>
            <a:off x="977959" y="2644895"/>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2.1</a:t>
            </a:r>
          </a:p>
        </p:txBody>
      </p:sp>
      <p:sp>
        <p:nvSpPr>
          <p:cNvPr id="10" name="矩形 9">
            <a:hlinkClick r:id="rId31" action="ppaction://hlinksldjump"/>
            <a:extLst>
              <a:ext uri="{FF2B5EF4-FFF2-40B4-BE49-F238E27FC236}">
                <a16:creationId xmlns:a16="http://schemas.microsoft.com/office/drawing/2014/main" id="{EC31C919-792A-7170-5F29-91C934F0D829}"/>
              </a:ext>
            </a:extLst>
          </p:cNvPr>
          <p:cNvSpPr/>
          <p:nvPr>
            <p:custDataLst>
              <p:tags r:id="rId18"/>
            </p:custDataLst>
          </p:nvPr>
        </p:nvSpPr>
        <p:spPr>
          <a:xfrm>
            <a:off x="11488458" y="2181285"/>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38</a:t>
            </a:r>
          </a:p>
        </p:txBody>
      </p:sp>
      <p:sp>
        <p:nvSpPr>
          <p:cNvPr id="9" name="矩形 8">
            <a:hlinkClick r:id="rId31" action="ppaction://hlinksldjump"/>
            <a:extLst>
              <a:ext uri="{FF2B5EF4-FFF2-40B4-BE49-F238E27FC236}">
                <a16:creationId xmlns:a16="http://schemas.microsoft.com/office/drawing/2014/main" id="{83066797-AF36-C266-AB2F-DD37A1C4A90D}"/>
              </a:ext>
            </a:extLst>
          </p:cNvPr>
          <p:cNvSpPr/>
          <p:nvPr>
            <p:custDataLst>
              <p:tags r:id="rId19"/>
            </p:custDataLst>
          </p:nvPr>
        </p:nvSpPr>
        <p:spPr>
          <a:xfrm>
            <a:off x="977959" y="2181285"/>
            <a:ext cx="259239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zh-CN" altLang="en-US" sz="1600" b="1">
                <a:solidFill>
                  <a:schemeClr val="tx1"/>
                </a:solidFill>
                <a:cs typeface="Segoe UI" panose="020B0502040204020203" pitchFamily="34" charset="0"/>
              </a:rPr>
              <a:t>目标检测成长点滴</a:t>
            </a:r>
            <a:endParaRPr lang="en-US" sz="1600" b="1">
              <a:solidFill>
                <a:schemeClr val="tx1"/>
              </a:solidFill>
              <a:cs typeface="Segoe UI" panose="020B0502040204020203" pitchFamily="34" charset="0"/>
            </a:endParaRPr>
          </a:p>
        </p:txBody>
      </p:sp>
      <p:sp>
        <p:nvSpPr>
          <p:cNvPr id="8" name="矩形 7">
            <a:hlinkClick r:id="rId31" action="ppaction://hlinksldjump"/>
            <a:extLst>
              <a:ext uri="{FF2B5EF4-FFF2-40B4-BE49-F238E27FC236}">
                <a16:creationId xmlns:a16="http://schemas.microsoft.com/office/drawing/2014/main" id="{49E8ADB1-7637-31A0-60DD-52F217132ADC}"/>
              </a:ext>
            </a:extLst>
          </p:cNvPr>
          <p:cNvSpPr/>
          <p:nvPr>
            <p:custDataLst>
              <p:tags r:id="rId20"/>
            </p:custDataLst>
          </p:nvPr>
        </p:nvSpPr>
        <p:spPr>
          <a:xfrm>
            <a:off x="514349" y="2181285"/>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2</a:t>
            </a:r>
          </a:p>
        </p:txBody>
      </p:sp>
      <p:sp>
        <p:nvSpPr>
          <p:cNvPr id="7" name="矩形 6">
            <a:hlinkClick r:id="rId32" action="ppaction://hlinksldjump"/>
            <a:extLst>
              <a:ext uri="{FF2B5EF4-FFF2-40B4-BE49-F238E27FC236}">
                <a16:creationId xmlns:a16="http://schemas.microsoft.com/office/drawing/2014/main" id="{C886BA4A-B194-1904-B846-B5A67FB89901}"/>
              </a:ext>
            </a:extLst>
          </p:cNvPr>
          <p:cNvSpPr/>
          <p:nvPr>
            <p:custDataLst>
              <p:tags r:id="rId21"/>
            </p:custDataLst>
          </p:nvPr>
        </p:nvSpPr>
        <p:spPr>
          <a:xfrm>
            <a:off x="11488458" y="1717675"/>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6</a:t>
            </a:r>
          </a:p>
        </p:txBody>
      </p:sp>
      <p:sp>
        <p:nvSpPr>
          <p:cNvPr id="6" name="矩形 5">
            <a:hlinkClick r:id="rId32" action="ppaction://hlinksldjump"/>
            <a:extLst>
              <a:ext uri="{FF2B5EF4-FFF2-40B4-BE49-F238E27FC236}">
                <a16:creationId xmlns:a16="http://schemas.microsoft.com/office/drawing/2014/main" id="{29D1A0C0-51FB-56F9-D4A7-607C8ACD1826}"/>
              </a:ext>
            </a:extLst>
          </p:cNvPr>
          <p:cNvSpPr/>
          <p:nvPr>
            <p:custDataLst>
              <p:tags r:id="rId22"/>
            </p:custDataLst>
          </p:nvPr>
        </p:nvSpPr>
        <p:spPr>
          <a:xfrm>
            <a:off x="977959" y="1717675"/>
            <a:ext cx="259239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zh-CN" altLang="en-US" sz="1600" b="1">
                <a:solidFill>
                  <a:schemeClr val="tx1"/>
                </a:solidFill>
                <a:cs typeface="Segoe UI" panose="020B0502040204020203" pitchFamily="34" charset="0"/>
              </a:rPr>
              <a:t>目标检测是什么？</a:t>
            </a:r>
            <a:endParaRPr lang="en-US" sz="1600" b="1">
              <a:solidFill>
                <a:schemeClr val="tx1"/>
              </a:solidFill>
              <a:cs typeface="Segoe UI" panose="020B0502040204020203" pitchFamily="34" charset="0"/>
            </a:endParaRPr>
          </a:p>
        </p:txBody>
      </p:sp>
      <p:sp>
        <p:nvSpPr>
          <p:cNvPr id="5" name="矩形 4">
            <a:hlinkClick r:id="rId32" action="ppaction://hlinksldjump"/>
            <a:extLst>
              <a:ext uri="{FF2B5EF4-FFF2-40B4-BE49-F238E27FC236}">
                <a16:creationId xmlns:a16="http://schemas.microsoft.com/office/drawing/2014/main" id="{6C4D7EA3-E1BE-FED4-96E9-5DC0C0CB6CE1}"/>
              </a:ext>
            </a:extLst>
          </p:cNvPr>
          <p:cNvSpPr/>
          <p:nvPr>
            <p:custDataLst>
              <p:tags r:id="rId23"/>
            </p:custDataLst>
          </p:nvPr>
        </p:nvSpPr>
        <p:spPr>
          <a:xfrm>
            <a:off x="514349" y="1717675"/>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1</a:t>
            </a:r>
          </a:p>
        </p:txBody>
      </p:sp>
      <p:sp>
        <p:nvSpPr>
          <p:cNvPr id="4" name="标题 3">
            <a:extLst>
              <a:ext uri="{FF2B5EF4-FFF2-40B4-BE49-F238E27FC236}">
                <a16:creationId xmlns:a16="http://schemas.microsoft.com/office/drawing/2014/main" id="{B301D404-006D-5574-1239-1BAFCA075A91}"/>
              </a:ext>
            </a:extLst>
          </p:cNvPr>
          <p:cNvSpPr>
            <a:spLocks noGrp="1"/>
          </p:cNvSpPr>
          <p:nvPr>
            <p:ph type="title"/>
            <p:custDataLst>
              <p:tags r:id="rId24"/>
            </p:custDataLst>
          </p:nvPr>
        </p:nvSpPr>
        <p:spPr/>
        <p:txBody>
          <a:bodyPr/>
          <a:lstStyle/>
          <a:p>
            <a:r>
              <a:rPr lang="en-US"/>
              <a:t>Main Content</a:t>
            </a:r>
          </a:p>
        </p:txBody>
      </p:sp>
    </p:spTree>
    <p:custDataLst>
      <p:tags r:id="rId1"/>
    </p:custDataLst>
    <p:extLst>
      <p:ext uri="{BB962C8B-B14F-4D97-AF65-F5344CB8AC3E}">
        <p14:creationId xmlns:p14="http://schemas.microsoft.com/office/powerpoint/2010/main" val="10977919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0AFDFC04-E9B6-7628-D067-E5FB653023A0}"/>
              </a:ext>
            </a:extLst>
          </p:cNvPr>
          <p:cNvSpPr txBox="1"/>
          <p:nvPr/>
        </p:nvSpPr>
        <p:spPr>
          <a:xfrm>
            <a:off x="247650" y="0"/>
            <a:ext cx="11696700" cy="6438900"/>
          </a:xfrm>
          <a:prstGeom prst="rect">
            <a:avLst/>
          </a:prstGeom>
          <a:solidFill>
            <a:schemeClr val="bg1"/>
          </a:solidFill>
        </p:spPr>
        <p:txBody>
          <a:bodyPr vert="horz" wrap="square" lIns="0" tIns="0" rIns="0" bIns="0" rtlCol="0">
            <a:noAutofit/>
          </a:bodyPr>
          <a:lstStyle/>
          <a:p>
            <a:endParaRPr lang="en-US" sz="1600" dirty="0" err="1">
              <a:latin typeface="+mj-lt"/>
              <a:cs typeface="Segoe UI" panose="020B0502040204020203" pitchFamily="34" charset="0"/>
            </a:endParaRPr>
          </a:p>
        </p:txBody>
      </p:sp>
      <p:pic>
        <p:nvPicPr>
          <p:cNvPr id="5" name="图片 4" descr="地图&#10;&#10;描述已自动生成">
            <a:extLst>
              <a:ext uri="{FF2B5EF4-FFF2-40B4-BE49-F238E27FC236}">
                <a16:creationId xmlns:a16="http://schemas.microsoft.com/office/drawing/2014/main" id="{75F70566-8B7B-F494-E18C-031178B0B718}"/>
              </a:ext>
            </a:extLst>
          </p:cNvPr>
          <p:cNvPicPr>
            <a:picLocks noChangeAspect="1"/>
          </p:cNvPicPr>
          <p:nvPr/>
        </p:nvPicPr>
        <p:blipFill>
          <a:blip r:embed="rId2"/>
          <a:stretch>
            <a:fillRect/>
          </a:stretch>
        </p:blipFill>
        <p:spPr>
          <a:xfrm>
            <a:off x="1047749" y="-11968"/>
            <a:ext cx="10096501" cy="6860443"/>
          </a:xfrm>
          <a:prstGeom prst="rect">
            <a:avLst/>
          </a:prstGeom>
        </p:spPr>
      </p:pic>
    </p:spTree>
    <p:extLst>
      <p:ext uri="{BB962C8B-B14F-4D97-AF65-F5344CB8AC3E}">
        <p14:creationId xmlns:p14="http://schemas.microsoft.com/office/powerpoint/2010/main" val="2276107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think-cell data - do not delete" hidden="1">
            <a:extLst>
              <a:ext uri="{FF2B5EF4-FFF2-40B4-BE49-F238E27FC236}">
                <a16:creationId xmlns:a16="http://schemas.microsoft.com/office/drawing/2014/main" id="{B7F41DC8-3F7C-307B-7747-64F3047E3E49}"/>
              </a:ext>
            </a:extLst>
          </p:cNvPr>
          <p:cNvGraphicFramePr>
            <a:graphicFrameLocks noChangeAspect="1"/>
          </p:cNvGraphicFramePr>
          <p:nvPr>
            <p:custDataLst>
              <p:tags r:id="rId2"/>
            </p:custDataLst>
            <p:extLst>
              <p:ext uri="{D42A27DB-BD31-4B8C-83A1-F6EECF244321}">
                <p14:modId xmlns:p14="http://schemas.microsoft.com/office/powerpoint/2010/main" val="33136816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21" imgW="347" imgH="348" progId="TCLayout.ActiveDocument.1">
                  <p:embed/>
                </p:oleObj>
              </mc:Choice>
              <mc:Fallback>
                <p:oleObj name="think-cell 幻灯片" r:id="rId21" imgW="347" imgH="348" progId="TCLayout.ActiveDocument.1">
                  <p:embed/>
                  <p:pic>
                    <p:nvPicPr>
                      <p:cNvPr id="0" name=""/>
                      <p:cNvPicPr/>
                      <p:nvPr/>
                    </p:nvPicPr>
                    <p:blipFill>
                      <a:blip r:embed="rId22"/>
                      <a:stretch>
                        <a:fillRect/>
                      </a:stretch>
                    </p:blipFill>
                    <p:spPr>
                      <a:xfrm>
                        <a:off x="1588" y="1588"/>
                        <a:ext cx="1588" cy="1588"/>
                      </a:xfrm>
                      <a:prstGeom prst="rect">
                        <a:avLst/>
                      </a:prstGeom>
                    </p:spPr>
                  </p:pic>
                </p:oleObj>
              </mc:Fallback>
            </mc:AlternateContent>
          </a:graphicData>
        </a:graphic>
      </p:graphicFrame>
      <p:sp>
        <p:nvSpPr>
          <p:cNvPr id="20" name="矩形 19">
            <a:hlinkClick r:id="rId23" action="ppaction://hlinksldjump"/>
            <a:extLst>
              <a:ext uri="{FF2B5EF4-FFF2-40B4-BE49-F238E27FC236}">
                <a16:creationId xmlns:a16="http://schemas.microsoft.com/office/drawing/2014/main" id="{36E5DBA3-423C-2BE3-AB1F-49DE3E749DC9}"/>
              </a:ext>
            </a:extLst>
          </p:cNvPr>
          <p:cNvSpPr/>
          <p:nvPr>
            <p:custDataLst>
              <p:tags r:id="rId3"/>
            </p:custDataLst>
          </p:nvPr>
        </p:nvSpPr>
        <p:spPr>
          <a:xfrm>
            <a:off x="11488458" y="3572115"/>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143</a:t>
            </a:r>
          </a:p>
        </p:txBody>
      </p:sp>
      <p:sp>
        <p:nvSpPr>
          <p:cNvPr id="19" name="矩形 18">
            <a:hlinkClick r:id="rId23" action="ppaction://hlinksldjump"/>
            <a:extLst>
              <a:ext uri="{FF2B5EF4-FFF2-40B4-BE49-F238E27FC236}">
                <a16:creationId xmlns:a16="http://schemas.microsoft.com/office/drawing/2014/main" id="{DFCA4138-5DDC-7BD0-DF42-3A66506BD1EF}"/>
              </a:ext>
            </a:extLst>
          </p:cNvPr>
          <p:cNvSpPr/>
          <p:nvPr>
            <p:custDataLst>
              <p:tags r:id="rId4"/>
            </p:custDataLst>
          </p:nvPr>
        </p:nvSpPr>
        <p:spPr>
          <a:xfrm>
            <a:off x="977959" y="3572115"/>
            <a:ext cx="259239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zh-CN" altLang="en-US" sz="1600" b="1">
                <a:solidFill>
                  <a:schemeClr val="tx1"/>
                </a:solidFill>
                <a:cs typeface="Segoe UI" panose="020B0502040204020203" pitchFamily="34" charset="0"/>
              </a:rPr>
              <a:t>写在最后</a:t>
            </a:r>
            <a:endParaRPr lang="en-US" sz="1600" b="1">
              <a:solidFill>
                <a:schemeClr val="tx1"/>
              </a:solidFill>
              <a:cs typeface="Segoe UI" panose="020B0502040204020203" pitchFamily="34" charset="0"/>
            </a:endParaRPr>
          </a:p>
        </p:txBody>
      </p:sp>
      <p:sp>
        <p:nvSpPr>
          <p:cNvPr id="18" name="矩形 17">
            <a:hlinkClick r:id="rId23" action="ppaction://hlinksldjump"/>
            <a:extLst>
              <a:ext uri="{FF2B5EF4-FFF2-40B4-BE49-F238E27FC236}">
                <a16:creationId xmlns:a16="http://schemas.microsoft.com/office/drawing/2014/main" id="{C0A26A49-53EE-8F20-888A-131F889B6B69}"/>
              </a:ext>
            </a:extLst>
          </p:cNvPr>
          <p:cNvSpPr/>
          <p:nvPr>
            <p:custDataLst>
              <p:tags r:id="rId5"/>
            </p:custDataLst>
          </p:nvPr>
        </p:nvSpPr>
        <p:spPr>
          <a:xfrm>
            <a:off x="514349" y="3572115"/>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5</a:t>
            </a:r>
          </a:p>
        </p:txBody>
      </p:sp>
      <p:sp>
        <p:nvSpPr>
          <p:cNvPr id="17" name="矩形 16">
            <a:hlinkClick r:id="rId24" action="ppaction://hlinksldjump"/>
            <a:extLst>
              <a:ext uri="{FF2B5EF4-FFF2-40B4-BE49-F238E27FC236}">
                <a16:creationId xmlns:a16="http://schemas.microsoft.com/office/drawing/2014/main" id="{6699410C-F746-54F8-804C-D930662B5E90}"/>
              </a:ext>
            </a:extLst>
          </p:cNvPr>
          <p:cNvSpPr/>
          <p:nvPr>
            <p:custDataLst>
              <p:tags r:id="rId6"/>
            </p:custDataLst>
          </p:nvPr>
        </p:nvSpPr>
        <p:spPr>
          <a:xfrm>
            <a:off x="11488458" y="3108505"/>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141</a:t>
            </a:r>
          </a:p>
        </p:txBody>
      </p:sp>
      <p:sp>
        <p:nvSpPr>
          <p:cNvPr id="16" name="矩形 15">
            <a:hlinkClick r:id="rId24" action="ppaction://hlinksldjump"/>
            <a:extLst>
              <a:ext uri="{FF2B5EF4-FFF2-40B4-BE49-F238E27FC236}">
                <a16:creationId xmlns:a16="http://schemas.microsoft.com/office/drawing/2014/main" id="{232DB5C5-EB10-6CB7-E543-6AB710E9B84A}"/>
              </a:ext>
            </a:extLst>
          </p:cNvPr>
          <p:cNvSpPr/>
          <p:nvPr>
            <p:custDataLst>
              <p:tags r:id="rId7"/>
            </p:custDataLst>
          </p:nvPr>
        </p:nvSpPr>
        <p:spPr>
          <a:xfrm>
            <a:off x="977959" y="3108505"/>
            <a:ext cx="259239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zh-CN" altLang="en-US" sz="1600" b="1">
                <a:solidFill>
                  <a:schemeClr val="tx1"/>
                </a:solidFill>
                <a:cs typeface="Segoe UI" panose="020B0502040204020203" pitchFamily="34" charset="0"/>
              </a:rPr>
              <a:t>小小的实验</a:t>
            </a:r>
            <a:endParaRPr lang="en-US" sz="1600" b="1">
              <a:solidFill>
                <a:schemeClr val="tx1"/>
              </a:solidFill>
              <a:cs typeface="Segoe UI" panose="020B0502040204020203" pitchFamily="34" charset="0"/>
            </a:endParaRPr>
          </a:p>
        </p:txBody>
      </p:sp>
      <p:sp>
        <p:nvSpPr>
          <p:cNvPr id="15" name="矩形 14">
            <a:hlinkClick r:id="rId24" action="ppaction://hlinksldjump"/>
            <a:extLst>
              <a:ext uri="{FF2B5EF4-FFF2-40B4-BE49-F238E27FC236}">
                <a16:creationId xmlns:a16="http://schemas.microsoft.com/office/drawing/2014/main" id="{072EFE1D-08C6-1B67-9E88-CA2FE38440C3}"/>
              </a:ext>
            </a:extLst>
          </p:cNvPr>
          <p:cNvSpPr/>
          <p:nvPr>
            <p:custDataLst>
              <p:tags r:id="rId8"/>
            </p:custDataLst>
          </p:nvPr>
        </p:nvSpPr>
        <p:spPr>
          <a:xfrm>
            <a:off x="514349" y="3108505"/>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4</a:t>
            </a:r>
          </a:p>
        </p:txBody>
      </p:sp>
      <p:sp>
        <p:nvSpPr>
          <p:cNvPr id="14" name="矩形 13">
            <a:extLst>
              <a:ext uri="{FF2B5EF4-FFF2-40B4-BE49-F238E27FC236}">
                <a16:creationId xmlns:a16="http://schemas.microsoft.com/office/drawing/2014/main" id="{FCAF4748-8CA0-5F63-F3CA-D9D37C8FBC70}"/>
              </a:ext>
            </a:extLst>
          </p:cNvPr>
          <p:cNvSpPr/>
          <p:nvPr>
            <p:custDataLst>
              <p:tags r:id="rId9"/>
            </p:custDataLst>
          </p:nvPr>
        </p:nvSpPr>
        <p:spPr>
          <a:xfrm>
            <a:off x="977959" y="2644895"/>
            <a:ext cx="10697307" cy="400110"/>
          </a:xfrm>
          <a:prstGeom prst="rect">
            <a:avLst/>
          </a:prstGeom>
          <a:solidFill>
            <a:srgbClr val="D9D9D9"/>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cs typeface="Segoe UI" panose="020B0502040204020203" pitchFamily="34" charset="0"/>
            </a:endParaRPr>
          </a:p>
        </p:txBody>
      </p:sp>
      <p:sp>
        <p:nvSpPr>
          <p:cNvPr id="13" name="矩形 12">
            <a:hlinkClick r:id="rId25" action="ppaction://hlinksldjump"/>
            <a:extLst>
              <a:ext uri="{FF2B5EF4-FFF2-40B4-BE49-F238E27FC236}">
                <a16:creationId xmlns:a16="http://schemas.microsoft.com/office/drawing/2014/main" id="{7C0BB137-1E66-CC1A-015C-44B2132B6C35}"/>
              </a:ext>
            </a:extLst>
          </p:cNvPr>
          <p:cNvSpPr/>
          <p:nvPr>
            <p:custDataLst>
              <p:tags r:id="rId10"/>
            </p:custDataLst>
          </p:nvPr>
        </p:nvSpPr>
        <p:spPr>
          <a:xfrm>
            <a:off x="11488458" y="2644895"/>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47</a:t>
            </a:r>
          </a:p>
        </p:txBody>
      </p:sp>
      <p:sp>
        <p:nvSpPr>
          <p:cNvPr id="12" name="矩形 11">
            <a:hlinkClick r:id="rId25" action="ppaction://hlinksldjump"/>
            <a:extLst>
              <a:ext uri="{FF2B5EF4-FFF2-40B4-BE49-F238E27FC236}">
                <a16:creationId xmlns:a16="http://schemas.microsoft.com/office/drawing/2014/main" id="{686DF4E6-8A71-55FC-85E6-DE704CB33DA5}"/>
              </a:ext>
            </a:extLst>
          </p:cNvPr>
          <p:cNvSpPr/>
          <p:nvPr>
            <p:custDataLst>
              <p:tags r:id="rId11"/>
            </p:custDataLst>
          </p:nvPr>
        </p:nvSpPr>
        <p:spPr>
          <a:xfrm>
            <a:off x="977959" y="2644895"/>
            <a:ext cx="259239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cs typeface="Segoe UI" panose="020B0502040204020203" pitchFamily="34" charset="0"/>
              </a:rPr>
              <a:t>YOLO</a:t>
            </a:r>
            <a:r>
              <a:rPr lang="zh-CN" altLang="en-US" sz="1600" b="1">
                <a:solidFill>
                  <a:schemeClr val="tx1"/>
                </a:solidFill>
                <a:cs typeface="Segoe UI" panose="020B0502040204020203" pitchFamily="34" charset="0"/>
              </a:rPr>
              <a:t>来了</a:t>
            </a:r>
            <a:endParaRPr lang="en-US" sz="1600" b="1">
              <a:solidFill>
                <a:schemeClr val="tx1"/>
              </a:solidFill>
              <a:cs typeface="Segoe UI" panose="020B0502040204020203" pitchFamily="34" charset="0"/>
            </a:endParaRPr>
          </a:p>
        </p:txBody>
      </p:sp>
      <p:sp>
        <p:nvSpPr>
          <p:cNvPr id="11" name="矩形 10">
            <a:hlinkClick r:id="rId25" action="ppaction://hlinksldjump"/>
            <a:extLst>
              <a:ext uri="{FF2B5EF4-FFF2-40B4-BE49-F238E27FC236}">
                <a16:creationId xmlns:a16="http://schemas.microsoft.com/office/drawing/2014/main" id="{6F7D494E-D74B-7F56-8801-7903638AAC30}"/>
              </a:ext>
            </a:extLst>
          </p:cNvPr>
          <p:cNvSpPr/>
          <p:nvPr>
            <p:custDataLst>
              <p:tags r:id="rId12"/>
            </p:custDataLst>
          </p:nvPr>
        </p:nvSpPr>
        <p:spPr>
          <a:xfrm>
            <a:off x="514349" y="2644895"/>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3</a:t>
            </a:r>
          </a:p>
        </p:txBody>
      </p:sp>
      <p:sp>
        <p:nvSpPr>
          <p:cNvPr id="10" name="矩形 9">
            <a:hlinkClick r:id="rId26" action="ppaction://hlinksldjump"/>
            <a:extLst>
              <a:ext uri="{FF2B5EF4-FFF2-40B4-BE49-F238E27FC236}">
                <a16:creationId xmlns:a16="http://schemas.microsoft.com/office/drawing/2014/main" id="{5B7CBAA3-50E4-0399-3CF2-7A20F33EAE79}"/>
              </a:ext>
            </a:extLst>
          </p:cNvPr>
          <p:cNvSpPr/>
          <p:nvPr>
            <p:custDataLst>
              <p:tags r:id="rId13"/>
            </p:custDataLst>
          </p:nvPr>
        </p:nvSpPr>
        <p:spPr>
          <a:xfrm>
            <a:off x="11488458" y="2181285"/>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38</a:t>
            </a:r>
          </a:p>
        </p:txBody>
      </p:sp>
      <p:sp>
        <p:nvSpPr>
          <p:cNvPr id="9" name="矩形 8">
            <a:hlinkClick r:id="rId26" action="ppaction://hlinksldjump"/>
            <a:extLst>
              <a:ext uri="{FF2B5EF4-FFF2-40B4-BE49-F238E27FC236}">
                <a16:creationId xmlns:a16="http://schemas.microsoft.com/office/drawing/2014/main" id="{80A831E9-D9FE-29CA-C100-DFDD4A843D6E}"/>
              </a:ext>
            </a:extLst>
          </p:cNvPr>
          <p:cNvSpPr/>
          <p:nvPr>
            <p:custDataLst>
              <p:tags r:id="rId14"/>
            </p:custDataLst>
          </p:nvPr>
        </p:nvSpPr>
        <p:spPr>
          <a:xfrm>
            <a:off x="977959" y="2181285"/>
            <a:ext cx="259239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zh-CN" altLang="en-US" sz="1600" b="1">
                <a:solidFill>
                  <a:schemeClr val="tx1"/>
                </a:solidFill>
                <a:cs typeface="Segoe UI" panose="020B0502040204020203" pitchFamily="34" charset="0"/>
              </a:rPr>
              <a:t>目标检测成长点滴</a:t>
            </a:r>
            <a:endParaRPr lang="en-US" sz="1600" b="1">
              <a:solidFill>
                <a:schemeClr val="tx1"/>
              </a:solidFill>
              <a:cs typeface="Segoe UI" panose="020B0502040204020203" pitchFamily="34" charset="0"/>
            </a:endParaRPr>
          </a:p>
        </p:txBody>
      </p:sp>
      <p:sp>
        <p:nvSpPr>
          <p:cNvPr id="8" name="矩形 7">
            <a:hlinkClick r:id="rId26" action="ppaction://hlinksldjump"/>
            <a:extLst>
              <a:ext uri="{FF2B5EF4-FFF2-40B4-BE49-F238E27FC236}">
                <a16:creationId xmlns:a16="http://schemas.microsoft.com/office/drawing/2014/main" id="{B196151F-707A-CF49-9935-84DE0392F872}"/>
              </a:ext>
            </a:extLst>
          </p:cNvPr>
          <p:cNvSpPr/>
          <p:nvPr>
            <p:custDataLst>
              <p:tags r:id="rId15"/>
            </p:custDataLst>
          </p:nvPr>
        </p:nvSpPr>
        <p:spPr>
          <a:xfrm>
            <a:off x="514349" y="2181285"/>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2</a:t>
            </a:r>
          </a:p>
        </p:txBody>
      </p:sp>
      <p:sp>
        <p:nvSpPr>
          <p:cNvPr id="7" name="矩形 6">
            <a:hlinkClick r:id="rId27" action="ppaction://hlinksldjump"/>
            <a:extLst>
              <a:ext uri="{FF2B5EF4-FFF2-40B4-BE49-F238E27FC236}">
                <a16:creationId xmlns:a16="http://schemas.microsoft.com/office/drawing/2014/main" id="{9D60D7BB-FCFA-9FC5-AE1A-4BED30315FDA}"/>
              </a:ext>
            </a:extLst>
          </p:cNvPr>
          <p:cNvSpPr/>
          <p:nvPr>
            <p:custDataLst>
              <p:tags r:id="rId16"/>
            </p:custDataLst>
          </p:nvPr>
        </p:nvSpPr>
        <p:spPr>
          <a:xfrm>
            <a:off x="11488458" y="1717675"/>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6</a:t>
            </a:r>
          </a:p>
        </p:txBody>
      </p:sp>
      <p:sp>
        <p:nvSpPr>
          <p:cNvPr id="6" name="矩形 5">
            <a:hlinkClick r:id="rId27" action="ppaction://hlinksldjump"/>
            <a:extLst>
              <a:ext uri="{FF2B5EF4-FFF2-40B4-BE49-F238E27FC236}">
                <a16:creationId xmlns:a16="http://schemas.microsoft.com/office/drawing/2014/main" id="{8176FCDD-7108-5A42-84C5-DE0E0FD0659B}"/>
              </a:ext>
            </a:extLst>
          </p:cNvPr>
          <p:cNvSpPr/>
          <p:nvPr>
            <p:custDataLst>
              <p:tags r:id="rId17"/>
            </p:custDataLst>
          </p:nvPr>
        </p:nvSpPr>
        <p:spPr>
          <a:xfrm>
            <a:off x="977959" y="1717675"/>
            <a:ext cx="259239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zh-CN" altLang="en-US" sz="1600" b="1">
                <a:solidFill>
                  <a:schemeClr val="tx1"/>
                </a:solidFill>
                <a:cs typeface="Segoe UI" panose="020B0502040204020203" pitchFamily="34" charset="0"/>
              </a:rPr>
              <a:t>目标检测是什么？</a:t>
            </a:r>
            <a:endParaRPr lang="en-US" sz="1600" b="1">
              <a:solidFill>
                <a:schemeClr val="tx1"/>
              </a:solidFill>
              <a:cs typeface="Segoe UI" panose="020B0502040204020203" pitchFamily="34" charset="0"/>
            </a:endParaRPr>
          </a:p>
        </p:txBody>
      </p:sp>
      <p:sp>
        <p:nvSpPr>
          <p:cNvPr id="5" name="矩形 4">
            <a:hlinkClick r:id="rId27" action="ppaction://hlinksldjump"/>
            <a:extLst>
              <a:ext uri="{FF2B5EF4-FFF2-40B4-BE49-F238E27FC236}">
                <a16:creationId xmlns:a16="http://schemas.microsoft.com/office/drawing/2014/main" id="{5CE59EB1-A007-86C2-8C96-9E9DAB70E39F}"/>
              </a:ext>
            </a:extLst>
          </p:cNvPr>
          <p:cNvSpPr/>
          <p:nvPr>
            <p:custDataLst>
              <p:tags r:id="rId18"/>
            </p:custDataLst>
          </p:nvPr>
        </p:nvSpPr>
        <p:spPr>
          <a:xfrm>
            <a:off x="514349" y="1717675"/>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1</a:t>
            </a:r>
          </a:p>
        </p:txBody>
      </p:sp>
      <p:sp>
        <p:nvSpPr>
          <p:cNvPr id="4" name="标题 3">
            <a:extLst>
              <a:ext uri="{FF2B5EF4-FFF2-40B4-BE49-F238E27FC236}">
                <a16:creationId xmlns:a16="http://schemas.microsoft.com/office/drawing/2014/main" id="{95DAC26A-6C63-8670-FC73-32D8FD5AA9A2}"/>
              </a:ext>
            </a:extLst>
          </p:cNvPr>
          <p:cNvSpPr>
            <a:spLocks noGrp="1"/>
          </p:cNvSpPr>
          <p:nvPr>
            <p:ph type="title"/>
            <p:custDataLst>
              <p:tags r:id="rId19"/>
            </p:custDataLst>
          </p:nvPr>
        </p:nvSpPr>
        <p:spPr/>
        <p:txBody>
          <a:bodyPr vert="horz"/>
          <a:lstStyle/>
          <a:p>
            <a:r>
              <a:rPr lang="en-US"/>
              <a:t>Main Content</a:t>
            </a:r>
          </a:p>
        </p:txBody>
      </p:sp>
    </p:spTree>
    <p:custDataLst>
      <p:tags r:id="rId1"/>
    </p:custDataLst>
    <p:extLst>
      <p:ext uri="{BB962C8B-B14F-4D97-AF65-F5344CB8AC3E}">
        <p14:creationId xmlns:p14="http://schemas.microsoft.com/office/powerpoint/2010/main" val="5201625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7AF1CEB-4DB3-30DD-B75B-299175E005DC}"/>
              </a:ext>
            </a:extLst>
          </p:cNvPr>
          <p:cNvGraphicFramePr>
            <a:graphicFrameLocks noChangeAspect="1"/>
          </p:cNvGraphicFramePr>
          <p:nvPr>
            <p:custDataLst>
              <p:tags r:id="rId1"/>
            </p:custDataLst>
            <p:extLst>
              <p:ext uri="{D42A27DB-BD31-4B8C-83A1-F6EECF244321}">
                <p14:modId xmlns:p14="http://schemas.microsoft.com/office/powerpoint/2010/main" val="24998553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672043"/>
            <a:ext cx="11160917" cy="492443"/>
          </a:xfrm>
        </p:spPr>
        <p:txBody>
          <a:bodyPr vert="horz"/>
          <a:lstStyle/>
          <a:p>
            <a:r>
              <a:rPr lang="en-US" altLang="zh-CN" dirty="0"/>
              <a:t>YOLO</a:t>
            </a:r>
            <a:r>
              <a:rPr lang="zh-CN" altLang="en-US" dirty="0"/>
              <a:t>大事年表</a:t>
            </a:r>
            <a:r>
              <a:rPr lang="en-US" altLang="zh-CN" dirty="0"/>
              <a:t>								[Table 1]</a:t>
            </a:r>
            <a:endParaRPr lang="en-US" dirty="0"/>
          </a:p>
        </p:txBody>
      </p:sp>
      <p:graphicFrame>
        <p:nvGraphicFramePr>
          <p:cNvPr id="6" name="Tabelle 3">
            <a:extLst>
              <a:ext uri="{FF2B5EF4-FFF2-40B4-BE49-F238E27FC236}">
                <a16:creationId xmlns:a16="http://schemas.microsoft.com/office/drawing/2014/main" id="{C241EB9D-B558-2928-4680-4D1C42DA54C3}"/>
              </a:ext>
            </a:extLst>
          </p:cNvPr>
          <p:cNvGraphicFramePr>
            <a:graphicFrameLocks noGrp="1"/>
          </p:cNvGraphicFramePr>
          <p:nvPr>
            <p:extLst>
              <p:ext uri="{D42A27DB-BD31-4B8C-83A1-F6EECF244321}">
                <p14:modId xmlns:p14="http://schemas.microsoft.com/office/powerpoint/2010/main" val="3624589693"/>
              </p:ext>
            </p:extLst>
          </p:nvPr>
        </p:nvGraphicFramePr>
        <p:xfrm>
          <a:off x="514348" y="1406524"/>
          <a:ext cx="11160918" cy="4734408"/>
        </p:xfrm>
        <a:graphic>
          <a:graphicData uri="http://schemas.openxmlformats.org/drawingml/2006/table">
            <a:tbl>
              <a:tblPr firstRow="1" bandRow="1">
                <a:tableStyleId>{5C22544A-7EE6-4342-B048-85BDC9FD1C3A}</a:tableStyleId>
              </a:tblPr>
              <a:tblGrid>
                <a:gridCol w="1860153">
                  <a:extLst>
                    <a:ext uri="{9D8B030D-6E8A-4147-A177-3AD203B41FA5}">
                      <a16:colId xmlns:a16="http://schemas.microsoft.com/office/drawing/2014/main" val="20000"/>
                    </a:ext>
                  </a:extLst>
                </a:gridCol>
                <a:gridCol w="1860153">
                  <a:extLst>
                    <a:ext uri="{9D8B030D-6E8A-4147-A177-3AD203B41FA5}">
                      <a16:colId xmlns:a16="http://schemas.microsoft.com/office/drawing/2014/main" val="20001"/>
                    </a:ext>
                  </a:extLst>
                </a:gridCol>
                <a:gridCol w="1860153">
                  <a:extLst>
                    <a:ext uri="{9D8B030D-6E8A-4147-A177-3AD203B41FA5}">
                      <a16:colId xmlns:a16="http://schemas.microsoft.com/office/drawing/2014/main" val="20002"/>
                    </a:ext>
                  </a:extLst>
                </a:gridCol>
                <a:gridCol w="1860153">
                  <a:extLst>
                    <a:ext uri="{9D8B030D-6E8A-4147-A177-3AD203B41FA5}">
                      <a16:colId xmlns:a16="http://schemas.microsoft.com/office/drawing/2014/main" val="2751024518"/>
                    </a:ext>
                  </a:extLst>
                </a:gridCol>
                <a:gridCol w="1860153">
                  <a:extLst>
                    <a:ext uri="{9D8B030D-6E8A-4147-A177-3AD203B41FA5}">
                      <a16:colId xmlns:a16="http://schemas.microsoft.com/office/drawing/2014/main" val="20003"/>
                    </a:ext>
                  </a:extLst>
                </a:gridCol>
                <a:gridCol w="1860153">
                  <a:extLst>
                    <a:ext uri="{9D8B030D-6E8A-4147-A177-3AD203B41FA5}">
                      <a16:colId xmlns:a16="http://schemas.microsoft.com/office/drawing/2014/main" val="20004"/>
                    </a:ext>
                  </a:extLst>
                </a:gridCol>
              </a:tblGrid>
              <a:tr h="394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bg1"/>
                          </a:solidFill>
                          <a:latin typeface="+mn-lt"/>
                          <a:cs typeface="Arial" panose="020B0604020202020204" pitchFamily="34" charset="0"/>
                        </a:rPr>
                        <a:t>Version</a:t>
                      </a:r>
                      <a:endParaRPr lang="en-US" sz="1400" b="1" dirty="0">
                        <a:solidFill>
                          <a:schemeClr val="bg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100000"/>
                      </a:schemeClr>
                    </a:solidFill>
                  </a:tcPr>
                </a:tc>
                <a:tc>
                  <a:txBody>
                    <a:bodyPr/>
                    <a:lstStyle/>
                    <a:p>
                      <a:pPr algn="ctr"/>
                      <a:r>
                        <a:rPr lang="en-US" sz="1400" b="1" dirty="0">
                          <a:solidFill>
                            <a:schemeClr val="bg1"/>
                          </a:solidFill>
                          <a:latin typeface="+mn-lt"/>
                          <a:cs typeface="Arial" panose="020B0604020202020204" pitchFamily="34" charset="0"/>
                        </a:rPr>
                        <a:t>Date</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10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mn-lt"/>
                          <a:ea typeface="+mn-ea"/>
                          <a:cs typeface="Arial" panose="020B0604020202020204" pitchFamily="34" charset="0"/>
                        </a:rPr>
                        <a:t>Anchor</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10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mn-lt"/>
                          <a:ea typeface="+mn-ea"/>
                          <a:cs typeface="Arial" panose="020B0604020202020204" pitchFamily="34" charset="0"/>
                        </a:rPr>
                        <a:t>Framework</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100000"/>
                      </a:schemeClr>
                    </a:solidFill>
                  </a:tcPr>
                </a:tc>
                <a:tc>
                  <a:txBody>
                    <a:bodyPr/>
                    <a:lstStyle/>
                    <a:p>
                      <a:pPr algn="ctr"/>
                      <a:r>
                        <a:rPr lang="en-US" sz="1400" b="1" dirty="0">
                          <a:solidFill>
                            <a:schemeClr val="bg1"/>
                          </a:solidFill>
                          <a:latin typeface="+mn-lt"/>
                          <a:cs typeface="Arial" panose="020B0604020202020204" pitchFamily="34" charset="0"/>
                        </a:rPr>
                        <a:t>Backbone</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10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mn-lt"/>
                          <a:ea typeface="+mn-ea"/>
                          <a:cs typeface="Arial" panose="020B0604020202020204" pitchFamily="34" charset="0"/>
                        </a:rPr>
                        <a:t>AP(%)</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100000"/>
                      </a:schemeClr>
                    </a:solidFill>
                  </a:tcPr>
                </a:tc>
                <a:extLst>
                  <a:ext uri="{0D108BD9-81ED-4DB2-BD59-A6C34878D82A}">
                    <a16:rowId xmlns:a16="http://schemas.microsoft.com/office/drawing/2014/main" val="10000"/>
                  </a:ext>
                </a:extLst>
              </a:tr>
              <a:tr h="394534">
                <a:tc>
                  <a:txBody>
                    <a:bodyPr/>
                    <a:lstStyle/>
                    <a:p>
                      <a:pPr algn="l"/>
                      <a:r>
                        <a:rPr lang="en-US" sz="1400" b="0" dirty="0">
                          <a:solidFill>
                            <a:schemeClr val="tx1"/>
                          </a:solidFill>
                          <a:latin typeface="+mn-lt"/>
                          <a:cs typeface="Arial" panose="020B0604020202020204" pitchFamily="34" charset="0"/>
                        </a:rPr>
                        <a:t>YOLO</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sz="1400" b="0" dirty="0">
                          <a:solidFill>
                            <a:schemeClr val="tx1"/>
                          </a:solidFill>
                          <a:latin typeface="+mn-lt"/>
                          <a:cs typeface="Arial" panose="020B0604020202020204" pitchFamily="34" charset="0"/>
                        </a:rPr>
                        <a:t>2015 07</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kumimoji="0" lang="en-US" sz="14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No</a:t>
                      </a: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400" dirty="0"/>
                        <a:t>Darknet</a:t>
                      </a: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400" dirty="0"/>
                        <a:t>Darknet24</a:t>
                      </a: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kumimoji="0" lang="en-US" sz="14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63.4</a:t>
                      </a: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945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mn-lt"/>
                          <a:cs typeface="Arial" panose="020B0604020202020204" pitchFamily="34" charset="0"/>
                        </a:rPr>
                        <a:t>YOLOv2</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sz="1400" b="0" dirty="0">
                          <a:solidFill>
                            <a:schemeClr val="tx1"/>
                          </a:solidFill>
                          <a:latin typeface="+mn-lt"/>
                          <a:cs typeface="Arial" panose="020B0604020202020204" pitchFamily="34" charset="0"/>
                        </a:rPr>
                        <a:t>2016 12</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kumimoji="0" lang="en-US" altLang="zh-CN" sz="14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Yes</a:t>
                      </a: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400" dirty="0"/>
                        <a:t>Darknet</a:t>
                      </a: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400" dirty="0"/>
                        <a:t>Darknet24</a:t>
                      </a: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kumimoji="0" lang="en-US" sz="14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78.6</a:t>
                      </a: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945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mn-lt"/>
                          <a:cs typeface="Arial" panose="020B0604020202020204" pitchFamily="34" charset="0"/>
                        </a:rPr>
                        <a:t>YOLOv3</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sz="1400" b="0" dirty="0">
                          <a:solidFill>
                            <a:schemeClr val="tx1"/>
                          </a:solidFill>
                          <a:latin typeface="+mn-lt"/>
                          <a:cs typeface="Arial" panose="020B0604020202020204" pitchFamily="34" charset="0"/>
                        </a:rPr>
                        <a:t>2018 04</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kumimoji="0" lang="en-US" sz="14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Yes</a:t>
                      </a: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400" dirty="0"/>
                        <a:t>Darknet</a:t>
                      </a: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400" dirty="0"/>
                        <a:t>Darknet53</a:t>
                      </a: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kumimoji="0" lang="en-US" sz="14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33.0</a:t>
                      </a: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94534">
                <a:tc>
                  <a:txBody>
                    <a:bodyPr/>
                    <a:lstStyle/>
                    <a:p>
                      <a:pPr algn="l"/>
                      <a:r>
                        <a:rPr lang="en-US" sz="1400" b="0" dirty="0">
                          <a:solidFill>
                            <a:schemeClr val="tx1"/>
                          </a:solidFill>
                          <a:latin typeface="+mn-lt"/>
                          <a:cs typeface="Arial" panose="020B0604020202020204" pitchFamily="34" charset="0"/>
                        </a:rPr>
                        <a:t>YOLOv4</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sz="1400" b="0" dirty="0">
                          <a:solidFill>
                            <a:schemeClr val="tx1"/>
                          </a:solidFill>
                          <a:latin typeface="+mn-lt"/>
                          <a:cs typeface="Arial" panose="020B0604020202020204" pitchFamily="34" charset="0"/>
                        </a:rPr>
                        <a:t>2020 04</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kumimoji="0" lang="en-US" altLang="zh-CN" sz="14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Yes</a:t>
                      </a:r>
                      <a:endParaRPr lang="en-US" altLang="zh-CN"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400" dirty="0"/>
                        <a:t>Darknet</a:t>
                      </a: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400" dirty="0"/>
                        <a:t>CSPDarknet53</a:t>
                      </a: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kumimoji="0" lang="en-US" sz="14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43.5</a:t>
                      </a: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94534">
                <a:tc>
                  <a:txBody>
                    <a:bodyPr/>
                    <a:lstStyle/>
                    <a:p>
                      <a:pPr algn="l"/>
                      <a:r>
                        <a:rPr lang="en-US" sz="1400" b="0" dirty="0">
                          <a:solidFill>
                            <a:schemeClr val="tx1"/>
                          </a:solidFill>
                          <a:latin typeface="+mn-lt"/>
                          <a:cs typeface="Arial" panose="020B0604020202020204" pitchFamily="34" charset="0"/>
                        </a:rPr>
                        <a:t>YOLOv5</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sz="1400" b="0" dirty="0">
                          <a:solidFill>
                            <a:schemeClr val="tx1"/>
                          </a:solidFill>
                          <a:latin typeface="+mn-lt"/>
                          <a:cs typeface="Arial" panose="020B0604020202020204" pitchFamily="34" charset="0"/>
                        </a:rPr>
                        <a:t>2020 05</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kumimoji="0" lang="en-US" altLang="zh-CN" sz="14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Yes</a:t>
                      </a:r>
                      <a:endParaRPr lang="en-US" altLang="zh-CN"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400" dirty="0"/>
                        <a:t>Pytorch</a:t>
                      </a: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400" dirty="0"/>
                        <a:t>YOLOv5CSPDarknet</a:t>
                      </a: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kumimoji="0" lang="en-US" sz="14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55.8</a:t>
                      </a: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94534">
                <a:tc>
                  <a:txBody>
                    <a:bodyPr/>
                    <a:lstStyle/>
                    <a:p>
                      <a:pPr algn="l"/>
                      <a:r>
                        <a:rPr lang="en-US" sz="1400" b="0" dirty="0">
                          <a:solidFill>
                            <a:schemeClr val="tx1"/>
                          </a:solidFill>
                          <a:latin typeface="+mn-lt"/>
                          <a:cs typeface="Arial" panose="020B0604020202020204" pitchFamily="34" charset="0"/>
                        </a:rPr>
                        <a:t>PP-YOLO</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sz="1400" b="0" dirty="0">
                          <a:solidFill>
                            <a:schemeClr val="tx1"/>
                          </a:solidFill>
                          <a:latin typeface="+mn-lt"/>
                          <a:cs typeface="Arial" panose="020B0604020202020204" pitchFamily="34" charset="0"/>
                        </a:rPr>
                        <a:t>2020 07</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marR="0" lvl="1" indent="0" algn="ctr" defTabSz="914400" rtl="0" eaLnBrk="1" fontAlgn="auto" latinLnBrk="0" hangingPunct="1">
                        <a:lnSpc>
                          <a:spcPct val="100000"/>
                        </a:lnSpc>
                        <a:spcBef>
                          <a:spcPts val="0"/>
                        </a:spcBef>
                        <a:spcAft>
                          <a:spcPts val="0"/>
                        </a:spcAft>
                        <a:buClr>
                          <a:schemeClr val="accent1">
                            <a:lumMod val="100000"/>
                          </a:schemeClr>
                        </a:buClr>
                        <a:buSzPct val="100000"/>
                        <a:buFont typeface="Wingdings"/>
                        <a:buNone/>
                        <a:tabLst/>
                        <a:defRPr/>
                      </a:pPr>
                      <a:r>
                        <a:rPr kumimoji="0" lang="en-US" altLang="zh-CN" sz="14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Yes</a:t>
                      </a:r>
                      <a:endParaRPr lang="en-US" altLang="zh-CN"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400" dirty="0" err="1"/>
                        <a:t>PaddlePaddle</a:t>
                      </a: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400" dirty="0"/>
                        <a:t>ResNet50-vd</a:t>
                      </a: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sz="1400" b="0" dirty="0">
                          <a:solidFill>
                            <a:schemeClr val="tx1"/>
                          </a:solidFill>
                          <a:latin typeface="+mn-lt"/>
                          <a:cs typeface="Arial" panose="020B0604020202020204" pitchFamily="34" charset="0"/>
                        </a:rPr>
                        <a:t>45.9</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292506241"/>
                  </a:ext>
                </a:extLst>
              </a:tr>
              <a:tr h="394534">
                <a:tc>
                  <a:txBody>
                    <a:bodyPr/>
                    <a:lstStyle/>
                    <a:p>
                      <a:pPr algn="l"/>
                      <a:r>
                        <a:rPr lang="en-US" sz="1400" b="0" dirty="0">
                          <a:solidFill>
                            <a:schemeClr val="tx1"/>
                          </a:solidFill>
                          <a:latin typeface="+mn-lt"/>
                          <a:cs typeface="Arial" panose="020B0604020202020204" pitchFamily="34" charset="0"/>
                        </a:rPr>
                        <a:t>Scaled-YOLOv4</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sz="1400" b="0" dirty="0">
                          <a:solidFill>
                            <a:schemeClr val="tx1"/>
                          </a:solidFill>
                          <a:latin typeface="+mn-lt"/>
                          <a:cs typeface="Arial" panose="020B0604020202020204" pitchFamily="34" charset="0"/>
                        </a:rPr>
                        <a:t>2021 02</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marR="0" lvl="1" indent="0" algn="ctr" defTabSz="914400" rtl="0" eaLnBrk="1" fontAlgn="auto" latinLnBrk="0" hangingPunct="1">
                        <a:lnSpc>
                          <a:spcPct val="100000"/>
                        </a:lnSpc>
                        <a:spcBef>
                          <a:spcPts val="0"/>
                        </a:spcBef>
                        <a:spcAft>
                          <a:spcPts val="0"/>
                        </a:spcAft>
                        <a:buClr>
                          <a:schemeClr val="accent1">
                            <a:lumMod val="100000"/>
                          </a:schemeClr>
                        </a:buClr>
                        <a:buSzPct val="100000"/>
                        <a:buFont typeface="Wingdings"/>
                        <a:buNone/>
                        <a:tabLst/>
                        <a:defRPr/>
                      </a:pPr>
                      <a:r>
                        <a:rPr kumimoji="0" lang="en-US" altLang="zh-CN" sz="14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Yes</a:t>
                      </a:r>
                      <a:endParaRPr lang="en-US" altLang="zh-CN"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400" dirty="0"/>
                        <a:t>Pytorch</a:t>
                      </a: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400" dirty="0" err="1"/>
                        <a:t>CSPDarknet</a:t>
                      </a: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sz="1400" b="0" dirty="0">
                          <a:solidFill>
                            <a:schemeClr val="tx1"/>
                          </a:solidFill>
                          <a:latin typeface="+mn-lt"/>
                          <a:cs typeface="Arial" panose="020B0604020202020204" pitchFamily="34" charset="0"/>
                        </a:rPr>
                        <a:t>56.0</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615753818"/>
                  </a:ext>
                </a:extLst>
              </a:tr>
              <a:tr h="394534">
                <a:tc>
                  <a:txBody>
                    <a:bodyPr/>
                    <a:lstStyle/>
                    <a:p>
                      <a:pPr algn="l"/>
                      <a:r>
                        <a:rPr lang="en-US" sz="1400" b="0" dirty="0">
                          <a:solidFill>
                            <a:schemeClr val="tx1"/>
                          </a:solidFill>
                          <a:latin typeface="+mn-lt"/>
                          <a:cs typeface="Arial" panose="020B0604020202020204" pitchFamily="34" charset="0"/>
                        </a:rPr>
                        <a:t>PP-YOLOv2</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sz="1400" b="0" dirty="0">
                          <a:solidFill>
                            <a:schemeClr val="tx1"/>
                          </a:solidFill>
                          <a:latin typeface="+mn-lt"/>
                          <a:cs typeface="Arial" panose="020B0604020202020204" pitchFamily="34" charset="0"/>
                        </a:rPr>
                        <a:t>2021 04</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marR="0" lvl="1" indent="0" algn="ctr" defTabSz="914400" rtl="0" eaLnBrk="1" fontAlgn="auto" latinLnBrk="0" hangingPunct="1">
                        <a:lnSpc>
                          <a:spcPct val="100000"/>
                        </a:lnSpc>
                        <a:spcBef>
                          <a:spcPts val="0"/>
                        </a:spcBef>
                        <a:spcAft>
                          <a:spcPts val="0"/>
                        </a:spcAft>
                        <a:buClr>
                          <a:schemeClr val="accent1">
                            <a:lumMod val="100000"/>
                          </a:schemeClr>
                        </a:buClr>
                        <a:buSzPct val="100000"/>
                        <a:buFont typeface="Wingdings"/>
                        <a:buNone/>
                        <a:tabLst/>
                        <a:defRPr/>
                      </a:pPr>
                      <a:r>
                        <a:rPr kumimoji="0" lang="en-US" altLang="zh-CN" sz="14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Yes</a:t>
                      </a:r>
                      <a:endParaRPr lang="en-US" altLang="zh-CN"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400" dirty="0" err="1"/>
                        <a:t>PaddlePaddle</a:t>
                      </a: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400" dirty="0"/>
                        <a:t>ResNet101-vd </a:t>
                      </a: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sz="1400" b="0" dirty="0">
                          <a:solidFill>
                            <a:schemeClr val="tx1"/>
                          </a:solidFill>
                          <a:latin typeface="+mn-lt"/>
                          <a:cs typeface="Arial" panose="020B0604020202020204" pitchFamily="34" charset="0"/>
                        </a:rPr>
                        <a:t>50.3</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729924550"/>
                  </a:ext>
                </a:extLst>
              </a:tr>
              <a:tr h="394534">
                <a:tc>
                  <a:txBody>
                    <a:bodyPr/>
                    <a:lstStyle/>
                    <a:p>
                      <a:pPr algn="l"/>
                      <a:r>
                        <a:rPr lang="en-US" sz="1400" b="0" dirty="0">
                          <a:solidFill>
                            <a:schemeClr val="tx1"/>
                          </a:solidFill>
                          <a:latin typeface="+mn-lt"/>
                          <a:cs typeface="Arial" panose="020B0604020202020204" pitchFamily="34" charset="0"/>
                        </a:rPr>
                        <a:t>YOLOR</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sz="1400" b="0" dirty="0">
                          <a:solidFill>
                            <a:schemeClr val="tx1"/>
                          </a:solidFill>
                          <a:latin typeface="+mn-lt"/>
                          <a:cs typeface="Arial" panose="020B0604020202020204" pitchFamily="34" charset="0"/>
                        </a:rPr>
                        <a:t>2021 05</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marR="0" lvl="1" indent="0" algn="ctr" defTabSz="914400" rtl="0" eaLnBrk="1" fontAlgn="auto" latinLnBrk="0" hangingPunct="1">
                        <a:lnSpc>
                          <a:spcPct val="100000"/>
                        </a:lnSpc>
                        <a:spcBef>
                          <a:spcPts val="0"/>
                        </a:spcBef>
                        <a:spcAft>
                          <a:spcPts val="0"/>
                        </a:spcAft>
                        <a:buClr>
                          <a:schemeClr val="accent1">
                            <a:lumMod val="100000"/>
                          </a:schemeClr>
                        </a:buClr>
                        <a:buSzPct val="100000"/>
                        <a:buFont typeface="Wingdings"/>
                        <a:buNone/>
                        <a:tabLst/>
                        <a:defRPr/>
                      </a:pPr>
                      <a:r>
                        <a:rPr kumimoji="0" lang="en-US" altLang="zh-CN" sz="14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Yes</a:t>
                      </a:r>
                      <a:endParaRPr lang="en-US" altLang="zh-CN"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400" dirty="0"/>
                        <a:t>Pytorch</a:t>
                      </a: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400" dirty="0" err="1"/>
                        <a:t>CSPDarknet</a:t>
                      </a: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sz="1400" b="0" dirty="0">
                          <a:solidFill>
                            <a:schemeClr val="tx1"/>
                          </a:solidFill>
                          <a:latin typeface="+mn-lt"/>
                          <a:cs typeface="Arial" panose="020B0604020202020204" pitchFamily="34" charset="0"/>
                        </a:rPr>
                        <a:t>55.4</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582966104"/>
                  </a:ext>
                </a:extLst>
              </a:tr>
              <a:tr h="394534">
                <a:tc>
                  <a:txBody>
                    <a:bodyPr/>
                    <a:lstStyle/>
                    <a:p>
                      <a:pPr algn="l"/>
                      <a:r>
                        <a:rPr lang="en-US" sz="1400" b="0" dirty="0">
                          <a:solidFill>
                            <a:schemeClr val="tx1"/>
                          </a:solidFill>
                          <a:latin typeface="+mn-lt"/>
                          <a:cs typeface="Arial" panose="020B0604020202020204" pitchFamily="34" charset="0"/>
                        </a:rPr>
                        <a:t>YOLOX</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sz="1400" b="0" dirty="0">
                          <a:solidFill>
                            <a:schemeClr val="tx1"/>
                          </a:solidFill>
                          <a:latin typeface="+mn-lt"/>
                          <a:cs typeface="Arial" panose="020B0604020202020204" pitchFamily="34" charset="0"/>
                        </a:rPr>
                        <a:t>2021 07</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kumimoji="0" lang="en-US" altLang="zh-CN" sz="14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No</a:t>
                      </a: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400" dirty="0"/>
                        <a:t>Pytorch</a:t>
                      </a: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400" dirty="0" err="1"/>
                        <a:t>YOLOXCSPDarknet</a:t>
                      </a: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sz="1400" b="0" dirty="0">
                          <a:solidFill>
                            <a:schemeClr val="tx1"/>
                          </a:solidFill>
                          <a:latin typeface="+mn-lt"/>
                          <a:cs typeface="Arial" panose="020B0604020202020204" pitchFamily="34" charset="0"/>
                        </a:rPr>
                        <a:t>51.2</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520435384"/>
                  </a:ext>
                </a:extLst>
              </a:tr>
              <a:tr h="394534">
                <a:tc>
                  <a:txBody>
                    <a:bodyPr/>
                    <a:lstStyle/>
                    <a:p>
                      <a:pPr algn="l"/>
                      <a:r>
                        <a:rPr lang="en-US" sz="1400" b="0" dirty="0">
                          <a:solidFill>
                            <a:schemeClr val="tx1"/>
                          </a:solidFill>
                          <a:latin typeface="+mn-lt"/>
                          <a:cs typeface="Arial" panose="020B0604020202020204" pitchFamily="34" charset="0"/>
                        </a:rPr>
                        <a:t>PP-YOLOE</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sz="1400" b="0" dirty="0">
                          <a:solidFill>
                            <a:schemeClr val="tx1"/>
                          </a:solidFill>
                          <a:latin typeface="+mn-lt"/>
                          <a:cs typeface="Arial" panose="020B0604020202020204" pitchFamily="34" charset="0"/>
                        </a:rPr>
                        <a:t>2022 03</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kumimoji="0" lang="en-US" altLang="zh-CN" sz="14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No</a:t>
                      </a: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400" dirty="0" err="1"/>
                        <a:t>PaddlePaddle</a:t>
                      </a: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400" dirty="0" err="1"/>
                        <a:t>CSPRepResNet</a:t>
                      </a: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sz="1400" b="0" dirty="0">
                          <a:solidFill>
                            <a:schemeClr val="tx1"/>
                          </a:solidFill>
                          <a:latin typeface="+mn-lt"/>
                          <a:cs typeface="Arial" panose="020B0604020202020204" pitchFamily="34" charset="0"/>
                        </a:rPr>
                        <a:t>54.7</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069525142"/>
                  </a:ext>
                </a:extLst>
              </a:tr>
            </a:tbl>
          </a:graphicData>
        </a:graphic>
      </p:graphicFrame>
      <p:sp>
        <p:nvSpPr>
          <p:cNvPr id="7" name="Text Placeholder 1">
            <a:extLst>
              <a:ext uri="{FF2B5EF4-FFF2-40B4-BE49-F238E27FC236}">
                <a16:creationId xmlns:a16="http://schemas.microsoft.com/office/drawing/2014/main" id="{A2E2F49C-5586-B3D0-D446-57B670214ADB}"/>
              </a:ext>
            </a:extLst>
          </p:cNvPr>
          <p:cNvSpPr>
            <a:spLocks noGrp="1"/>
          </p:cNvSpPr>
          <p:nvPr>
            <p:ph type="body" sz="quarter" idx="10"/>
          </p:nvPr>
        </p:nvSpPr>
        <p:spPr>
          <a:xfrm>
            <a:off x="514348" y="6413270"/>
            <a:ext cx="11160917" cy="276288"/>
          </a:xfrm>
        </p:spPr>
        <p:txBody>
          <a:bodyPr/>
          <a:lstStyle/>
          <a:p>
            <a:r>
              <a:rPr lang="en-US" dirty="0"/>
              <a:t>YOLO and YOLOv2 on VOC2007; others on </a:t>
            </a:r>
            <a:r>
              <a:rPr lang="en-US" altLang="zh-CN" dirty="0"/>
              <a:t>COCO2017. </a:t>
            </a:r>
            <a:r>
              <a:rPr lang="en-US" dirty="0"/>
              <a:t>NAS-YOLO on 16-bit precision</a:t>
            </a:r>
          </a:p>
        </p:txBody>
      </p:sp>
    </p:spTree>
    <p:extLst>
      <p:ext uri="{BB962C8B-B14F-4D97-AF65-F5344CB8AC3E}">
        <p14:creationId xmlns:p14="http://schemas.microsoft.com/office/powerpoint/2010/main" val="7683292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7AF1CEB-4DB3-30DD-B75B-299175E005DC}"/>
              </a:ext>
            </a:extLst>
          </p:cNvPr>
          <p:cNvGraphicFramePr>
            <a:graphicFrameLocks noChangeAspect="1"/>
          </p:cNvGraphicFramePr>
          <p:nvPr>
            <p:custDataLst>
              <p:tags r:id="rId1"/>
            </p:custDataLst>
            <p:extLst>
              <p:ext uri="{D42A27DB-BD31-4B8C-83A1-F6EECF244321}">
                <p14:modId xmlns:p14="http://schemas.microsoft.com/office/powerpoint/2010/main" val="23313057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87AF1CEB-4DB3-30DD-B75B-299175E005D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672041"/>
            <a:ext cx="11160917" cy="492443"/>
          </a:xfrm>
        </p:spPr>
        <p:txBody>
          <a:bodyPr vert="horz"/>
          <a:lstStyle/>
          <a:p>
            <a:r>
              <a:rPr lang="en-US" altLang="zh-CN" dirty="0"/>
              <a:t>YOLO</a:t>
            </a:r>
            <a:r>
              <a:rPr lang="zh-CN" altLang="en-US" dirty="0"/>
              <a:t>大事年表</a:t>
            </a:r>
            <a:r>
              <a:rPr lang="en-US" altLang="zh-CN" dirty="0"/>
              <a:t>								[Table 2]</a:t>
            </a:r>
            <a:endParaRPr lang="en-US" dirty="0"/>
          </a:p>
        </p:txBody>
      </p:sp>
      <p:graphicFrame>
        <p:nvGraphicFramePr>
          <p:cNvPr id="6" name="Tabelle 3">
            <a:extLst>
              <a:ext uri="{FF2B5EF4-FFF2-40B4-BE49-F238E27FC236}">
                <a16:creationId xmlns:a16="http://schemas.microsoft.com/office/drawing/2014/main" id="{C241EB9D-B558-2928-4680-4D1C42DA54C3}"/>
              </a:ext>
            </a:extLst>
          </p:cNvPr>
          <p:cNvGraphicFramePr>
            <a:graphicFrameLocks noGrp="1"/>
          </p:cNvGraphicFramePr>
          <p:nvPr>
            <p:extLst>
              <p:ext uri="{D42A27DB-BD31-4B8C-83A1-F6EECF244321}">
                <p14:modId xmlns:p14="http://schemas.microsoft.com/office/powerpoint/2010/main" val="2463389986"/>
              </p:ext>
            </p:extLst>
          </p:nvPr>
        </p:nvGraphicFramePr>
        <p:xfrm>
          <a:off x="514348" y="1406524"/>
          <a:ext cx="11160918" cy="4734408"/>
        </p:xfrm>
        <a:graphic>
          <a:graphicData uri="http://schemas.openxmlformats.org/drawingml/2006/table">
            <a:tbl>
              <a:tblPr firstRow="1" bandRow="1">
                <a:tableStyleId>{5C22544A-7EE6-4342-B048-85BDC9FD1C3A}</a:tableStyleId>
              </a:tblPr>
              <a:tblGrid>
                <a:gridCol w="1860153">
                  <a:extLst>
                    <a:ext uri="{9D8B030D-6E8A-4147-A177-3AD203B41FA5}">
                      <a16:colId xmlns:a16="http://schemas.microsoft.com/office/drawing/2014/main" val="20000"/>
                    </a:ext>
                  </a:extLst>
                </a:gridCol>
                <a:gridCol w="1860153">
                  <a:extLst>
                    <a:ext uri="{9D8B030D-6E8A-4147-A177-3AD203B41FA5}">
                      <a16:colId xmlns:a16="http://schemas.microsoft.com/office/drawing/2014/main" val="20001"/>
                    </a:ext>
                  </a:extLst>
                </a:gridCol>
                <a:gridCol w="1860153">
                  <a:extLst>
                    <a:ext uri="{9D8B030D-6E8A-4147-A177-3AD203B41FA5}">
                      <a16:colId xmlns:a16="http://schemas.microsoft.com/office/drawing/2014/main" val="20002"/>
                    </a:ext>
                  </a:extLst>
                </a:gridCol>
                <a:gridCol w="1860153">
                  <a:extLst>
                    <a:ext uri="{9D8B030D-6E8A-4147-A177-3AD203B41FA5}">
                      <a16:colId xmlns:a16="http://schemas.microsoft.com/office/drawing/2014/main" val="2751024518"/>
                    </a:ext>
                  </a:extLst>
                </a:gridCol>
                <a:gridCol w="1860153">
                  <a:extLst>
                    <a:ext uri="{9D8B030D-6E8A-4147-A177-3AD203B41FA5}">
                      <a16:colId xmlns:a16="http://schemas.microsoft.com/office/drawing/2014/main" val="20003"/>
                    </a:ext>
                  </a:extLst>
                </a:gridCol>
                <a:gridCol w="1860153">
                  <a:extLst>
                    <a:ext uri="{9D8B030D-6E8A-4147-A177-3AD203B41FA5}">
                      <a16:colId xmlns:a16="http://schemas.microsoft.com/office/drawing/2014/main" val="20004"/>
                    </a:ext>
                  </a:extLst>
                </a:gridCol>
              </a:tblGrid>
              <a:tr h="394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bg1"/>
                          </a:solidFill>
                          <a:latin typeface="+mn-lt"/>
                          <a:cs typeface="Arial" panose="020B0604020202020204" pitchFamily="34" charset="0"/>
                        </a:rPr>
                        <a:t>Version</a:t>
                      </a:r>
                      <a:endParaRPr lang="en-US" sz="1400" b="1" dirty="0">
                        <a:solidFill>
                          <a:schemeClr val="bg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100000"/>
                      </a:schemeClr>
                    </a:solidFill>
                  </a:tcPr>
                </a:tc>
                <a:tc>
                  <a:txBody>
                    <a:bodyPr/>
                    <a:lstStyle/>
                    <a:p>
                      <a:pPr algn="ctr"/>
                      <a:r>
                        <a:rPr lang="en-US" sz="1400" b="1" dirty="0">
                          <a:solidFill>
                            <a:schemeClr val="bg1"/>
                          </a:solidFill>
                          <a:latin typeface="+mn-lt"/>
                          <a:cs typeface="Arial" panose="020B0604020202020204" pitchFamily="34" charset="0"/>
                        </a:rPr>
                        <a:t>Date</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10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mn-lt"/>
                          <a:ea typeface="+mn-ea"/>
                          <a:cs typeface="Arial" panose="020B0604020202020204" pitchFamily="34" charset="0"/>
                        </a:rPr>
                        <a:t>Anchor</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10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mn-lt"/>
                          <a:ea typeface="+mn-ea"/>
                          <a:cs typeface="Arial" panose="020B0604020202020204" pitchFamily="34" charset="0"/>
                        </a:rPr>
                        <a:t>Framework</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100000"/>
                      </a:schemeClr>
                    </a:solidFill>
                  </a:tcPr>
                </a:tc>
                <a:tc>
                  <a:txBody>
                    <a:bodyPr/>
                    <a:lstStyle/>
                    <a:p>
                      <a:pPr algn="ctr"/>
                      <a:r>
                        <a:rPr lang="en-US" sz="1400" b="1" dirty="0">
                          <a:solidFill>
                            <a:schemeClr val="bg1"/>
                          </a:solidFill>
                          <a:latin typeface="+mn-lt"/>
                          <a:cs typeface="Arial" panose="020B0604020202020204" pitchFamily="34" charset="0"/>
                        </a:rPr>
                        <a:t>Backbone</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10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mn-lt"/>
                          <a:ea typeface="+mn-ea"/>
                          <a:cs typeface="Arial" panose="020B0604020202020204" pitchFamily="34" charset="0"/>
                        </a:rPr>
                        <a:t>AP(%)</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100000"/>
                      </a:schemeClr>
                    </a:solidFill>
                  </a:tcPr>
                </a:tc>
                <a:extLst>
                  <a:ext uri="{0D108BD9-81ED-4DB2-BD59-A6C34878D82A}">
                    <a16:rowId xmlns:a16="http://schemas.microsoft.com/office/drawing/2014/main" val="10000"/>
                  </a:ext>
                </a:extLst>
              </a:tr>
              <a:tr h="394534">
                <a:tc>
                  <a:txBody>
                    <a:bodyPr/>
                    <a:lstStyle/>
                    <a:p>
                      <a:pPr algn="l"/>
                      <a:r>
                        <a:rPr lang="en-US" sz="1400" b="0" dirty="0">
                          <a:solidFill>
                            <a:schemeClr val="tx1"/>
                          </a:solidFill>
                          <a:latin typeface="+mn-lt"/>
                          <a:cs typeface="Arial" panose="020B0604020202020204" pitchFamily="34" charset="0"/>
                        </a:rPr>
                        <a:t>YOLOv6</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sz="1400" b="0" dirty="0">
                          <a:solidFill>
                            <a:schemeClr val="tx1"/>
                          </a:solidFill>
                          <a:latin typeface="+mn-lt"/>
                          <a:cs typeface="Arial" panose="020B0604020202020204" pitchFamily="34" charset="0"/>
                        </a:rPr>
                        <a:t>2022 09</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kumimoji="0" lang="en-US" altLang="zh-CN" sz="14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No</a:t>
                      </a: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400" dirty="0"/>
                        <a:t>Pytorch</a:t>
                      </a: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400" dirty="0" err="1"/>
                        <a:t>EfficientRep</a:t>
                      </a:r>
                      <a:r>
                        <a:rPr lang="en-US" altLang="zh-CN" sz="1400" dirty="0"/>
                        <a:t> </a:t>
                      </a: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kumimoji="0" lang="en-US" sz="14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52.5</a:t>
                      </a: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945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mn-lt"/>
                          <a:cs typeface="Arial" panose="020B0604020202020204" pitchFamily="34" charset="0"/>
                        </a:rPr>
                        <a:t>YOLOv7</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sz="1400" b="0" dirty="0">
                          <a:solidFill>
                            <a:schemeClr val="tx1"/>
                          </a:solidFill>
                          <a:latin typeface="+mn-lt"/>
                          <a:cs typeface="Arial" panose="020B0604020202020204" pitchFamily="34" charset="0"/>
                        </a:rPr>
                        <a:t>2022 07</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kumimoji="0" lang="en-US" altLang="zh-CN" sz="14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No</a:t>
                      </a: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400" dirty="0"/>
                        <a:t>Pytorch</a:t>
                      </a: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400" dirty="0"/>
                        <a:t>YOLOv7E-ELAN</a:t>
                      </a: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kumimoji="0" lang="en-US" sz="14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56.8</a:t>
                      </a: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945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mn-lt"/>
                          <a:cs typeface="Arial" panose="020B0604020202020204" pitchFamily="34" charset="0"/>
                        </a:rPr>
                        <a:t>DAMO-YOLO</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sz="1400" b="0" dirty="0">
                          <a:solidFill>
                            <a:schemeClr val="tx1"/>
                          </a:solidFill>
                          <a:latin typeface="+mn-lt"/>
                          <a:cs typeface="Arial" panose="020B0604020202020204" pitchFamily="34" charset="0"/>
                        </a:rPr>
                        <a:t>2022 11</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kumimoji="0" lang="en-US" altLang="zh-CN" sz="14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No</a:t>
                      </a: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400" dirty="0"/>
                        <a:t>Pytorch</a:t>
                      </a: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400" dirty="0"/>
                        <a:t>MAE-NAS </a:t>
                      </a: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kumimoji="0" lang="en-US" sz="14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50.0</a:t>
                      </a: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94534">
                <a:tc>
                  <a:txBody>
                    <a:bodyPr/>
                    <a:lstStyle/>
                    <a:p>
                      <a:pPr algn="l"/>
                      <a:r>
                        <a:rPr lang="en-US" sz="1400" b="0" dirty="0">
                          <a:solidFill>
                            <a:schemeClr val="tx1"/>
                          </a:solidFill>
                          <a:latin typeface="+mn-lt"/>
                          <a:cs typeface="Arial" panose="020B0604020202020204" pitchFamily="34" charset="0"/>
                        </a:rPr>
                        <a:t>YOLOv8</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sz="1400" b="0" dirty="0">
                          <a:solidFill>
                            <a:schemeClr val="tx1"/>
                          </a:solidFill>
                          <a:latin typeface="+mn-lt"/>
                          <a:cs typeface="Arial" panose="020B0604020202020204" pitchFamily="34" charset="0"/>
                        </a:rPr>
                        <a:t>2023 01</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kumimoji="0" lang="en-US" altLang="zh-CN" sz="14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No</a:t>
                      </a: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400" dirty="0"/>
                        <a:t>Pytorch</a:t>
                      </a: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400" dirty="0"/>
                        <a:t>YOLOv8CSPDarknet</a:t>
                      </a: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kumimoji="0" lang="en-US" sz="14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53.9</a:t>
                      </a: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94534">
                <a:tc>
                  <a:txBody>
                    <a:bodyPr/>
                    <a:lstStyle/>
                    <a:p>
                      <a:pPr algn="l"/>
                      <a:r>
                        <a:rPr lang="en-US" sz="1400" b="0" dirty="0">
                          <a:solidFill>
                            <a:schemeClr val="tx1"/>
                          </a:solidFill>
                          <a:latin typeface="+mn-lt"/>
                          <a:cs typeface="Arial" panose="020B0604020202020204" pitchFamily="34" charset="0"/>
                        </a:rPr>
                        <a:t>YOLO-NAS</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sz="1400" b="0" dirty="0">
                          <a:solidFill>
                            <a:schemeClr val="tx1"/>
                          </a:solidFill>
                          <a:latin typeface="+mn-lt"/>
                          <a:cs typeface="Arial" panose="020B0604020202020204" pitchFamily="34" charset="0"/>
                        </a:rPr>
                        <a:t>2023 05</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kumimoji="0" lang="en-US" altLang="zh-CN" sz="14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No</a:t>
                      </a: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400" dirty="0"/>
                        <a:t>Pytorch</a:t>
                      </a: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400" dirty="0"/>
                        <a:t>NAS</a:t>
                      </a: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kumimoji="0" lang="en-US" sz="14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52.2</a:t>
                      </a: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94534">
                <a:tc>
                  <a:txBody>
                    <a:bodyPr/>
                    <a:lstStyle/>
                    <a:p>
                      <a:pPr algn="l"/>
                      <a:r>
                        <a:rPr lang="en-US" sz="1400" b="0" dirty="0">
                          <a:solidFill>
                            <a:schemeClr val="tx1"/>
                          </a:solidFill>
                          <a:latin typeface="+mn-lt"/>
                          <a:cs typeface="Arial" panose="020B0604020202020204" pitchFamily="34" charset="0"/>
                        </a:rPr>
                        <a:t>YOLO-World</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sz="1400" b="0" dirty="0">
                          <a:solidFill>
                            <a:schemeClr val="tx1"/>
                          </a:solidFill>
                          <a:latin typeface="+mn-lt"/>
                          <a:cs typeface="Arial" panose="020B0604020202020204" pitchFamily="34" charset="0"/>
                        </a:rPr>
                        <a:t>2024 01</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sz="1400" b="0" dirty="0">
                          <a:solidFill>
                            <a:schemeClr val="tx1"/>
                          </a:solidFill>
                          <a:latin typeface="+mn-lt"/>
                          <a:cs typeface="Arial" panose="020B0604020202020204" pitchFamily="34" charset="0"/>
                        </a:rPr>
                        <a:t>No</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sz="1400" b="0" dirty="0">
                          <a:solidFill>
                            <a:schemeClr val="tx1"/>
                          </a:solidFill>
                          <a:latin typeface="+mn-lt"/>
                          <a:cs typeface="Arial" panose="020B0604020202020204" pitchFamily="34" charset="0"/>
                        </a:rPr>
                        <a:t>Pytorch</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marR="0" lvl="1" indent="0" algn="ctr" defTabSz="914400" rtl="0" eaLnBrk="1" fontAlgn="auto" latinLnBrk="0" hangingPunct="1">
                        <a:lnSpc>
                          <a:spcPct val="100000"/>
                        </a:lnSpc>
                        <a:spcBef>
                          <a:spcPts val="0"/>
                        </a:spcBef>
                        <a:spcAft>
                          <a:spcPts val="0"/>
                        </a:spcAft>
                        <a:buClr>
                          <a:schemeClr val="accent1">
                            <a:lumMod val="100000"/>
                          </a:schemeClr>
                        </a:buClr>
                        <a:buSzPct val="100000"/>
                        <a:buFont typeface="Wingdings"/>
                        <a:buNone/>
                        <a:tabLst/>
                        <a:defRPr/>
                      </a:pPr>
                      <a:r>
                        <a:rPr lang="en-US" altLang="zh-CN" sz="1400" dirty="0"/>
                        <a:t>YOLOv8CSPDarknet</a:t>
                      </a:r>
                      <a:endParaRPr lang="en-US" altLang="zh-CN"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sz="1400" b="0" dirty="0">
                          <a:solidFill>
                            <a:schemeClr val="tx1"/>
                          </a:solidFill>
                          <a:latin typeface="+mn-lt"/>
                          <a:cs typeface="Arial" panose="020B0604020202020204" pitchFamily="34" charset="0"/>
                        </a:rPr>
                        <a:t>53.3</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292506241"/>
                  </a:ext>
                </a:extLst>
              </a:tr>
              <a:tr h="394534">
                <a:tc>
                  <a:txBody>
                    <a:bodyPr/>
                    <a:lstStyle/>
                    <a:p>
                      <a:pPr algn="l"/>
                      <a:r>
                        <a:rPr lang="en-US" sz="1400" b="0" dirty="0">
                          <a:solidFill>
                            <a:schemeClr val="tx1"/>
                          </a:solidFill>
                          <a:latin typeface="+mn-lt"/>
                          <a:cs typeface="Arial" panose="020B0604020202020204" pitchFamily="34" charset="0"/>
                        </a:rPr>
                        <a:t>YOLOv9</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sz="1400" b="0" dirty="0">
                          <a:solidFill>
                            <a:schemeClr val="tx1"/>
                          </a:solidFill>
                          <a:latin typeface="+mn-lt"/>
                          <a:cs typeface="Arial" panose="020B0604020202020204" pitchFamily="34" charset="0"/>
                        </a:rPr>
                        <a:t>2024 02</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sz="1400" b="0" dirty="0">
                          <a:solidFill>
                            <a:schemeClr val="tx1"/>
                          </a:solidFill>
                          <a:latin typeface="+mn-lt"/>
                          <a:cs typeface="Arial" panose="020B0604020202020204" pitchFamily="34" charset="0"/>
                        </a:rPr>
                        <a:t>No</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sz="1400" b="0" dirty="0">
                          <a:solidFill>
                            <a:schemeClr val="tx1"/>
                          </a:solidFill>
                          <a:latin typeface="+mn-lt"/>
                          <a:cs typeface="Arial" panose="020B0604020202020204" pitchFamily="34" charset="0"/>
                        </a:rPr>
                        <a:t>Pytorch</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sz="1400" b="0" dirty="0">
                          <a:solidFill>
                            <a:schemeClr val="tx1"/>
                          </a:solidFill>
                          <a:latin typeface="+mn-lt"/>
                          <a:cs typeface="Arial" panose="020B0604020202020204" pitchFamily="34" charset="0"/>
                        </a:rPr>
                        <a:t>YOLOv9GELAN</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sz="1400" b="0" dirty="0">
                          <a:solidFill>
                            <a:schemeClr val="tx1"/>
                          </a:solidFill>
                          <a:latin typeface="+mn-lt"/>
                          <a:cs typeface="Arial" panose="020B0604020202020204" pitchFamily="34" charset="0"/>
                        </a:rPr>
                        <a:t>55.6</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615753818"/>
                  </a:ext>
                </a:extLst>
              </a:tr>
              <a:tr h="394534">
                <a:tc>
                  <a:txBody>
                    <a:bodyPr/>
                    <a:lstStyle/>
                    <a:p>
                      <a:pPr algn="l"/>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729924550"/>
                  </a:ext>
                </a:extLst>
              </a:tr>
              <a:tr h="394534">
                <a:tc>
                  <a:txBody>
                    <a:bodyPr/>
                    <a:lstStyle/>
                    <a:p>
                      <a:pPr algn="l"/>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582966104"/>
                  </a:ext>
                </a:extLst>
              </a:tr>
              <a:tr h="394534">
                <a:tc>
                  <a:txBody>
                    <a:bodyPr/>
                    <a:lstStyle/>
                    <a:p>
                      <a:pPr algn="l"/>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520435384"/>
                  </a:ext>
                </a:extLst>
              </a:tr>
              <a:tr h="394534">
                <a:tc>
                  <a:txBody>
                    <a:bodyPr/>
                    <a:lstStyle/>
                    <a:p>
                      <a:pPr algn="l"/>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069525142"/>
                  </a:ext>
                </a:extLst>
              </a:tr>
            </a:tbl>
          </a:graphicData>
        </a:graphic>
      </p:graphicFrame>
      <p:sp>
        <p:nvSpPr>
          <p:cNvPr id="2" name="Text Placeholder 1">
            <a:extLst>
              <a:ext uri="{FF2B5EF4-FFF2-40B4-BE49-F238E27FC236}">
                <a16:creationId xmlns:a16="http://schemas.microsoft.com/office/drawing/2014/main" id="{8E429E94-0C56-5F01-F1DE-D1CAD4387301}"/>
              </a:ext>
            </a:extLst>
          </p:cNvPr>
          <p:cNvSpPr>
            <a:spLocks noGrp="1"/>
          </p:cNvSpPr>
          <p:nvPr>
            <p:ph type="body" sz="quarter" idx="10"/>
          </p:nvPr>
        </p:nvSpPr>
        <p:spPr>
          <a:xfrm>
            <a:off x="514348" y="6413270"/>
            <a:ext cx="11160917" cy="276288"/>
          </a:xfrm>
        </p:spPr>
        <p:txBody>
          <a:bodyPr/>
          <a:lstStyle/>
          <a:p>
            <a:r>
              <a:rPr lang="en-US" dirty="0"/>
              <a:t>YOLO and YOLOv2 on VOC2007; others on </a:t>
            </a:r>
            <a:r>
              <a:rPr lang="en-US" altLang="zh-CN" dirty="0"/>
              <a:t>COCO2017. </a:t>
            </a:r>
            <a:r>
              <a:rPr lang="en-US" dirty="0"/>
              <a:t>NAS-YOLO on 16-bit precision</a:t>
            </a:r>
          </a:p>
        </p:txBody>
      </p:sp>
    </p:spTree>
    <p:extLst>
      <p:ext uri="{BB962C8B-B14F-4D97-AF65-F5344CB8AC3E}">
        <p14:creationId xmlns:p14="http://schemas.microsoft.com/office/powerpoint/2010/main" val="2166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hlinkClick r:id="rId20" action="ppaction://hlinksldjump"/>
            <a:extLst>
              <a:ext uri="{FF2B5EF4-FFF2-40B4-BE49-F238E27FC236}">
                <a16:creationId xmlns:a16="http://schemas.microsoft.com/office/drawing/2014/main" id="{C024F1CE-E29A-5FE1-7456-D0D80AA1035F}"/>
              </a:ext>
            </a:extLst>
          </p:cNvPr>
          <p:cNvSpPr/>
          <p:nvPr>
            <p:custDataLst>
              <p:tags r:id="rId2"/>
            </p:custDataLst>
          </p:nvPr>
        </p:nvSpPr>
        <p:spPr>
          <a:xfrm>
            <a:off x="11488458" y="3572115"/>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143</a:t>
            </a:r>
          </a:p>
        </p:txBody>
      </p:sp>
      <p:sp>
        <p:nvSpPr>
          <p:cNvPr id="18" name="矩形 17">
            <a:hlinkClick r:id="rId20" action="ppaction://hlinksldjump"/>
            <a:extLst>
              <a:ext uri="{FF2B5EF4-FFF2-40B4-BE49-F238E27FC236}">
                <a16:creationId xmlns:a16="http://schemas.microsoft.com/office/drawing/2014/main" id="{EB397091-9CE6-4D65-F83A-5AA79A9C88B1}"/>
              </a:ext>
            </a:extLst>
          </p:cNvPr>
          <p:cNvSpPr/>
          <p:nvPr>
            <p:custDataLst>
              <p:tags r:id="rId3"/>
            </p:custDataLst>
          </p:nvPr>
        </p:nvSpPr>
        <p:spPr>
          <a:xfrm>
            <a:off x="977959" y="3572115"/>
            <a:ext cx="259239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zh-CN" altLang="en-US" sz="1600" b="1">
                <a:solidFill>
                  <a:schemeClr val="tx1"/>
                </a:solidFill>
                <a:cs typeface="Segoe UI" panose="020B0502040204020203" pitchFamily="34" charset="0"/>
              </a:rPr>
              <a:t>写在最后</a:t>
            </a:r>
            <a:endParaRPr lang="en-US" sz="1600" b="1">
              <a:solidFill>
                <a:schemeClr val="tx1"/>
              </a:solidFill>
              <a:cs typeface="Segoe UI" panose="020B0502040204020203" pitchFamily="34" charset="0"/>
            </a:endParaRPr>
          </a:p>
        </p:txBody>
      </p:sp>
      <p:sp>
        <p:nvSpPr>
          <p:cNvPr id="17" name="矩形 16">
            <a:hlinkClick r:id="rId20" action="ppaction://hlinksldjump"/>
            <a:extLst>
              <a:ext uri="{FF2B5EF4-FFF2-40B4-BE49-F238E27FC236}">
                <a16:creationId xmlns:a16="http://schemas.microsoft.com/office/drawing/2014/main" id="{CCDD79C6-6DF4-827B-DF28-A1D2AF280AC1}"/>
              </a:ext>
            </a:extLst>
          </p:cNvPr>
          <p:cNvSpPr/>
          <p:nvPr>
            <p:custDataLst>
              <p:tags r:id="rId4"/>
            </p:custDataLst>
          </p:nvPr>
        </p:nvSpPr>
        <p:spPr>
          <a:xfrm>
            <a:off x="514349" y="3572115"/>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5</a:t>
            </a:r>
          </a:p>
        </p:txBody>
      </p:sp>
      <p:sp>
        <p:nvSpPr>
          <p:cNvPr id="16" name="矩形 15">
            <a:hlinkClick r:id="rId21" action="ppaction://hlinksldjump"/>
            <a:extLst>
              <a:ext uri="{FF2B5EF4-FFF2-40B4-BE49-F238E27FC236}">
                <a16:creationId xmlns:a16="http://schemas.microsoft.com/office/drawing/2014/main" id="{DF821887-1820-AC73-E814-6E1D344A1770}"/>
              </a:ext>
            </a:extLst>
          </p:cNvPr>
          <p:cNvSpPr/>
          <p:nvPr>
            <p:custDataLst>
              <p:tags r:id="rId5"/>
            </p:custDataLst>
          </p:nvPr>
        </p:nvSpPr>
        <p:spPr>
          <a:xfrm>
            <a:off x="11488458" y="3108505"/>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141</a:t>
            </a:r>
          </a:p>
        </p:txBody>
      </p:sp>
      <p:sp>
        <p:nvSpPr>
          <p:cNvPr id="15" name="矩形 14">
            <a:hlinkClick r:id="rId21" action="ppaction://hlinksldjump"/>
            <a:extLst>
              <a:ext uri="{FF2B5EF4-FFF2-40B4-BE49-F238E27FC236}">
                <a16:creationId xmlns:a16="http://schemas.microsoft.com/office/drawing/2014/main" id="{ABBCD0D8-C6B4-9604-5FA9-F7473B5552A6}"/>
              </a:ext>
            </a:extLst>
          </p:cNvPr>
          <p:cNvSpPr/>
          <p:nvPr>
            <p:custDataLst>
              <p:tags r:id="rId6"/>
            </p:custDataLst>
          </p:nvPr>
        </p:nvSpPr>
        <p:spPr>
          <a:xfrm>
            <a:off x="977959" y="3108505"/>
            <a:ext cx="259239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zh-CN" altLang="en-US" sz="1600" b="1">
                <a:solidFill>
                  <a:schemeClr val="tx1"/>
                </a:solidFill>
                <a:cs typeface="Segoe UI" panose="020B0502040204020203" pitchFamily="34" charset="0"/>
              </a:rPr>
              <a:t>小小的实验</a:t>
            </a:r>
            <a:endParaRPr lang="en-US" sz="1600" b="1">
              <a:solidFill>
                <a:schemeClr val="tx1"/>
              </a:solidFill>
              <a:cs typeface="Segoe UI" panose="020B0502040204020203" pitchFamily="34" charset="0"/>
            </a:endParaRPr>
          </a:p>
        </p:txBody>
      </p:sp>
      <p:sp>
        <p:nvSpPr>
          <p:cNvPr id="14" name="矩形 13">
            <a:hlinkClick r:id="rId21" action="ppaction://hlinksldjump"/>
            <a:extLst>
              <a:ext uri="{FF2B5EF4-FFF2-40B4-BE49-F238E27FC236}">
                <a16:creationId xmlns:a16="http://schemas.microsoft.com/office/drawing/2014/main" id="{AC3CF92C-35F8-72C1-62AA-FBADE0E36799}"/>
              </a:ext>
            </a:extLst>
          </p:cNvPr>
          <p:cNvSpPr/>
          <p:nvPr>
            <p:custDataLst>
              <p:tags r:id="rId7"/>
            </p:custDataLst>
          </p:nvPr>
        </p:nvSpPr>
        <p:spPr>
          <a:xfrm>
            <a:off x="514349" y="3108505"/>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4</a:t>
            </a:r>
          </a:p>
        </p:txBody>
      </p:sp>
      <p:sp>
        <p:nvSpPr>
          <p:cNvPr id="13" name="矩形 12">
            <a:hlinkClick r:id="rId22" action="ppaction://hlinksldjump"/>
            <a:extLst>
              <a:ext uri="{FF2B5EF4-FFF2-40B4-BE49-F238E27FC236}">
                <a16:creationId xmlns:a16="http://schemas.microsoft.com/office/drawing/2014/main" id="{1E82323C-D457-E884-9696-E63511216B7E}"/>
              </a:ext>
            </a:extLst>
          </p:cNvPr>
          <p:cNvSpPr/>
          <p:nvPr>
            <p:custDataLst>
              <p:tags r:id="rId8"/>
            </p:custDataLst>
          </p:nvPr>
        </p:nvSpPr>
        <p:spPr>
          <a:xfrm>
            <a:off x="11488458" y="2644895"/>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47</a:t>
            </a:r>
          </a:p>
        </p:txBody>
      </p:sp>
      <p:sp>
        <p:nvSpPr>
          <p:cNvPr id="12" name="矩形 11">
            <a:hlinkClick r:id="rId22" action="ppaction://hlinksldjump"/>
            <a:extLst>
              <a:ext uri="{FF2B5EF4-FFF2-40B4-BE49-F238E27FC236}">
                <a16:creationId xmlns:a16="http://schemas.microsoft.com/office/drawing/2014/main" id="{F76A5DA7-658A-E915-1018-BA68691A9F04}"/>
              </a:ext>
            </a:extLst>
          </p:cNvPr>
          <p:cNvSpPr/>
          <p:nvPr>
            <p:custDataLst>
              <p:tags r:id="rId9"/>
            </p:custDataLst>
          </p:nvPr>
        </p:nvSpPr>
        <p:spPr>
          <a:xfrm>
            <a:off x="977959" y="2644895"/>
            <a:ext cx="259239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cs typeface="Segoe UI" panose="020B0502040204020203" pitchFamily="34" charset="0"/>
              </a:rPr>
              <a:t>YOLO</a:t>
            </a:r>
            <a:r>
              <a:rPr lang="zh-CN" altLang="en-US" sz="1600" b="1">
                <a:solidFill>
                  <a:schemeClr val="tx1"/>
                </a:solidFill>
                <a:cs typeface="Segoe UI" panose="020B0502040204020203" pitchFamily="34" charset="0"/>
              </a:rPr>
              <a:t>来了</a:t>
            </a:r>
            <a:endParaRPr lang="en-US" sz="1600" b="1">
              <a:solidFill>
                <a:schemeClr val="tx1"/>
              </a:solidFill>
              <a:cs typeface="Segoe UI" panose="020B0502040204020203" pitchFamily="34" charset="0"/>
            </a:endParaRPr>
          </a:p>
        </p:txBody>
      </p:sp>
      <p:sp>
        <p:nvSpPr>
          <p:cNvPr id="11" name="矩形 10">
            <a:hlinkClick r:id="rId22" action="ppaction://hlinksldjump"/>
            <a:extLst>
              <a:ext uri="{FF2B5EF4-FFF2-40B4-BE49-F238E27FC236}">
                <a16:creationId xmlns:a16="http://schemas.microsoft.com/office/drawing/2014/main" id="{3B228698-2F24-46E5-4F4F-E3B9735556F3}"/>
              </a:ext>
            </a:extLst>
          </p:cNvPr>
          <p:cNvSpPr/>
          <p:nvPr>
            <p:custDataLst>
              <p:tags r:id="rId10"/>
            </p:custDataLst>
          </p:nvPr>
        </p:nvSpPr>
        <p:spPr>
          <a:xfrm>
            <a:off x="514349" y="2644895"/>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3</a:t>
            </a:r>
          </a:p>
        </p:txBody>
      </p:sp>
      <p:sp>
        <p:nvSpPr>
          <p:cNvPr id="10" name="矩形 9">
            <a:hlinkClick r:id="rId23" action="ppaction://hlinksldjump"/>
            <a:extLst>
              <a:ext uri="{FF2B5EF4-FFF2-40B4-BE49-F238E27FC236}">
                <a16:creationId xmlns:a16="http://schemas.microsoft.com/office/drawing/2014/main" id="{7437ABA1-F5FF-1EE3-E53B-9A1872C753D9}"/>
              </a:ext>
            </a:extLst>
          </p:cNvPr>
          <p:cNvSpPr/>
          <p:nvPr>
            <p:custDataLst>
              <p:tags r:id="rId11"/>
            </p:custDataLst>
          </p:nvPr>
        </p:nvSpPr>
        <p:spPr>
          <a:xfrm>
            <a:off x="11488458" y="2181285"/>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38</a:t>
            </a:r>
          </a:p>
        </p:txBody>
      </p:sp>
      <p:sp>
        <p:nvSpPr>
          <p:cNvPr id="9" name="矩形 8">
            <a:hlinkClick r:id="rId23" action="ppaction://hlinksldjump"/>
            <a:extLst>
              <a:ext uri="{FF2B5EF4-FFF2-40B4-BE49-F238E27FC236}">
                <a16:creationId xmlns:a16="http://schemas.microsoft.com/office/drawing/2014/main" id="{D1461F54-24E4-91DE-C4B7-E5A19BB64EFD}"/>
              </a:ext>
            </a:extLst>
          </p:cNvPr>
          <p:cNvSpPr/>
          <p:nvPr>
            <p:custDataLst>
              <p:tags r:id="rId12"/>
            </p:custDataLst>
          </p:nvPr>
        </p:nvSpPr>
        <p:spPr>
          <a:xfrm>
            <a:off x="977959" y="2181285"/>
            <a:ext cx="259239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zh-CN" altLang="en-US" sz="1600" b="1">
                <a:solidFill>
                  <a:schemeClr val="tx1"/>
                </a:solidFill>
                <a:cs typeface="Segoe UI" panose="020B0502040204020203" pitchFamily="34" charset="0"/>
              </a:rPr>
              <a:t>目标检测成长点滴</a:t>
            </a:r>
            <a:endParaRPr lang="en-US" sz="1600" b="1">
              <a:solidFill>
                <a:schemeClr val="tx1"/>
              </a:solidFill>
              <a:cs typeface="Segoe UI" panose="020B0502040204020203" pitchFamily="34" charset="0"/>
            </a:endParaRPr>
          </a:p>
        </p:txBody>
      </p:sp>
      <p:sp>
        <p:nvSpPr>
          <p:cNvPr id="8" name="矩形 7">
            <a:hlinkClick r:id="rId23" action="ppaction://hlinksldjump"/>
            <a:extLst>
              <a:ext uri="{FF2B5EF4-FFF2-40B4-BE49-F238E27FC236}">
                <a16:creationId xmlns:a16="http://schemas.microsoft.com/office/drawing/2014/main" id="{49DAAE02-7829-B7A4-D3BE-44ECAC2E07C7}"/>
              </a:ext>
            </a:extLst>
          </p:cNvPr>
          <p:cNvSpPr/>
          <p:nvPr>
            <p:custDataLst>
              <p:tags r:id="rId13"/>
            </p:custDataLst>
          </p:nvPr>
        </p:nvSpPr>
        <p:spPr>
          <a:xfrm>
            <a:off x="514349" y="2181285"/>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2</a:t>
            </a:r>
          </a:p>
        </p:txBody>
      </p:sp>
      <p:sp>
        <p:nvSpPr>
          <p:cNvPr id="7" name="矩形 6">
            <a:hlinkClick r:id="rId24" action="ppaction://hlinksldjump"/>
            <a:extLst>
              <a:ext uri="{FF2B5EF4-FFF2-40B4-BE49-F238E27FC236}">
                <a16:creationId xmlns:a16="http://schemas.microsoft.com/office/drawing/2014/main" id="{1CAAB3B1-51DE-A6D9-690A-7D0EF94AF27E}"/>
              </a:ext>
            </a:extLst>
          </p:cNvPr>
          <p:cNvSpPr/>
          <p:nvPr>
            <p:custDataLst>
              <p:tags r:id="rId14"/>
            </p:custDataLst>
          </p:nvPr>
        </p:nvSpPr>
        <p:spPr>
          <a:xfrm>
            <a:off x="11488458" y="1717675"/>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6</a:t>
            </a:r>
          </a:p>
        </p:txBody>
      </p:sp>
      <p:sp>
        <p:nvSpPr>
          <p:cNvPr id="6" name="矩形 5">
            <a:hlinkClick r:id="rId24" action="ppaction://hlinksldjump"/>
            <a:extLst>
              <a:ext uri="{FF2B5EF4-FFF2-40B4-BE49-F238E27FC236}">
                <a16:creationId xmlns:a16="http://schemas.microsoft.com/office/drawing/2014/main" id="{86DD99B3-6ACB-24BB-DCE6-EA9909658B4E}"/>
              </a:ext>
            </a:extLst>
          </p:cNvPr>
          <p:cNvSpPr/>
          <p:nvPr>
            <p:custDataLst>
              <p:tags r:id="rId15"/>
            </p:custDataLst>
          </p:nvPr>
        </p:nvSpPr>
        <p:spPr>
          <a:xfrm>
            <a:off x="977959" y="1717675"/>
            <a:ext cx="259239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zh-CN" altLang="en-US" sz="1600" b="1">
                <a:solidFill>
                  <a:schemeClr val="tx1"/>
                </a:solidFill>
                <a:cs typeface="Segoe UI" panose="020B0502040204020203" pitchFamily="34" charset="0"/>
              </a:rPr>
              <a:t>目标检测是什么？</a:t>
            </a:r>
            <a:endParaRPr lang="en-US" sz="1600" b="1">
              <a:solidFill>
                <a:schemeClr val="tx1"/>
              </a:solidFill>
              <a:cs typeface="Segoe UI" panose="020B0502040204020203" pitchFamily="34" charset="0"/>
            </a:endParaRPr>
          </a:p>
        </p:txBody>
      </p:sp>
      <p:sp>
        <p:nvSpPr>
          <p:cNvPr id="5" name="矩形 4">
            <a:hlinkClick r:id="rId24" action="ppaction://hlinksldjump"/>
            <a:extLst>
              <a:ext uri="{FF2B5EF4-FFF2-40B4-BE49-F238E27FC236}">
                <a16:creationId xmlns:a16="http://schemas.microsoft.com/office/drawing/2014/main" id="{EC0AEEE0-40A5-8668-3AAA-ABAF9C0FFCEF}"/>
              </a:ext>
            </a:extLst>
          </p:cNvPr>
          <p:cNvSpPr/>
          <p:nvPr>
            <p:custDataLst>
              <p:tags r:id="rId16"/>
            </p:custDataLst>
          </p:nvPr>
        </p:nvSpPr>
        <p:spPr>
          <a:xfrm>
            <a:off x="514349" y="1717675"/>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1</a:t>
            </a:r>
          </a:p>
        </p:txBody>
      </p:sp>
      <p:sp>
        <p:nvSpPr>
          <p:cNvPr id="4" name="标题 3">
            <a:extLst>
              <a:ext uri="{FF2B5EF4-FFF2-40B4-BE49-F238E27FC236}">
                <a16:creationId xmlns:a16="http://schemas.microsoft.com/office/drawing/2014/main" id="{84D13C20-2992-54C3-48D2-546F21A8E0E2}"/>
              </a:ext>
            </a:extLst>
          </p:cNvPr>
          <p:cNvSpPr>
            <a:spLocks noGrp="1"/>
          </p:cNvSpPr>
          <p:nvPr>
            <p:ph type="title"/>
            <p:custDataLst>
              <p:tags r:id="rId17"/>
            </p:custDataLst>
          </p:nvPr>
        </p:nvSpPr>
        <p:spPr/>
        <p:txBody>
          <a:bodyPr/>
          <a:lstStyle/>
          <a:p>
            <a:r>
              <a:rPr lang="en-US"/>
              <a:t>Main Content</a:t>
            </a:r>
          </a:p>
        </p:txBody>
      </p:sp>
      <p:graphicFrame>
        <p:nvGraphicFramePr>
          <p:cNvPr id="91" name="think-cell data - do not delete" hidden="1">
            <a:extLst>
              <a:ext uri="{FF2B5EF4-FFF2-40B4-BE49-F238E27FC236}">
                <a16:creationId xmlns:a16="http://schemas.microsoft.com/office/drawing/2014/main" id="{7498EB77-D9B3-2622-9680-90B688D7F321}"/>
              </a:ext>
            </a:extLst>
          </p:cNvPr>
          <p:cNvGraphicFramePr>
            <a:graphicFrameLocks noChangeAspect="1"/>
          </p:cNvGraphicFramePr>
          <p:nvPr>
            <p:custDataLst>
              <p:tags r:id="rId18"/>
            </p:custDataLst>
            <p:extLst>
              <p:ext uri="{D42A27DB-BD31-4B8C-83A1-F6EECF244321}">
                <p14:modId xmlns:p14="http://schemas.microsoft.com/office/powerpoint/2010/main" val="10824866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25" imgW="473" imgH="476" progId="TCLayout.ActiveDocument.1">
                  <p:embed/>
                </p:oleObj>
              </mc:Choice>
              <mc:Fallback>
                <p:oleObj name="think-cell 幻灯片" r:id="rId25" imgW="473" imgH="476" progId="TCLayout.ActiveDocument.1">
                  <p:embed/>
                  <p:pic>
                    <p:nvPicPr>
                      <p:cNvPr id="0" name=""/>
                      <p:cNvPicPr/>
                      <p:nvPr/>
                    </p:nvPicPr>
                    <p:blipFill>
                      <a:blip r:embed="rId26"/>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3197700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B5733EC-063F-E5E9-FDDA-F8ED7E6CEB09}"/>
              </a:ext>
            </a:extLst>
          </p:cNvPr>
          <p:cNvGraphicFramePr>
            <a:graphicFrameLocks noChangeAspect="1"/>
          </p:cNvGraphicFramePr>
          <p:nvPr>
            <p:custDataLst>
              <p:tags r:id="rId1"/>
            </p:custDataLst>
            <p:extLst>
              <p:ext uri="{D42A27DB-BD31-4B8C-83A1-F6EECF244321}">
                <p14:modId xmlns:p14="http://schemas.microsoft.com/office/powerpoint/2010/main" val="9024145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1" imgW="347" imgH="348" progId="TCLayout.ActiveDocument.1">
                  <p:embed/>
                </p:oleObj>
              </mc:Choice>
              <mc:Fallback>
                <p:oleObj name="think-cell 幻灯片" r:id="rId11" imgW="347" imgH="348" progId="TCLayout.ActiveDocument.1">
                  <p:embed/>
                  <p:pic>
                    <p:nvPicPr>
                      <p:cNvPr id="0" name=""/>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672041"/>
            <a:ext cx="11160917" cy="492443"/>
          </a:xfrm>
        </p:spPr>
        <p:txBody>
          <a:bodyPr vert="horz"/>
          <a:lstStyle/>
          <a:p>
            <a:r>
              <a:rPr lang="en-US" dirty="0"/>
              <a:t>YOLO</a:t>
            </a:r>
            <a:r>
              <a:rPr lang="zh-CN" altLang="en-US" dirty="0"/>
              <a:t>关键概念的时间节点</a:t>
            </a:r>
            <a:endParaRPr lang="en-US" dirty="0"/>
          </a:p>
        </p:txBody>
      </p:sp>
      <p:sp>
        <p:nvSpPr>
          <p:cNvPr id="5" name="ee4pContent1">
            <a:extLst>
              <a:ext uri="{FF2B5EF4-FFF2-40B4-BE49-F238E27FC236}">
                <a16:creationId xmlns:a16="http://schemas.microsoft.com/office/drawing/2014/main" id="{BD5D682A-5F96-12F2-A0BF-6E17CD1B7383}"/>
              </a:ext>
            </a:extLst>
          </p:cNvPr>
          <p:cNvSpPr txBox="1">
            <a:spLocks/>
          </p:cNvSpPr>
          <p:nvPr>
            <p:custDataLst>
              <p:tags r:id="rId2"/>
            </p:custDataLst>
          </p:nvPr>
        </p:nvSpPr>
        <p:spPr>
          <a:xfrm>
            <a:off x="514350" y="1817107"/>
            <a:ext cx="2640696" cy="434874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最初的</a:t>
            </a:r>
            <a:r>
              <a:rPr lang="en-US" altLang="zh-CN" dirty="0">
                <a:latin typeface="+mn-lt"/>
              </a:rPr>
              <a:t>YOLO</a:t>
            </a:r>
            <a:r>
              <a:rPr lang="zh-CN" altLang="en-US" dirty="0">
                <a:latin typeface="+mn-lt"/>
              </a:rPr>
              <a:t>模型相对简单，不使用锚点</a:t>
            </a:r>
            <a:r>
              <a:rPr lang="en-US" altLang="zh-CN" dirty="0">
                <a:latin typeface="+mn-lt"/>
              </a:rPr>
              <a:t>(anchors)</a:t>
            </a:r>
            <a:r>
              <a:rPr lang="zh-CN" altLang="en-US" dirty="0">
                <a:latin typeface="+mn-lt"/>
              </a:rPr>
              <a:t>，而最新的依赖于带锚点的两级探测器</a:t>
            </a:r>
            <a:r>
              <a:rPr lang="en-US" altLang="zh-CN" dirty="0">
                <a:latin typeface="+mn-lt"/>
              </a:rPr>
              <a:t>(two-stage detectors with anchors)</a:t>
            </a:r>
          </a:p>
          <a:p>
            <a:pPr lvl="1"/>
            <a:r>
              <a:rPr lang="en-US" altLang="zh-CN" dirty="0">
                <a:latin typeface="+mn-lt"/>
              </a:rPr>
              <a:t>YOLOv2</a:t>
            </a:r>
            <a:r>
              <a:rPr lang="zh-CN" altLang="en-US" dirty="0">
                <a:latin typeface="+mn-lt"/>
              </a:rPr>
              <a:t>加入了锚点，从而提高了预测框</a:t>
            </a:r>
            <a:r>
              <a:rPr lang="en-US" altLang="zh-CN" dirty="0">
                <a:latin typeface="+mn-lt"/>
              </a:rPr>
              <a:t>(bounding box)</a:t>
            </a:r>
            <a:r>
              <a:rPr lang="zh-CN" altLang="en-US" dirty="0">
                <a:latin typeface="+mn-lt"/>
              </a:rPr>
              <a:t>预测的准确性</a:t>
            </a:r>
            <a:endParaRPr lang="en-US" altLang="zh-CN" dirty="0">
              <a:latin typeface="+mn-lt"/>
            </a:endParaRPr>
          </a:p>
          <a:p>
            <a:pPr lvl="1"/>
            <a:r>
              <a:rPr lang="zh-CN" altLang="en-US" dirty="0">
                <a:latin typeface="+mn-lt"/>
              </a:rPr>
              <a:t>这种趋势持续了</a:t>
            </a:r>
            <a:r>
              <a:rPr lang="en-US" altLang="zh-CN" dirty="0">
                <a:latin typeface="+mn-lt"/>
              </a:rPr>
              <a:t>5</a:t>
            </a:r>
            <a:r>
              <a:rPr lang="zh-CN" altLang="en-US" dirty="0">
                <a:latin typeface="+mn-lt"/>
              </a:rPr>
              <a:t>年，直到</a:t>
            </a:r>
            <a:r>
              <a:rPr lang="en-US" altLang="zh-CN" dirty="0">
                <a:latin typeface="+mn-lt"/>
              </a:rPr>
              <a:t>YOLOX</a:t>
            </a:r>
            <a:r>
              <a:rPr lang="zh-CN" altLang="en-US" dirty="0">
                <a:latin typeface="+mn-lt"/>
              </a:rPr>
              <a:t>推出了一种无锚的方法，取得了最先进的效果</a:t>
            </a:r>
            <a:endParaRPr lang="en-US" altLang="zh-CN" dirty="0">
              <a:latin typeface="+mn-lt"/>
            </a:endParaRPr>
          </a:p>
          <a:p>
            <a:pPr lvl="1"/>
            <a:r>
              <a:rPr lang="zh-CN" altLang="en-US" dirty="0">
                <a:latin typeface="+mn-lt"/>
              </a:rPr>
              <a:t>从那时起，后续的</a:t>
            </a:r>
            <a:r>
              <a:rPr lang="en-US" altLang="zh-CN" dirty="0">
                <a:latin typeface="+mn-lt"/>
              </a:rPr>
              <a:t>YOLO</a:t>
            </a:r>
            <a:r>
              <a:rPr lang="zh-CN" altLang="en-US" dirty="0">
                <a:latin typeface="+mn-lt"/>
              </a:rPr>
              <a:t>版本已经放弃了锚的使用</a:t>
            </a:r>
            <a:endParaRPr lang="en-US" dirty="0">
              <a:latin typeface="+mn-lt"/>
            </a:endParaRPr>
          </a:p>
        </p:txBody>
      </p:sp>
      <p:sp>
        <p:nvSpPr>
          <p:cNvPr id="6" name="ee4pContent1">
            <a:extLst>
              <a:ext uri="{FF2B5EF4-FFF2-40B4-BE49-F238E27FC236}">
                <a16:creationId xmlns:a16="http://schemas.microsoft.com/office/drawing/2014/main" id="{ED87859A-BA38-E1FD-8209-C8DC8333AA47}"/>
              </a:ext>
            </a:extLst>
          </p:cNvPr>
          <p:cNvSpPr txBox="1">
            <a:spLocks/>
          </p:cNvSpPr>
          <p:nvPr>
            <p:custDataLst>
              <p:tags r:id="rId3"/>
            </p:custDataLst>
          </p:nvPr>
        </p:nvSpPr>
        <p:spPr>
          <a:xfrm>
            <a:off x="3354423" y="1817107"/>
            <a:ext cx="2640696" cy="434874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最初，</a:t>
            </a:r>
            <a:r>
              <a:rPr lang="en-US" altLang="zh-CN" dirty="0">
                <a:latin typeface="+mn-lt"/>
              </a:rPr>
              <a:t>YOLO</a:t>
            </a:r>
            <a:r>
              <a:rPr lang="zh-CN" altLang="en-US" dirty="0">
                <a:latin typeface="+mn-lt"/>
              </a:rPr>
              <a:t>是使用</a:t>
            </a:r>
            <a:r>
              <a:rPr lang="en-US" altLang="zh-CN" dirty="0">
                <a:latin typeface="+mn-lt"/>
              </a:rPr>
              <a:t>Darknet Framework</a:t>
            </a:r>
            <a:r>
              <a:rPr lang="zh-CN" altLang="en-US" dirty="0">
                <a:latin typeface="+mn-lt"/>
              </a:rPr>
              <a:t>开发的，随后的版本也紧随其后</a:t>
            </a:r>
            <a:endParaRPr lang="en-US" altLang="zh-CN" dirty="0">
              <a:latin typeface="+mn-lt"/>
            </a:endParaRPr>
          </a:p>
          <a:p>
            <a:pPr lvl="1"/>
            <a:r>
              <a:rPr lang="zh-CN" altLang="en-US" dirty="0">
                <a:latin typeface="+mn-lt"/>
              </a:rPr>
              <a:t>然而，当</a:t>
            </a:r>
            <a:r>
              <a:rPr lang="en-US" altLang="zh-CN" dirty="0">
                <a:latin typeface="+mn-lt"/>
              </a:rPr>
              <a:t>Ultralytics</a:t>
            </a:r>
            <a:r>
              <a:rPr lang="zh-CN" altLang="en-US" dirty="0">
                <a:latin typeface="+mn-lt"/>
              </a:rPr>
              <a:t>将</a:t>
            </a:r>
            <a:r>
              <a:rPr lang="en-US" altLang="zh-CN" dirty="0">
                <a:latin typeface="+mn-lt"/>
              </a:rPr>
              <a:t>YOLOv3</a:t>
            </a:r>
            <a:r>
              <a:rPr lang="zh-CN" altLang="en-US" dirty="0">
                <a:latin typeface="+mn-lt"/>
              </a:rPr>
              <a:t>移植到</a:t>
            </a:r>
            <a:r>
              <a:rPr lang="en-US" altLang="zh-CN" dirty="0" err="1">
                <a:latin typeface="+mn-lt"/>
              </a:rPr>
              <a:t>PyTorch</a:t>
            </a:r>
            <a:r>
              <a:rPr lang="zh-CN" altLang="en-US" dirty="0">
                <a:latin typeface="+mn-lt"/>
              </a:rPr>
              <a:t>时，剩余的</a:t>
            </a:r>
            <a:r>
              <a:rPr lang="en-US" altLang="zh-CN" dirty="0">
                <a:latin typeface="+mn-lt"/>
              </a:rPr>
              <a:t>YOLO</a:t>
            </a:r>
            <a:r>
              <a:rPr lang="zh-CN" altLang="en-US" dirty="0">
                <a:latin typeface="+mn-lt"/>
              </a:rPr>
              <a:t>版本是使用</a:t>
            </a:r>
            <a:r>
              <a:rPr lang="en-US" altLang="zh-CN" dirty="0" err="1">
                <a:latin typeface="+mn-lt"/>
              </a:rPr>
              <a:t>PyTorch</a:t>
            </a:r>
            <a:r>
              <a:rPr lang="zh-CN" altLang="en-US" dirty="0">
                <a:latin typeface="+mn-lt"/>
              </a:rPr>
              <a:t>开发的，从而使得</a:t>
            </a:r>
            <a:r>
              <a:rPr lang="en-US" altLang="zh-CN" dirty="0">
                <a:latin typeface="+mn-lt"/>
              </a:rPr>
              <a:t>YOLO</a:t>
            </a:r>
            <a:r>
              <a:rPr lang="zh-CN" altLang="en-US" dirty="0">
                <a:latin typeface="+mn-lt"/>
              </a:rPr>
              <a:t>研究激增</a:t>
            </a:r>
            <a:endParaRPr lang="en-US" altLang="zh-CN" dirty="0">
              <a:latin typeface="+mn-lt"/>
            </a:endParaRPr>
          </a:p>
          <a:p>
            <a:pPr lvl="1"/>
            <a:r>
              <a:rPr lang="zh-CN" altLang="en-US" dirty="0">
                <a:latin typeface="+mn-lt"/>
              </a:rPr>
              <a:t>另一种使用的深度学习语言是</a:t>
            </a:r>
            <a:r>
              <a:rPr lang="en-US" altLang="zh-CN" dirty="0" err="1">
                <a:latin typeface="+mn-lt"/>
              </a:rPr>
              <a:t>PaddlePaddle</a:t>
            </a:r>
            <a:r>
              <a:rPr lang="zh-CN" altLang="en-US" dirty="0">
                <a:latin typeface="+mn-lt"/>
              </a:rPr>
              <a:t>，这是一个最初由百度开发的开源框架</a:t>
            </a:r>
            <a:endParaRPr lang="en-US" dirty="0">
              <a:latin typeface="+mn-lt"/>
            </a:endParaRPr>
          </a:p>
        </p:txBody>
      </p:sp>
      <p:sp>
        <p:nvSpPr>
          <p:cNvPr id="7" name="ee4pContent1">
            <a:extLst>
              <a:ext uri="{FF2B5EF4-FFF2-40B4-BE49-F238E27FC236}">
                <a16:creationId xmlns:a16="http://schemas.microsoft.com/office/drawing/2014/main" id="{E47A9E38-05AC-5C09-F008-4FADCD6B0D4F}"/>
              </a:ext>
            </a:extLst>
          </p:cNvPr>
          <p:cNvSpPr txBox="1">
            <a:spLocks/>
          </p:cNvSpPr>
          <p:nvPr>
            <p:custDataLst>
              <p:tags r:id="rId4"/>
            </p:custDataLst>
          </p:nvPr>
        </p:nvSpPr>
        <p:spPr>
          <a:xfrm>
            <a:off x="6194496" y="1817107"/>
            <a:ext cx="2640696" cy="434874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随着时间的推移，</a:t>
            </a:r>
            <a:r>
              <a:rPr lang="en-US" altLang="zh-CN" dirty="0">
                <a:latin typeface="+mn-lt"/>
              </a:rPr>
              <a:t>YOLO</a:t>
            </a:r>
            <a:r>
              <a:rPr lang="zh-CN" altLang="en-US" dirty="0">
                <a:latin typeface="+mn-lt"/>
              </a:rPr>
              <a:t>模型的主干体系结构发生了重大变化</a:t>
            </a:r>
          </a:p>
          <a:p>
            <a:pPr lvl="1"/>
            <a:r>
              <a:rPr lang="zh-CN" altLang="en-US" dirty="0">
                <a:latin typeface="+mn-lt"/>
              </a:rPr>
              <a:t>从包含简单卷积和最大池化层的</a:t>
            </a:r>
            <a:r>
              <a:rPr lang="en-US" altLang="zh-CN" dirty="0">
                <a:latin typeface="+mn-lt"/>
              </a:rPr>
              <a:t>Darknet</a:t>
            </a:r>
            <a:r>
              <a:rPr lang="zh-CN" altLang="en-US" dirty="0">
                <a:latin typeface="+mn-lt"/>
              </a:rPr>
              <a:t>架构开始</a:t>
            </a:r>
            <a:endParaRPr lang="en-US" altLang="zh-CN" dirty="0">
              <a:latin typeface="+mn-lt"/>
            </a:endParaRPr>
          </a:p>
          <a:p>
            <a:pPr lvl="1"/>
            <a:r>
              <a:rPr lang="zh-CN" altLang="en-US" dirty="0">
                <a:latin typeface="+mn-lt"/>
              </a:rPr>
              <a:t>后来的模型在</a:t>
            </a:r>
            <a:r>
              <a:rPr lang="en-US" altLang="zh-CN" dirty="0">
                <a:latin typeface="+mn-lt"/>
              </a:rPr>
              <a:t>YOLOv4</a:t>
            </a:r>
            <a:r>
              <a:rPr lang="zh-CN" altLang="en-US" dirty="0">
                <a:latin typeface="+mn-lt"/>
              </a:rPr>
              <a:t>中加入了跨阶段部分连接</a:t>
            </a:r>
            <a:r>
              <a:rPr lang="en-US" altLang="zh-CN" dirty="0">
                <a:latin typeface="+mn-lt"/>
              </a:rPr>
              <a:t>(cross-stage partial connections, CSP)</a:t>
            </a:r>
          </a:p>
          <a:p>
            <a:pPr lvl="1"/>
            <a:r>
              <a:rPr lang="zh-CN" altLang="en-US" dirty="0">
                <a:latin typeface="+mn-lt"/>
              </a:rPr>
              <a:t>在</a:t>
            </a:r>
            <a:r>
              <a:rPr lang="en-US" altLang="zh-CN" dirty="0">
                <a:latin typeface="+mn-lt"/>
              </a:rPr>
              <a:t>YOLOv6</a:t>
            </a:r>
            <a:r>
              <a:rPr lang="zh-CN" altLang="en-US" dirty="0">
                <a:latin typeface="+mn-lt"/>
              </a:rPr>
              <a:t>和</a:t>
            </a:r>
            <a:r>
              <a:rPr lang="en-US" altLang="zh-CN" dirty="0">
                <a:latin typeface="+mn-lt"/>
              </a:rPr>
              <a:t>YOLOv7</a:t>
            </a:r>
            <a:r>
              <a:rPr lang="zh-CN" altLang="en-US" dirty="0">
                <a:latin typeface="+mn-lt"/>
              </a:rPr>
              <a:t>中加入了重新参数化</a:t>
            </a:r>
            <a:r>
              <a:rPr lang="en-US" altLang="zh-CN" dirty="0">
                <a:latin typeface="+mn-lt"/>
              </a:rPr>
              <a:t>(reparameterization)</a:t>
            </a:r>
          </a:p>
          <a:p>
            <a:pPr lvl="1"/>
            <a:r>
              <a:rPr lang="zh-CN" altLang="en-US" dirty="0">
                <a:latin typeface="+mn-lt"/>
              </a:rPr>
              <a:t>在</a:t>
            </a:r>
            <a:r>
              <a:rPr lang="en-US" altLang="zh-CN" dirty="0">
                <a:latin typeface="+mn-lt"/>
              </a:rPr>
              <a:t>DAMO-YOLO</a:t>
            </a:r>
            <a:r>
              <a:rPr lang="zh-CN" altLang="en-US" dirty="0">
                <a:latin typeface="+mn-lt"/>
              </a:rPr>
              <a:t>和</a:t>
            </a:r>
            <a:r>
              <a:rPr lang="en-US" altLang="zh-CN" dirty="0" err="1">
                <a:latin typeface="+mn-lt"/>
              </a:rPr>
              <a:t>yoloo</a:t>
            </a:r>
            <a:r>
              <a:rPr lang="en-US" altLang="zh-CN" dirty="0">
                <a:latin typeface="+mn-lt"/>
              </a:rPr>
              <a:t> - </a:t>
            </a:r>
            <a:r>
              <a:rPr lang="en-US" altLang="zh-CN" dirty="0" err="1">
                <a:latin typeface="+mn-lt"/>
              </a:rPr>
              <a:t>nas</a:t>
            </a:r>
            <a:r>
              <a:rPr lang="zh-CN" altLang="en-US" dirty="0">
                <a:latin typeface="+mn-lt"/>
              </a:rPr>
              <a:t>中加入了神经结构搜索</a:t>
            </a:r>
            <a:r>
              <a:rPr lang="en-US" altLang="zh-CN" dirty="0">
                <a:latin typeface="+mn-lt"/>
              </a:rPr>
              <a:t>(neural architecture search)</a:t>
            </a:r>
            <a:endParaRPr lang="en-US" dirty="0">
              <a:latin typeface="+mn-lt"/>
            </a:endParaRPr>
          </a:p>
        </p:txBody>
      </p:sp>
      <p:sp>
        <p:nvSpPr>
          <p:cNvPr id="8" name="ee4pContent1">
            <a:extLst>
              <a:ext uri="{FF2B5EF4-FFF2-40B4-BE49-F238E27FC236}">
                <a16:creationId xmlns:a16="http://schemas.microsoft.com/office/drawing/2014/main" id="{F4282503-6E78-587D-2FDF-F05AF6B7999D}"/>
              </a:ext>
            </a:extLst>
          </p:cNvPr>
          <p:cNvSpPr txBox="1">
            <a:spLocks/>
          </p:cNvSpPr>
          <p:nvPr>
            <p:custDataLst>
              <p:tags r:id="rId5"/>
            </p:custDataLst>
          </p:nvPr>
        </p:nvSpPr>
        <p:spPr>
          <a:xfrm>
            <a:off x="9034570" y="1817107"/>
            <a:ext cx="2640696" cy="434874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b="0" i="0" dirty="0">
                <a:solidFill>
                  <a:srgbClr val="000000"/>
                </a:solidFill>
                <a:effectLst/>
                <a:latin typeface="微软雅黑" panose="020B0503020204020204" pitchFamily="34" charset="-122"/>
                <a:ea typeface="微软雅黑" panose="020B0503020204020204" pitchFamily="34" charset="-122"/>
              </a:rPr>
              <a:t>虽然</a:t>
            </a:r>
            <a:r>
              <a:rPr lang="en-US" altLang="zh-CN" b="0" i="0" dirty="0">
                <a:solidFill>
                  <a:srgbClr val="000000"/>
                </a:solidFill>
                <a:effectLst/>
                <a:latin typeface="微软雅黑" panose="020B0503020204020204" pitchFamily="34" charset="-122"/>
                <a:ea typeface="微软雅黑" panose="020B0503020204020204" pitchFamily="34" charset="-122"/>
              </a:rPr>
              <a:t>YOLO</a:t>
            </a:r>
            <a:r>
              <a:rPr lang="zh-CN" altLang="en-US" b="0" i="0" dirty="0">
                <a:solidFill>
                  <a:srgbClr val="000000"/>
                </a:solidFill>
                <a:effectLst/>
                <a:latin typeface="微软雅黑" panose="020B0503020204020204" pitchFamily="34" charset="-122"/>
                <a:ea typeface="微软雅黑" panose="020B0503020204020204" pitchFamily="34" charset="-122"/>
              </a:rPr>
              <a:t>模型的性能随着时间的推移有所改善，但值得注意的是，它们通常优先考虑速度和准确性的平衡，而不是仅仅关注准确性</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lvl="1"/>
            <a:r>
              <a:rPr lang="zh-CN" altLang="en-US" b="0" i="0" dirty="0">
                <a:solidFill>
                  <a:srgbClr val="000000"/>
                </a:solidFill>
                <a:effectLst/>
                <a:latin typeface="微软雅黑" panose="020B0503020204020204" pitchFamily="34" charset="-122"/>
                <a:ea typeface="微软雅黑" panose="020B0503020204020204" pitchFamily="34" charset="-122"/>
              </a:rPr>
              <a:t>这种权衡对于</a:t>
            </a:r>
            <a:r>
              <a:rPr lang="en-US" altLang="zh-CN" b="0" i="0" dirty="0">
                <a:solidFill>
                  <a:srgbClr val="000000"/>
                </a:solidFill>
                <a:effectLst/>
                <a:latin typeface="微软雅黑" panose="020B0503020204020204" pitchFamily="34" charset="-122"/>
                <a:ea typeface="微软雅黑" panose="020B0503020204020204" pitchFamily="34" charset="-122"/>
              </a:rPr>
              <a:t>YOLO</a:t>
            </a:r>
            <a:r>
              <a:rPr lang="zh-CN" altLang="en-US" b="0" i="0" dirty="0">
                <a:solidFill>
                  <a:srgbClr val="000000"/>
                </a:solidFill>
                <a:effectLst/>
                <a:latin typeface="微软雅黑" panose="020B0503020204020204" pitchFamily="34" charset="-122"/>
                <a:ea typeface="微软雅黑" panose="020B0503020204020204" pitchFamily="34" charset="-122"/>
              </a:rPr>
              <a:t>框架是必不可少的，它允许跨各种应用程序进行实时对象检测</a:t>
            </a:r>
            <a:endParaRPr lang="en-US" dirty="0">
              <a:latin typeface="+mn-lt"/>
            </a:endParaRPr>
          </a:p>
        </p:txBody>
      </p:sp>
      <p:sp>
        <p:nvSpPr>
          <p:cNvPr id="9" name="ee4pHeader1">
            <a:extLst>
              <a:ext uri="{FF2B5EF4-FFF2-40B4-BE49-F238E27FC236}">
                <a16:creationId xmlns:a16="http://schemas.microsoft.com/office/drawing/2014/main" id="{11ECE13B-BEF5-9DC3-37EE-428D11CF793F}"/>
              </a:ext>
            </a:extLst>
          </p:cNvPr>
          <p:cNvSpPr/>
          <p:nvPr>
            <p:custDataLst>
              <p:tags r:id="rId6"/>
            </p:custDataLst>
          </p:nvPr>
        </p:nvSpPr>
        <p:spPr bwMode="auto">
          <a:xfrm>
            <a:off x="514350" y="1355368"/>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Anchors</a:t>
            </a:r>
          </a:p>
        </p:txBody>
      </p:sp>
      <p:sp>
        <p:nvSpPr>
          <p:cNvPr id="10" name="ee4pHeader1">
            <a:extLst>
              <a:ext uri="{FF2B5EF4-FFF2-40B4-BE49-F238E27FC236}">
                <a16:creationId xmlns:a16="http://schemas.microsoft.com/office/drawing/2014/main" id="{288A7DB7-8B0F-A18C-1DB0-96F99F777C5D}"/>
              </a:ext>
            </a:extLst>
          </p:cNvPr>
          <p:cNvSpPr/>
          <p:nvPr>
            <p:custDataLst>
              <p:tags r:id="rId7"/>
            </p:custDataLst>
          </p:nvPr>
        </p:nvSpPr>
        <p:spPr bwMode="auto">
          <a:xfrm>
            <a:off x="3354424" y="1355368"/>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Framework</a:t>
            </a:r>
          </a:p>
        </p:txBody>
      </p:sp>
      <p:sp>
        <p:nvSpPr>
          <p:cNvPr id="11" name="ee4pHeader1">
            <a:extLst>
              <a:ext uri="{FF2B5EF4-FFF2-40B4-BE49-F238E27FC236}">
                <a16:creationId xmlns:a16="http://schemas.microsoft.com/office/drawing/2014/main" id="{2A0AFE31-E38B-952C-4377-198E0CF98297}"/>
              </a:ext>
            </a:extLst>
          </p:cNvPr>
          <p:cNvSpPr/>
          <p:nvPr>
            <p:custDataLst>
              <p:tags r:id="rId8"/>
            </p:custDataLst>
          </p:nvPr>
        </p:nvSpPr>
        <p:spPr bwMode="auto">
          <a:xfrm>
            <a:off x="6194498" y="1355368"/>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Backbone</a:t>
            </a:r>
          </a:p>
        </p:txBody>
      </p:sp>
      <p:sp>
        <p:nvSpPr>
          <p:cNvPr id="12" name="ee4pHeader1">
            <a:extLst>
              <a:ext uri="{FF2B5EF4-FFF2-40B4-BE49-F238E27FC236}">
                <a16:creationId xmlns:a16="http://schemas.microsoft.com/office/drawing/2014/main" id="{3FDC0D88-5C04-19CA-F02A-9DA91FE8AB35}"/>
              </a:ext>
            </a:extLst>
          </p:cNvPr>
          <p:cNvSpPr/>
          <p:nvPr>
            <p:custDataLst>
              <p:tags r:id="rId9"/>
            </p:custDataLst>
          </p:nvPr>
        </p:nvSpPr>
        <p:spPr bwMode="auto">
          <a:xfrm>
            <a:off x="9034570" y="1355368"/>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Performance</a:t>
            </a:r>
          </a:p>
        </p:txBody>
      </p:sp>
    </p:spTree>
    <p:extLst>
      <p:ext uri="{BB962C8B-B14F-4D97-AF65-F5344CB8AC3E}">
        <p14:creationId xmlns:p14="http://schemas.microsoft.com/office/powerpoint/2010/main" val="31581677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0CFCB30-7B0E-0997-1A6C-FE43B94E4D3B}"/>
              </a:ext>
            </a:extLst>
          </p:cNvPr>
          <p:cNvGraphicFramePr>
            <a:graphicFrameLocks noChangeAspect="1"/>
          </p:cNvGraphicFramePr>
          <p:nvPr>
            <p:custDataLst>
              <p:tags r:id="rId1"/>
            </p:custDataLst>
            <p:extLst>
              <p:ext uri="{D42A27DB-BD31-4B8C-83A1-F6EECF244321}">
                <p14:modId xmlns:p14="http://schemas.microsoft.com/office/powerpoint/2010/main" val="14846584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47" imgH="348" progId="TCLayout.ActiveDocument.1">
                  <p:embed/>
                </p:oleObj>
              </mc:Choice>
              <mc:Fallback>
                <p:oleObj name="think-cell 幻灯片" r:id="rId4" imgW="347" imgH="34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672042"/>
            <a:ext cx="11160917" cy="492443"/>
          </a:xfrm>
        </p:spPr>
        <p:txBody>
          <a:bodyPr vert="horz"/>
          <a:lstStyle/>
          <a:p>
            <a:r>
              <a:rPr lang="en-US" dirty="0"/>
              <a:t>YOLO</a:t>
            </a:r>
            <a:r>
              <a:rPr lang="zh-CN" altLang="en-US" dirty="0"/>
              <a:t>平衡性能和准确率</a:t>
            </a:r>
            <a:endParaRPr lang="en-US" dirty="0"/>
          </a:p>
        </p:txBody>
      </p:sp>
      <p:sp>
        <p:nvSpPr>
          <p:cNvPr id="11" name="ee4pContent1">
            <a:extLst>
              <a:ext uri="{FF2B5EF4-FFF2-40B4-BE49-F238E27FC236}">
                <a16:creationId xmlns:a16="http://schemas.microsoft.com/office/drawing/2014/main" id="{52FF5123-10D1-9576-6951-F864F106A23D}"/>
              </a:ext>
            </a:extLst>
          </p:cNvPr>
          <p:cNvSpPr txBox="1">
            <a:spLocks/>
          </p:cNvSpPr>
          <p:nvPr>
            <p:custDataLst>
              <p:tags r:id="rId2"/>
            </p:custDataLst>
          </p:nvPr>
        </p:nvSpPr>
        <p:spPr>
          <a:xfrm>
            <a:off x="514349" y="1380227"/>
            <a:ext cx="11160917" cy="478562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YOLO</a:t>
            </a:r>
            <a:r>
              <a:rPr lang="zh-CN" altLang="en-US" dirty="0">
                <a:latin typeface="+mn-lt"/>
              </a:rPr>
              <a:t>系列目标检测模型一直专注于平衡速度和准确性，旨在提供实时性能而不牺牲检测结果的质量。随着</a:t>
            </a:r>
            <a:r>
              <a:rPr lang="en-US" altLang="zh-CN" dirty="0">
                <a:latin typeface="+mn-lt"/>
              </a:rPr>
              <a:t>YOLO</a:t>
            </a:r>
            <a:r>
              <a:rPr lang="zh-CN" altLang="en-US" dirty="0">
                <a:latin typeface="+mn-lt"/>
              </a:rPr>
              <a:t>框架在各种迭代中不断发展，这种权衡一直是一个反复出现的主题，每个版本都以不同的方式寻求优化这些相互竞争的目标</a:t>
            </a:r>
            <a:endParaRPr lang="en-US" altLang="zh-CN" dirty="0">
              <a:latin typeface="+mn-lt"/>
            </a:endParaRPr>
          </a:p>
          <a:p>
            <a:pPr lvl="1"/>
            <a:endParaRPr lang="en-US" altLang="zh-CN" dirty="0">
              <a:latin typeface="+mn-lt"/>
            </a:endParaRPr>
          </a:p>
          <a:p>
            <a:pPr marL="342900" lvl="1" indent="-342900">
              <a:buFont typeface="+mj-lt"/>
              <a:buAutoNum type="arabicPeriod"/>
            </a:pPr>
            <a:r>
              <a:rPr lang="zh-CN" altLang="en-US" dirty="0">
                <a:latin typeface="+mn-lt"/>
              </a:rPr>
              <a:t>在最初的</a:t>
            </a:r>
            <a:r>
              <a:rPr lang="en-US" altLang="zh-CN" dirty="0">
                <a:latin typeface="+mn-lt"/>
              </a:rPr>
              <a:t>YOLO</a:t>
            </a:r>
            <a:r>
              <a:rPr lang="zh-CN" altLang="en-US" dirty="0">
                <a:latin typeface="+mn-lt"/>
              </a:rPr>
              <a:t>模型中，主要关注的是实现高速目标检测。</a:t>
            </a:r>
            <a:r>
              <a:rPr lang="zh-CN" altLang="en-US" b="0" i="0" dirty="0">
                <a:solidFill>
                  <a:srgbClr val="000000"/>
                </a:solidFill>
                <a:effectLst/>
                <a:latin typeface="微软雅黑" panose="020B0503020204020204" pitchFamily="34" charset="-122"/>
                <a:ea typeface="微软雅黑" panose="020B0503020204020204" pitchFamily="34" charset="-122"/>
              </a:rPr>
              <a:t>该模型利用单个卷积神经网络</a:t>
            </a:r>
            <a:r>
              <a:rPr lang="en-US" altLang="zh-CN" b="0" i="0" dirty="0">
                <a:solidFill>
                  <a:srgbClr val="000000"/>
                </a:solidFill>
                <a:effectLst/>
                <a:latin typeface="微软雅黑" panose="020B0503020204020204" pitchFamily="34" charset="-122"/>
                <a:ea typeface="微软雅黑" panose="020B0503020204020204" pitchFamily="34" charset="-122"/>
              </a:rPr>
              <a:t>(CNN)</a:t>
            </a:r>
            <a:r>
              <a:rPr lang="zh-CN" altLang="en-US" b="0" i="0" dirty="0">
                <a:solidFill>
                  <a:srgbClr val="000000"/>
                </a:solidFill>
                <a:effectLst/>
                <a:latin typeface="微软雅黑" panose="020B0503020204020204" pitchFamily="34" charset="-122"/>
                <a:ea typeface="微软雅黑" panose="020B0503020204020204" pitchFamily="34" charset="-122"/>
              </a:rPr>
              <a:t>直接从输入图像中预测物体的位置和类别，从而实现实时处理。然而，这种对速度的强调导致了准确性的妥协，主要是在处理小对象或具有重叠边界框的对象时</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marL="342900" lvl="1" indent="-342900">
              <a:buFont typeface="+mj-lt"/>
              <a:buAutoNum type="arabicPeriod"/>
            </a:pP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marL="342900" lvl="1" indent="-342900">
              <a:buFont typeface="+mj-lt"/>
              <a:buAutoNum type="arabicPeriod"/>
            </a:pPr>
            <a:r>
              <a:rPr lang="zh-CN" altLang="en-US" dirty="0">
                <a:latin typeface="+mn-lt"/>
              </a:rPr>
              <a:t>随后的</a:t>
            </a:r>
            <a:r>
              <a:rPr lang="en-US" altLang="zh-CN" dirty="0">
                <a:latin typeface="+mn-lt"/>
              </a:rPr>
              <a:t>YOLO</a:t>
            </a:r>
            <a:r>
              <a:rPr lang="zh-CN" altLang="en-US" dirty="0">
                <a:latin typeface="+mn-lt"/>
              </a:rPr>
              <a:t>版本引入了改进和增强，以解决这些限制，同时保持框架的实时功能。例如，</a:t>
            </a:r>
            <a:r>
              <a:rPr lang="en-US" altLang="zh-CN" dirty="0">
                <a:latin typeface="+mn-lt"/>
              </a:rPr>
              <a:t>YOLOv2 (YOLO9000)</a:t>
            </a:r>
            <a:r>
              <a:rPr lang="zh-CN" altLang="en-US" dirty="0">
                <a:latin typeface="+mn-lt"/>
              </a:rPr>
              <a:t>引入锚框</a:t>
            </a:r>
            <a:r>
              <a:rPr lang="en-US" altLang="zh-CN" dirty="0">
                <a:latin typeface="+mn-lt"/>
              </a:rPr>
              <a:t>(anchor boxes)</a:t>
            </a:r>
            <a:r>
              <a:rPr lang="zh-CN" altLang="en-US" dirty="0">
                <a:latin typeface="+mn-lt"/>
              </a:rPr>
              <a:t>和穿透层</a:t>
            </a:r>
            <a:r>
              <a:rPr lang="en-US" altLang="zh-CN" dirty="0">
                <a:latin typeface="+mn-lt"/>
              </a:rPr>
              <a:t>(passthrough layers)</a:t>
            </a:r>
            <a:r>
              <a:rPr lang="zh-CN" altLang="en-US" dirty="0">
                <a:latin typeface="+mn-lt"/>
              </a:rPr>
              <a:t>来改善物体的定位，从而提高精度。此外，</a:t>
            </a:r>
            <a:r>
              <a:rPr lang="en-US" altLang="zh-CN" dirty="0">
                <a:latin typeface="+mn-lt"/>
              </a:rPr>
              <a:t>YOLOv3</a:t>
            </a:r>
            <a:r>
              <a:rPr lang="zh-CN" altLang="en-US" dirty="0">
                <a:latin typeface="+mn-lt"/>
              </a:rPr>
              <a:t>通过采用多尺度特征提取</a:t>
            </a:r>
            <a:r>
              <a:rPr lang="en-US" altLang="zh-CN" dirty="0">
                <a:latin typeface="+mn-lt"/>
              </a:rPr>
              <a:t>(multi-scale feature extraction)</a:t>
            </a:r>
            <a:r>
              <a:rPr lang="zh-CN" altLang="en-US" dirty="0">
                <a:latin typeface="+mn-lt"/>
              </a:rPr>
              <a:t>架构增强了模型的性能，从而可以在各种尺度上更好地检测目标</a:t>
            </a:r>
            <a:endParaRPr lang="en-US" altLang="zh-CN" dirty="0">
              <a:latin typeface="+mn-lt"/>
            </a:endParaRPr>
          </a:p>
          <a:p>
            <a:pPr marL="342900" lvl="1" indent="-342900">
              <a:buFont typeface="+mj-lt"/>
              <a:buAutoNum type="arabicPeriod"/>
            </a:pPr>
            <a:endParaRPr lang="en-US" altLang="zh-CN" dirty="0">
              <a:latin typeface="+mn-lt"/>
            </a:endParaRPr>
          </a:p>
          <a:p>
            <a:pPr marL="342900" lvl="1" indent="-342900">
              <a:buFont typeface="+mj-lt"/>
              <a:buAutoNum type="arabicPeriod"/>
            </a:pPr>
            <a:r>
              <a:rPr lang="zh-CN" altLang="en-US" dirty="0">
                <a:latin typeface="+mn-lt"/>
              </a:rPr>
              <a:t>随着</a:t>
            </a:r>
            <a:r>
              <a:rPr lang="en-US" altLang="zh-CN" dirty="0">
                <a:latin typeface="+mn-lt"/>
              </a:rPr>
              <a:t>YOLO</a:t>
            </a:r>
            <a:r>
              <a:rPr lang="zh-CN" altLang="en-US" dirty="0">
                <a:latin typeface="+mn-lt"/>
              </a:rPr>
              <a:t>框架的发展，速度和准确性之间的权衡变得更加微妙。像</a:t>
            </a:r>
            <a:r>
              <a:rPr lang="en-US" altLang="zh-CN" dirty="0">
                <a:latin typeface="+mn-lt"/>
              </a:rPr>
              <a:t>YOLOv4</a:t>
            </a:r>
            <a:r>
              <a:rPr lang="zh-CN" altLang="en-US" dirty="0">
                <a:latin typeface="+mn-lt"/>
              </a:rPr>
              <a:t>和</a:t>
            </a:r>
            <a:r>
              <a:rPr lang="en-US" altLang="zh-CN" dirty="0">
                <a:latin typeface="+mn-lt"/>
              </a:rPr>
              <a:t>YOLOv5</a:t>
            </a:r>
            <a:r>
              <a:rPr lang="zh-CN" altLang="en-US" dirty="0">
                <a:latin typeface="+mn-lt"/>
              </a:rPr>
              <a:t>模型引入了一些创新，比如新的网络主干、改进的数据增强技术和优化的训练策略。这些改进在不显著影响模型实时性能的情况下显著提高了精度</a:t>
            </a:r>
            <a:endParaRPr lang="en-US" altLang="zh-CN" dirty="0">
              <a:latin typeface="+mn-lt"/>
            </a:endParaRPr>
          </a:p>
          <a:p>
            <a:pPr marL="342900" lvl="1" indent="-342900">
              <a:buFont typeface="+mj-lt"/>
              <a:buAutoNum type="arabicPeriod"/>
            </a:pPr>
            <a:endParaRPr lang="en-US" altLang="zh-CN" dirty="0">
              <a:latin typeface="+mn-lt"/>
            </a:endParaRPr>
          </a:p>
          <a:p>
            <a:pPr marL="342900" lvl="1" indent="-342900">
              <a:buFont typeface="+mj-lt"/>
              <a:buAutoNum type="arabicPeriod"/>
            </a:pPr>
            <a:r>
              <a:rPr lang="zh-CN" altLang="en-US" dirty="0">
                <a:latin typeface="+mn-lt"/>
              </a:rPr>
              <a:t>从</a:t>
            </a:r>
            <a:r>
              <a:rPr lang="en-US" altLang="zh-CN" dirty="0">
                <a:latin typeface="+mn-lt"/>
              </a:rPr>
              <a:t>YOLOv5</a:t>
            </a:r>
            <a:r>
              <a:rPr lang="zh-CN" altLang="en-US" dirty="0">
                <a:latin typeface="+mn-lt"/>
              </a:rPr>
              <a:t>开始，所有官方</a:t>
            </a:r>
            <a:r>
              <a:rPr lang="en-US" altLang="zh-CN" dirty="0">
                <a:latin typeface="+mn-lt"/>
              </a:rPr>
              <a:t>YOLO</a:t>
            </a:r>
            <a:r>
              <a:rPr lang="zh-CN" altLang="en-US" dirty="0">
                <a:latin typeface="+mn-lt"/>
              </a:rPr>
              <a:t>都在速度和精度之间进行了微调，提供不同的模型尺度以适应特定的应用程序和硬件要求。例如，这些版本通常提供针对边缘设备优化的轻量级模型，以准确性换取降低的计算复杂性和更快的处理时间</a:t>
            </a:r>
            <a:endParaRPr lang="en-US" dirty="0">
              <a:latin typeface="+mn-lt"/>
            </a:endParaRPr>
          </a:p>
        </p:txBody>
      </p:sp>
    </p:spTree>
    <p:extLst>
      <p:ext uri="{BB962C8B-B14F-4D97-AF65-F5344CB8AC3E}">
        <p14:creationId xmlns:p14="http://schemas.microsoft.com/office/powerpoint/2010/main" val="6751702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2AC1A1-B9E4-5B55-0A6C-AEFC2112911B}"/>
              </a:ext>
            </a:extLst>
          </p:cNvPr>
          <p:cNvGraphicFramePr>
            <a:graphicFrameLocks noChangeAspect="1"/>
          </p:cNvGraphicFramePr>
          <p:nvPr>
            <p:custDataLst>
              <p:tags r:id="rId1"/>
            </p:custDataLst>
            <p:extLst>
              <p:ext uri="{D42A27DB-BD31-4B8C-83A1-F6EECF244321}">
                <p14:modId xmlns:p14="http://schemas.microsoft.com/office/powerpoint/2010/main" val="12269722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47" imgH="348" progId="TCLayout.ActiveDocument.1">
                  <p:embed/>
                </p:oleObj>
              </mc:Choice>
              <mc:Fallback>
                <p:oleObj name="think-cell 幻灯片" r:id="rId3" imgW="347" imgH="348"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672041"/>
            <a:ext cx="11160917" cy="492443"/>
          </a:xfrm>
        </p:spPr>
        <p:txBody>
          <a:bodyPr vert="horz"/>
          <a:lstStyle/>
          <a:p>
            <a:r>
              <a:rPr lang="en-US" altLang="zh-CN" dirty="0"/>
              <a:t>YOLO</a:t>
            </a:r>
            <a:r>
              <a:rPr lang="zh-CN" altLang="en-US" dirty="0"/>
              <a:t>平衡性能和准确率</a:t>
            </a:r>
            <a:endParaRPr lang="en-US" dirty="0"/>
          </a:p>
        </p:txBody>
      </p:sp>
      <p:pic>
        <p:nvPicPr>
          <p:cNvPr id="6" name="图片 5" descr="图表, 折线图&#10;&#10;描述已自动生成">
            <a:extLst>
              <a:ext uri="{FF2B5EF4-FFF2-40B4-BE49-F238E27FC236}">
                <a16:creationId xmlns:a16="http://schemas.microsoft.com/office/drawing/2014/main" id="{69CD35C7-7879-8341-F8BB-B9230891F583}"/>
              </a:ext>
            </a:extLst>
          </p:cNvPr>
          <p:cNvPicPr>
            <a:picLocks noChangeAspect="1"/>
          </p:cNvPicPr>
          <p:nvPr/>
        </p:nvPicPr>
        <p:blipFill>
          <a:blip r:embed="rId5"/>
          <a:stretch>
            <a:fillRect/>
          </a:stretch>
        </p:blipFill>
        <p:spPr>
          <a:xfrm>
            <a:off x="514348" y="1750079"/>
            <a:ext cx="11160917" cy="3946739"/>
          </a:xfrm>
          <a:prstGeom prst="rect">
            <a:avLst/>
          </a:prstGeom>
        </p:spPr>
      </p:pic>
    </p:spTree>
    <p:extLst>
      <p:ext uri="{BB962C8B-B14F-4D97-AF65-F5344CB8AC3E}">
        <p14:creationId xmlns:p14="http://schemas.microsoft.com/office/powerpoint/2010/main" val="37307309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0CFCB30-7B0E-0997-1A6C-FE43B94E4D3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47" imgH="348" progId="TCLayout.ActiveDocument.1">
                  <p:embed/>
                </p:oleObj>
              </mc:Choice>
              <mc:Fallback>
                <p:oleObj name="think-cell 幻灯片" r:id="rId4" imgW="347" imgH="348" progId="TCLayout.ActiveDocument.1">
                  <p:embed/>
                  <p:pic>
                    <p:nvPicPr>
                      <p:cNvPr id="5" name="think-cell data - do not delete" hidden="1">
                        <a:extLst>
                          <a:ext uri="{FF2B5EF4-FFF2-40B4-BE49-F238E27FC236}">
                            <a16:creationId xmlns:a16="http://schemas.microsoft.com/office/drawing/2014/main" id="{70CFCB30-7B0E-0997-1A6C-FE43B94E4D3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672042"/>
            <a:ext cx="11160917" cy="492443"/>
          </a:xfrm>
        </p:spPr>
        <p:txBody>
          <a:bodyPr vert="horz"/>
          <a:lstStyle/>
          <a:p>
            <a:r>
              <a:rPr lang="en-US" dirty="0"/>
              <a:t>YOLO</a:t>
            </a:r>
            <a:r>
              <a:rPr lang="zh-CN" altLang="en-US" dirty="0"/>
              <a:t>平衡性能和准确率</a:t>
            </a:r>
            <a:endParaRPr lang="en-US" dirty="0"/>
          </a:p>
        </p:txBody>
      </p:sp>
      <p:sp>
        <p:nvSpPr>
          <p:cNvPr id="11" name="ee4pContent1">
            <a:extLst>
              <a:ext uri="{FF2B5EF4-FFF2-40B4-BE49-F238E27FC236}">
                <a16:creationId xmlns:a16="http://schemas.microsoft.com/office/drawing/2014/main" id="{52FF5123-10D1-9576-6951-F864F106A23D}"/>
              </a:ext>
            </a:extLst>
          </p:cNvPr>
          <p:cNvSpPr txBox="1">
            <a:spLocks/>
          </p:cNvSpPr>
          <p:nvPr>
            <p:custDataLst>
              <p:tags r:id="rId2"/>
            </p:custDataLst>
          </p:nvPr>
        </p:nvSpPr>
        <p:spPr>
          <a:xfrm>
            <a:off x="514349" y="1380227"/>
            <a:ext cx="11160917" cy="478562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图中显示了</a:t>
            </a:r>
            <a:r>
              <a:rPr lang="en-US" altLang="zh-CN" dirty="0">
                <a:latin typeface="+mn-lt"/>
              </a:rPr>
              <a:t>YOLOv5</a:t>
            </a:r>
            <a:r>
              <a:rPr lang="zh-CN" altLang="en-US" dirty="0">
                <a:latin typeface="+mn-lt"/>
              </a:rPr>
              <a:t>到</a:t>
            </a:r>
            <a:r>
              <a:rPr lang="en-US" altLang="zh-CN" dirty="0">
                <a:latin typeface="+mn-lt"/>
              </a:rPr>
              <a:t>YOLOv8</a:t>
            </a:r>
            <a:r>
              <a:rPr lang="zh-CN" altLang="en-US" dirty="0">
                <a:latin typeface="+mn-lt"/>
              </a:rPr>
              <a:t>的不同模型尺度的对比</a:t>
            </a:r>
          </a:p>
          <a:p>
            <a:pPr lvl="1"/>
            <a:endParaRPr lang="zh-CN" altLang="en-US" dirty="0">
              <a:latin typeface="+mn-lt"/>
            </a:endParaRPr>
          </a:p>
          <a:p>
            <a:pPr lvl="1"/>
            <a:r>
              <a:rPr lang="zh-CN" altLang="en-US" dirty="0">
                <a:latin typeface="+mn-lt"/>
              </a:rPr>
              <a:t>图中给出了不同版本的</a:t>
            </a:r>
            <a:r>
              <a:rPr lang="en-US" altLang="zh-CN" dirty="0">
                <a:latin typeface="+mn-lt"/>
              </a:rPr>
              <a:t>YOLO</a:t>
            </a:r>
            <a:r>
              <a:rPr lang="zh-CN" altLang="en-US" dirty="0">
                <a:latin typeface="+mn-lt"/>
              </a:rPr>
              <a:t>模型在复杂度和性能方面的比较分析</a:t>
            </a:r>
            <a:endParaRPr lang="en-US" altLang="zh-CN" dirty="0">
              <a:latin typeface="+mn-lt"/>
            </a:endParaRPr>
          </a:p>
          <a:p>
            <a:pPr lvl="1"/>
            <a:endParaRPr lang="en-US" altLang="zh-CN" dirty="0">
              <a:latin typeface="+mn-lt"/>
            </a:endParaRPr>
          </a:p>
          <a:p>
            <a:pPr lvl="1"/>
            <a:r>
              <a:rPr lang="zh-CN" altLang="en-US" dirty="0">
                <a:latin typeface="+mn-lt"/>
              </a:rPr>
              <a:t>左图绘制了参数数量</a:t>
            </a:r>
            <a:r>
              <a:rPr lang="en-US" altLang="zh-CN" dirty="0">
                <a:latin typeface="+mn-lt"/>
              </a:rPr>
              <a:t>(</a:t>
            </a:r>
            <a:r>
              <a:rPr lang="zh-CN" altLang="en-US" dirty="0">
                <a:latin typeface="+mn-lt"/>
              </a:rPr>
              <a:t>以百万计</a:t>
            </a:r>
            <a:r>
              <a:rPr lang="en-US" altLang="zh-CN" dirty="0">
                <a:latin typeface="+mn-lt"/>
              </a:rPr>
              <a:t>)</a:t>
            </a:r>
            <a:r>
              <a:rPr lang="zh-CN" altLang="en-US" dirty="0">
                <a:latin typeface="+mn-lt"/>
              </a:rPr>
              <a:t>与</a:t>
            </a:r>
            <a:r>
              <a:rPr lang="en-US" altLang="zh-CN" dirty="0">
                <a:latin typeface="+mn-lt"/>
              </a:rPr>
              <a:t>COCO</a:t>
            </a:r>
            <a:r>
              <a:rPr lang="zh-CN" altLang="en-US" dirty="0">
                <a:latin typeface="+mn-lt"/>
              </a:rPr>
              <a:t>验证集中的平均精度</a:t>
            </a:r>
            <a:r>
              <a:rPr lang="en-US" altLang="zh-CN" dirty="0">
                <a:latin typeface="+mn-lt"/>
              </a:rPr>
              <a:t>(mAP)</a:t>
            </a:r>
            <a:r>
              <a:rPr lang="zh-CN" altLang="en-US" dirty="0">
                <a:latin typeface="+mn-lt"/>
              </a:rPr>
              <a:t>的关系，范围从</a:t>
            </a:r>
            <a:r>
              <a:rPr lang="en-US" altLang="zh-CN" dirty="0">
                <a:latin typeface="+mn-lt"/>
              </a:rPr>
              <a:t>IOU</a:t>
            </a:r>
            <a:r>
              <a:rPr lang="zh-CN" altLang="en-US" dirty="0">
                <a:latin typeface="+mn-lt"/>
              </a:rPr>
              <a:t>阈值</a:t>
            </a:r>
            <a:r>
              <a:rPr lang="en-US" altLang="zh-CN" dirty="0">
                <a:latin typeface="+mn-lt"/>
              </a:rPr>
              <a:t>50</a:t>
            </a:r>
            <a:r>
              <a:rPr lang="zh-CN" altLang="en-US" dirty="0">
                <a:latin typeface="+mn-lt"/>
              </a:rPr>
              <a:t>到</a:t>
            </a:r>
            <a:r>
              <a:rPr lang="en-US" altLang="zh-CN" dirty="0">
                <a:latin typeface="+mn-lt"/>
              </a:rPr>
              <a:t>95</a:t>
            </a:r>
            <a:r>
              <a:rPr lang="zh-CN" altLang="en-US" dirty="0">
                <a:latin typeface="+mn-lt"/>
              </a:rPr>
              <a:t>。它说明了一个明显的趋势，即参数数量的增加提高了模型的准确性。每个模型包括不同的尺度，分别用</a:t>
            </a:r>
            <a:r>
              <a:rPr lang="en-US" altLang="zh-CN" dirty="0">
                <a:latin typeface="+mn-lt"/>
              </a:rPr>
              <a:t>n(</a:t>
            </a:r>
            <a:r>
              <a:rPr lang="zh-CN" altLang="en-US" dirty="0">
                <a:latin typeface="+mn-lt"/>
              </a:rPr>
              <a:t>纳米</a:t>
            </a:r>
            <a:r>
              <a:rPr lang="en-US" altLang="zh-CN" dirty="0">
                <a:latin typeface="+mn-lt"/>
              </a:rPr>
              <a:t>)</a:t>
            </a:r>
            <a:r>
              <a:rPr lang="zh-CN" altLang="en-US" dirty="0">
                <a:latin typeface="+mn-lt"/>
              </a:rPr>
              <a:t>、</a:t>
            </a:r>
            <a:r>
              <a:rPr lang="en-US" altLang="zh-CN" dirty="0">
                <a:latin typeface="+mn-lt"/>
              </a:rPr>
              <a:t>s(</a:t>
            </a:r>
            <a:r>
              <a:rPr lang="zh-CN" altLang="en-US" dirty="0">
                <a:latin typeface="+mn-lt"/>
              </a:rPr>
              <a:t>小</a:t>
            </a:r>
            <a:r>
              <a:rPr lang="en-US" altLang="zh-CN" dirty="0">
                <a:latin typeface="+mn-lt"/>
              </a:rPr>
              <a:t>)</a:t>
            </a:r>
            <a:r>
              <a:rPr lang="zh-CN" altLang="en-US" dirty="0">
                <a:latin typeface="+mn-lt"/>
              </a:rPr>
              <a:t>、</a:t>
            </a:r>
            <a:r>
              <a:rPr lang="en-US" altLang="zh-CN" dirty="0">
                <a:latin typeface="+mn-lt"/>
              </a:rPr>
              <a:t>m(</a:t>
            </a:r>
            <a:r>
              <a:rPr lang="zh-CN" altLang="en-US" dirty="0">
                <a:latin typeface="+mn-lt"/>
              </a:rPr>
              <a:t>中</a:t>
            </a:r>
            <a:r>
              <a:rPr lang="en-US" altLang="zh-CN" dirty="0">
                <a:latin typeface="+mn-lt"/>
              </a:rPr>
              <a:t>)</a:t>
            </a:r>
            <a:r>
              <a:rPr lang="zh-CN" altLang="en-US" dirty="0">
                <a:latin typeface="+mn-lt"/>
              </a:rPr>
              <a:t>、</a:t>
            </a:r>
            <a:r>
              <a:rPr lang="en-US" altLang="zh-CN" dirty="0">
                <a:latin typeface="+mn-lt"/>
              </a:rPr>
              <a:t>l(</a:t>
            </a:r>
            <a:r>
              <a:rPr lang="zh-CN" altLang="en-US" dirty="0">
                <a:latin typeface="+mn-lt"/>
              </a:rPr>
              <a:t>大</a:t>
            </a:r>
            <a:r>
              <a:rPr lang="en-US" altLang="zh-CN" dirty="0">
                <a:latin typeface="+mn-lt"/>
              </a:rPr>
              <a:t>)</a:t>
            </a:r>
            <a:r>
              <a:rPr lang="zh-CN" altLang="en-US" dirty="0">
                <a:latin typeface="+mn-lt"/>
              </a:rPr>
              <a:t>和</a:t>
            </a:r>
            <a:r>
              <a:rPr lang="en-US" altLang="zh-CN" dirty="0">
                <a:latin typeface="+mn-lt"/>
              </a:rPr>
              <a:t>x(</a:t>
            </a:r>
            <a:r>
              <a:rPr lang="zh-CN" altLang="en-US" dirty="0">
                <a:latin typeface="+mn-lt"/>
              </a:rPr>
              <a:t>超大</a:t>
            </a:r>
            <a:r>
              <a:rPr lang="en-US" altLang="zh-CN" dirty="0">
                <a:latin typeface="+mn-lt"/>
              </a:rPr>
              <a:t>)</a:t>
            </a:r>
            <a:r>
              <a:rPr lang="zh-CN" altLang="en-US" dirty="0">
                <a:latin typeface="+mn-lt"/>
              </a:rPr>
              <a:t>表示</a:t>
            </a:r>
            <a:endParaRPr lang="en-US" altLang="zh-CN" dirty="0">
              <a:latin typeface="+mn-lt"/>
            </a:endParaRPr>
          </a:p>
          <a:p>
            <a:pPr lvl="1"/>
            <a:endParaRPr lang="en-US" dirty="0">
              <a:latin typeface="+mn-lt"/>
            </a:endParaRPr>
          </a:p>
          <a:p>
            <a:pPr lvl="1"/>
            <a:r>
              <a:rPr lang="zh-CN" altLang="en-US" dirty="0">
                <a:latin typeface="+mn-lt"/>
              </a:rPr>
              <a:t>右图对比了</a:t>
            </a:r>
            <a:r>
              <a:rPr lang="en-US" altLang="zh-CN" dirty="0">
                <a:latin typeface="+mn-lt"/>
              </a:rPr>
              <a:t>NVIDIA A100 GPU</a:t>
            </a:r>
            <a:r>
              <a:rPr lang="zh-CN" altLang="en-US" dirty="0">
                <a:latin typeface="+mn-lt"/>
              </a:rPr>
              <a:t>上的推理延迟，使用</a:t>
            </a:r>
            <a:r>
              <a:rPr lang="en-US" altLang="zh-CN" dirty="0" err="1">
                <a:latin typeface="+mn-lt"/>
              </a:rPr>
              <a:t>TensorRT</a:t>
            </a:r>
            <a:r>
              <a:rPr lang="en-US" altLang="zh-CN" dirty="0">
                <a:latin typeface="+mn-lt"/>
              </a:rPr>
              <a:t> FP16</a:t>
            </a:r>
            <a:r>
              <a:rPr lang="zh-CN" altLang="en-US" dirty="0">
                <a:latin typeface="+mn-lt"/>
              </a:rPr>
              <a:t>，具有相同的</a:t>
            </a:r>
            <a:r>
              <a:rPr lang="en-US" altLang="zh-CN" dirty="0">
                <a:latin typeface="+mn-lt"/>
              </a:rPr>
              <a:t>mAP</a:t>
            </a:r>
            <a:r>
              <a:rPr lang="zh-CN" altLang="en-US" dirty="0">
                <a:latin typeface="+mn-lt"/>
              </a:rPr>
              <a:t>性能指标</a:t>
            </a:r>
            <a:endParaRPr lang="en-US" altLang="zh-CN" dirty="0">
              <a:latin typeface="+mn-lt"/>
            </a:endParaRPr>
          </a:p>
          <a:p>
            <a:pPr lvl="1"/>
            <a:endParaRPr lang="en-US" altLang="zh-CN" dirty="0">
              <a:latin typeface="+mn-lt"/>
            </a:endParaRPr>
          </a:p>
          <a:p>
            <a:pPr lvl="1"/>
            <a:r>
              <a:rPr lang="zh-CN" altLang="en-US" dirty="0">
                <a:latin typeface="+mn-lt"/>
              </a:rPr>
              <a:t>在这里，推理速度和检测精度之间的权衡是显而易见的。较低的延迟值，表示更快的模型推理，通常会导致准确性降低。相反，具有更高延迟的模型往往在</a:t>
            </a:r>
            <a:r>
              <a:rPr lang="en-US" altLang="zh-CN" dirty="0">
                <a:latin typeface="+mn-lt"/>
              </a:rPr>
              <a:t>COCO mAP</a:t>
            </a:r>
            <a:r>
              <a:rPr lang="zh-CN" altLang="en-US" dirty="0">
                <a:latin typeface="+mn-lt"/>
              </a:rPr>
              <a:t>度量上获得更好的性能</a:t>
            </a:r>
            <a:endParaRPr lang="en-US" altLang="zh-CN" dirty="0">
              <a:latin typeface="+mn-lt"/>
            </a:endParaRPr>
          </a:p>
          <a:p>
            <a:pPr lvl="1"/>
            <a:endParaRPr lang="en-US" altLang="zh-CN" dirty="0">
              <a:latin typeface="+mn-lt"/>
            </a:endParaRPr>
          </a:p>
          <a:p>
            <a:pPr lvl="1"/>
            <a:r>
              <a:rPr lang="zh-CN" altLang="en-US" dirty="0">
                <a:latin typeface="+mn-lt"/>
              </a:rPr>
              <a:t>这种关系对于实时处理至关重要的应用程序至关重要，并且模型的选择受到平衡速度和准确性的要求的影响</a:t>
            </a:r>
          </a:p>
          <a:p>
            <a:pPr lvl="1"/>
            <a:endParaRPr lang="zh-CN" altLang="en-US" dirty="0">
              <a:latin typeface="+mn-lt"/>
            </a:endParaRPr>
          </a:p>
          <a:p>
            <a:pPr lvl="1"/>
            <a:endParaRPr lang="en-US" dirty="0">
              <a:latin typeface="+mn-lt"/>
            </a:endParaRPr>
          </a:p>
        </p:txBody>
      </p:sp>
    </p:spTree>
    <p:extLst>
      <p:ext uri="{BB962C8B-B14F-4D97-AF65-F5344CB8AC3E}">
        <p14:creationId xmlns:p14="http://schemas.microsoft.com/office/powerpoint/2010/main" val="17875662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795AB2-C779-354A-93F8-D643E65B887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13795AB2-C779-354A-93F8-D643E65B887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672041"/>
            <a:ext cx="11160917" cy="492443"/>
          </a:xfrm>
        </p:spPr>
        <p:txBody>
          <a:bodyPr vert="horz"/>
          <a:lstStyle/>
          <a:p>
            <a:r>
              <a:rPr lang="en-US" dirty="0"/>
              <a:t>YOLO</a:t>
            </a:r>
            <a:r>
              <a:rPr lang="zh-CN" altLang="en-US" dirty="0"/>
              <a:t>来了</a:t>
            </a:r>
            <a:endParaRPr lang="en-US" dirty="0"/>
          </a:p>
        </p:txBody>
      </p:sp>
      <p:pic>
        <p:nvPicPr>
          <p:cNvPr id="94" name="图片 93" descr="图示&#10;&#10;描述已自动生成">
            <a:extLst>
              <a:ext uri="{FF2B5EF4-FFF2-40B4-BE49-F238E27FC236}">
                <a16:creationId xmlns:a16="http://schemas.microsoft.com/office/drawing/2014/main" id="{60108450-DD5C-1C2E-CEC9-34A111C250AF}"/>
              </a:ext>
            </a:extLst>
          </p:cNvPr>
          <p:cNvPicPr>
            <a:picLocks noChangeAspect="1"/>
          </p:cNvPicPr>
          <p:nvPr/>
        </p:nvPicPr>
        <p:blipFill rotWithShape="1">
          <a:blip r:embed="rId5"/>
          <a:srcRect l="2500" t="11372" r="2604" b="11840"/>
          <a:stretch/>
        </p:blipFill>
        <p:spPr>
          <a:xfrm>
            <a:off x="515541" y="2424394"/>
            <a:ext cx="11160917" cy="2009211"/>
          </a:xfrm>
          <a:prstGeom prst="rect">
            <a:avLst/>
          </a:prstGeom>
        </p:spPr>
      </p:pic>
    </p:spTree>
    <p:extLst>
      <p:ext uri="{BB962C8B-B14F-4D97-AF65-F5344CB8AC3E}">
        <p14:creationId xmlns:p14="http://schemas.microsoft.com/office/powerpoint/2010/main" val="7867707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a:hlinkClick r:id="rId53" action="ppaction://hlinksldjump"/>
            <a:extLst>
              <a:ext uri="{FF2B5EF4-FFF2-40B4-BE49-F238E27FC236}">
                <a16:creationId xmlns:a16="http://schemas.microsoft.com/office/drawing/2014/main" id="{7A1321C9-9F30-5A5F-F467-F231EF43B3D2}"/>
              </a:ext>
            </a:extLst>
          </p:cNvPr>
          <p:cNvSpPr/>
          <p:nvPr>
            <p:custDataLst>
              <p:tags r:id="rId2"/>
            </p:custDataLst>
          </p:nvPr>
        </p:nvSpPr>
        <p:spPr>
          <a:xfrm>
            <a:off x="11562277" y="5923848"/>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132</a:t>
            </a:r>
          </a:p>
        </p:txBody>
      </p:sp>
      <p:sp>
        <p:nvSpPr>
          <p:cNvPr id="52" name="矩形 51">
            <a:hlinkClick r:id="rId53" action="ppaction://hlinksldjump"/>
            <a:extLst>
              <a:ext uri="{FF2B5EF4-FFF2-40B4-BE49-F238E27FC236}">
                <a16:creationId xmlns:a16="http://schemas.microsoft.com/office/drawing/2014/main" id="{1D1156F9-8B2F-440F-D14F-6D0B0BEFB027}"/>
              </a:ext>
            </a:extLst>
          </p:cNvPr>
          <p:cNvSpPr/>
          <p:nvPr>
            <p:custDataLst>
              <p:tags r:id="rId3"/>
            </p:custDataLst>
          </p:nvPr>
        </p:nvSpPr>
        <p:spPr>
          <a:xfrm>
            <a:off x="794760" y="5923848"/>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YOLOv9</a:t>
            </a:r>
          </a:p>
        </p:txBody>
      </p:sp>
      <p:sp>
        <p:nvSpPr>
          <p:cNvPr id="51" name="矩形 50">
            <a:hlinkClick r:id="rId53" action="ppaction://hlinksldjump"/>
            <a:extLst>
              <a:ext uri="{FF2B5EF4-FFF2-40B4-BE49-F238E27FC236}">
                <a16:creationId xmlns:a16="http://schemas.microsoft.com/office/drawing/2014/main" id="{FE08967A-8A8A-DD55-972C-B44DB544E72E}"/>
              </a:ext>
            </a:extLst>
          </p:cNvPr>
          <p:cNvSpPr/>
          <p:nvPr>
            <p:custDataLst>
              <p:tags r:id="rId4"/>
            </p:custDataLst>
          </p:nvPr>
        </p:nvSpPr>
        <p:spPr>
          <a:xfrm>
            <a:off x="514349" y="5923848"/>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16</a:t>
            </a:r>
          </a:p>
        </p:txBody>
      </p:sp>
      <p:sp>
        <p:nvSpPr>
          <p:cNvPr id="50" name="矩形 49">
            <a:hlinkClick r:id="rId54" action="ppaction://hlinksldjump"/>
            <a:extLst>
              <a:ext uri="{FF2B5EF4-FFF2-40B4-BE49-F238E27FC236}">
                <a16:creationId xmlns:a16="http://schemas.microsoft.com/office/drawing/2014/main" id="{D23034A6-59F4-62EB-54AB-CF12A4C03D8F}"/>
              </a:ext>
            </a:extLst>
          </p:cNvPr>
          <p:cNvSpPr/>
          <p:nvPr>
            <p:custDataLst>
              <p:tags r:id="rId5"/>
            </p:custDataLst>
          </p:nvPr>
        </p:nvSpPr>
        <p:spPr>
          <a:xfrm>
            <a:off x="11562277" y="5643436"/>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124</a:t>
            </a:r>
          </a:p>
        </p:txBody>
      </p:sp>
      <p:sp>
        <p:nvSpPr>
          <p:cNvPr id="49" name="矩形 48">
            <a:hlinkClick r:id="rId54" action="ppaction://hlinksldjump"/>
            <a:extLst>
              <a:ext uri="{FF2B5EF4-FFF2-40B4-BE49-F238E27FC236}">
                <a16:creationId xmlns:a16="http://schemas.microsoft.com/office/drawing/2014/main" id="{42A1506E-89E0-BEDE-E096-C05D5624CCFA}"/>
              </a:ext>
            </a:extLst>
          </p:cNvPr>
          <p:cNvSpPr/>
          <p:nvPr>
            <p:custDataLst>
              <p:tags r:id="rId6"/>
            </p:custDataLst>
          </p:nvPr>
        </p:nvSpPr>
        <p:spPr>
          <a:xfrm>
            <a:off x="794760" y="5643436"/>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YOLO-World</a:t>
            </a:r>
          </a:p>
        </p:txBody>
      </p:sp>
      <p:sp>
        <p:nvSpPr>
          <p:cNvPr id="48" name="矩形 47">
            <a:hlinkClick r:id="rId54" action="ppaction://hlinksldjump"/>
            <a:extLst>
              <a:ext uri="{FF2B5EF4-FFF2-40B4-BE49-F238E27FC236}">
                <a16:creationId xmlns:a16="http://schemas.microsoft.com/office/drawing/2014/main" id="{6457FAC2-8A60-1F67-030A-14BB0648651C}"/>
              </a:ext>
            </a:extLst>
          </p:cNvPr>
          <p:cNvSpPr/>
          <p:nvPr>
            <p:custDataLst>
              <p:tags r:id="rId7"/>
            </p:custDataLst>
          </p:nvPr>
        </p:nvSpPr>
        <p:spPr>
          <a:xfrm>
            <a:off x="514349" y="5643436"/>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15</a:t>
            </a:r>
          </a:p>
        </p:txBody>
      </p:sp>
      <p:sp>
        <p:nvSpPr>
          <p:cNvPr id="47" name="矩形 46">
            <a:hlinkClick r:id="rId55" action="ppaction://hlinksldjump"/>
            <a:extLst>
              <a:ext uri="{FF2B5EF4-FFF2-40B4-BE49-F238E27FC236}">
                <a16:creationId xmlns:a16="http://schemas.microsoft.com/office/drawing/2014/main" id="{0643AFFE-CF2D-2B4F-A157-BDAFAB7A4436}"/>
              </a:ext>
            </a:extLst>
          </p:cNvPr>
          <p:cNvSpPr/>
          <p:nvPr>
            <p:custDataLst>
              <p:tags r:id="rId8"/>
            </p:custDataLst>
          </p:nvPr>
        </p:nvSpPr>
        <p:spPr>
          <a:xfrm>
            <a:off x="11562277" y="5363025"/>
            <a:ext cx="66901" cy="2420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120</a:t>
            </a:r>
          </a:p>
        </p:txBody>
      </p:sp>
      <p:sp>
        <p:nvSpPr>
          <p:cNvPr id="46" name="矩形 45">
            <a:hlinkClick r:id="rId55" action="ppaction://hlinksldjump"/>
            <a:extLst>
              <a:ext uri="{FF2B5EF4-FFF2-40B4-BE49-F238E27FC236}">
                <a16:creationId xmlns:a16="http://schemas.microsoft.com/office/drawing/2014/main" id="{5DE7015D-7320-2A61-FE1D-869CEE8A88C7}"/>
              </a:ext>
            </a:extLst>
          </p:cNvPr>
          <p:cNvSpPr/>
          <p:nvPr>
            <p:custDataLst>
              <p:tags r:id="rId9"/>
            </p:custDataLst>
          </p:nvPr>
        </p:nvSpPr>
        <p:spPr>
          <a:xfrm>
            <a:off x="794760" y="5363025"/>
            <a:ext cx="1958329" cy="2420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YOLO-NAS</a:t>
            </a:r>
          </a:p>
        </p:txBody>
      </p:sp>
      <p:sp>
        <p:nvSpPr>
          <p:cNvPr id="45" name="矩形 44">
            <a:hlinkClick r:id="rId55" action="ppaction://hlinksldjump"/>
            <a:extLst>
              <a:ext uri="{FF2B5EF4-FFF2-40B4-BE49-F238E27FC236}">
                <a16:creationId xmlns:a16="http://schemas.microsoft.com/office/drawing/2014/main" id="{078A9AE2-DF4A-60E1-BEC4-81B1588C2CBB}"/>
              </a:ext>
            </a:extLst>
          </p:cNvPr>
          <p:cNvSpPr/>
          <p:nvPr>
            <p:custDataLst>
              <p:tags r:id="rId10"/>
            </p:custDataLst>
          </p:nvPr>
        </p:nvSpPr>
        <p:spPr>
          <a:xfrm>
            <a:off x="514349" y="5363025"/>
            <a:ext cx="242004" cy="242003"/>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14</a:t>
            </a:r>
          </a:p>
        </p:txBody>
      </p:sp>
      <p:sp>
        <p:nvSpPr>
          <p:cNvPr id="44" name="矩形 43">
            <a:hlinkClick r:id="rId56" action="ppaction://hlinksldjump"/>
            <a:extLst>
              <a:ext uri="{FF2B5EF4-FFF2-40B4-BE49-F238E27FC236}">
                <a16:creationId xmlns:a16="http://schemas.microsoft.com/office/drawing/2014/main" id="{5E472E4D-FE8E-1C88-00B6-181C10D7E97D}"/>
              </a:ext>
            </a:extLst>
          </p:cNvPr>
          <p:cNvSpPr/>
          <p:nvPr>
            <p:custDataLst>
              <p:tags r:id="rId11"/>
            </p:custDataLst>
          </p:nvPr>
        </p:nvSpPr>
        <p:spPr>
          <a:xfrm>
            <a:off x="11562277" y="5082613"/>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111</a:t>
            </a:r>
          </a:p>
        </p:txBody>
      </p:sp>
      <p:sp>
        <p:nvSpPr>
          <p:cNvPr id="43" name="矩形 42">
            <a:hlinkClick r:id="rId56" action="ppaction://hlinksldjump"/>
            <a:extLst>
              <a:ext uri="{FF2B5EF4-FFF2-40B4-BE49-F238E27FC236}">
                <a16:creationId xmlns:a16="http://schemas.microsoft.com/office/drawing/2014/main" id="{37F4348D-8EA5-5047-A91A-F11C6CB98DD1}"/>
              </a:ext>
            </a:extLst>
          </p:cNvPr>
          <p:cNvSpPr/>
          <p:nvPr>
            <p:custDataLst>
              <p:tags r:id="rId12"/>
            </p:custDataLst>
          </p:nvPr>
        </p:nvSpPr>
        <p:spPr>
          <a:xfrm>
            <a:off x="794760" y="5082613"/>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PP-YOLO PP-YOLOv2 PP-YOLOvE</a:t>
            </a:r>
          </a:p>
        </p:txBody>
      </p:sp>
      <p:sp>
        <p:nvSpPr>
          <p:cNvPr id="42" name="矩形 41">
            <a:hlinkClick r:id="rId56" action="ppaction://hlinksldjump"/>
            <a:extLst>
              <a:ext uri="{FF2B5EF4-FFF2-40B4-BE49-F238E27FC236}">
                <a16:creationId xmlns:a16="http://schemas.microsoft.com/office/drawing/2014/main" id="{06712EA0-31B4-8311-7C16-EBBC1B83314D}"/>
              </a:ext>
            </a:extLst>
          </p:cNvPr>
          <p:cNvSpPr/>
          <p:nvPr>
            <p:custDataLst>
              <p:tags r:id="rId13"/>
            </p:custDataLst>
          </p:nvPr>
        </p:nvSpPr>
        <p:spPr>
          <a:xfrm>
            <a:off x="514349" y="5082613"/>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13</a:t>
            </a:r>
          </a:p>
        </p:txBody>
      </p:sp>
      <p:sp>
        <p:nvSpPr>
          <p:cNvPr id="41" name="矩形 40">
            <a:hlinkClick r:id="rId57" action="ppaction://hlinksldjump"/>
            <a:extLst>
              <a:ext uri="{FF2B5EF4-FFF2-40B4-BE49-F238E27FC236}">
                <a16:creationId xmlns:a16="http://schemas.microsoft.com/office/drawing/2014/main" id="{0AAA1FDD-C7E9-8A3A-6589-58F80704A51D}"/>
              </a:ext>
            </a:extLst>
          </p:cNvPr>
          <p:cNvSpPr/>
          <p:nvPr>
            <p:custDataLst>
              <p:tags r:id="rId14"/>
            </p:custDataLst>
          </p:nvPr>
        </p:nvSpPr>
        <p:spPr>
          <a:xfrm>
            <a:off x="11562277" y="4802201"/>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106</a:t>
            </a:r>
          </a:p>
        </p:txBody>
      </p:sp>
      <p:sp>
        <p:nvSpPr>
          <p:cNvPr id="40" name="矩形 39">
            <a:hlinkClick r:id="rId57" action="ppaction://hlinksldjump"/>
            <a:extLst>
              <a:ext uri="{FF2B5EF4-FFF2-40B4-BE49-F238E27FC236}">
                <a16:creationId xmlns:a16="http://schemas.microsoft.com/office/drawing/2014/main" id="{BB98A23F-0372-E1E8-E2EC-A8A989528C7F}"/>
              </a:ext>
            </a:extLst>
          </p:cNvPr>
          <p:cNvSpPr/>
          <p:nvPr>
            <p:custDataLst>
              <p:tags r:id="rId15"/>
            </p:custDataLst>
          </p:nvPr>
        </p:nvSpPr>
        <p:spPr>
          <a:xfrm>
            <a:off x="794760" y="4802201"/>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YOLOv8</a:t>
            </a:r>
          </a:p>
        </p:txBody>
      </p:sp>
      <p:sp>
        <p:nvSpPr>
          <p:cNvPr id="39" name="矩形 38">
            <a:hlinkClick r:id="rId57" action="ppaction://hlinksldjump"/>
            <a:extLst>
              <a:ext uri="{FF2B5EF4-FFF2-40B4-BE49-F238E27FC236}">
                <a16:creationId xmlns:a16="http://schemas.microsoft.com/office/drawing/2014/main" id="{4BE04872-6307-7A7B-3156-E0547DCB2131}"/>
              </a:ext>
            </a:extLst>
          </p:cNvPr>
          <p:cNvSpPr/>
          <p:nvPr>
            <p:custDataLst>
              <p:tags r:id="rId16"/>
            </p:custDataLst>
          </p:nvPr>
        </p:nvSpPr>
        <p:spPr>
          <a:xfrm>
            <a:off x="514349" y="4802201"/>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12</a:t>
            </a:r>
          </a:p>
        </p:txBody>
      </p:sp>
      <p:sp>
        <p:nvSpPr>
          <p:cNvPr id="38" name="矩形 37">
            <a:hlinkClick r:id="rId58" action="ppaction://hlinksldjump"/>
            <a:extLst>
              <a:ext uri="{FF2B5EF4-FFF2-40B4-BE49-F238E27FC236}">
                <a16:creationId xmlns:a16="http://schemas.microsoft.com/office/drawing/2014/main" id="{238CEF69-3ED1-7B2D-763A-E187C3DDFA9D}"/>
              </a:ext>
            </a:extLst>
          </p:cNvPr>
          <p:cNvSpPr/>
          <p:nvPr>
            <p:custDataLst>
              <p:tags r:id="rId17"/>
            </p:custDataLst>
          </p:nvPr>
        </p:nvSpPr>
        <p:spPr>
          <a:xfrm>
            <a:off x="11562277" y="4521790"/>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102</a:t>
            </a:r>
          </a:p>
        </p:txBody>
      </p:sp>
      <p:sp>
        <p:nvSpPr>
          <p:cNvPr id="37" name="矩形 36">
            <a:hlinkClick r:id="rId58" action="ppaction://hlinksldjump"/>
            <a:extLst>
              <a:ext uri="{FF2B5EF4-FFF2-40B4-BE49-F238E27FC236}">
                <a16:creationId xmlns:a16="http://schemas.microsoft.com/office/drawing/2014/main" id="{DD27B02D-592E-10BD-C098-B19DCEB3C465}"/>
              </a:ext>
            </a:extLst>
          </p:cNvPr>
          <p:cNvSpPr/>
          <p:nvPr>
            <p:custDataLst>
              <p:tags r:id="rId18"/>
            </p:custDataLst>
          </p:nvPr>
        </p:nvSpPr>
        <p:spPr>
          <a:xfrm>
            <a:off x="794760" y="4521790"/>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DAMO-YOLO</a:t>
            </a:r>
          </a:p>
        </p:txBody>
      </p:sp>
      <p:sp>
        <p:nvSpPr>
          <p:cNvPr id="36" name="矩形 35">
            <a:hlinkClick r:id="rId58" action="ppaction://hlinksldjump"/>
            <a:extLst>
              <a:ext uri="{FF2B5EF4-FFF2-40B4-BE49-F238E27FC236}">
                <a16:creationId xmlns:a16="http://schemas.microsoft.com/office/drawing/2014/main" id="{2759320C-AD78-47D4-41BA-F0E97ABA30EB}"/>
              </a:ext>
            </a:extLst>
          </p:cNvPr>
          <p:cNvSpPr/>
          <p:nvPr>
            <p:custDataLst>
              <p:tags r:id="rId19"/>
            </p:custDataLst>
          </p:nvPr>
        </p:nvSpPr>
        <p:spPr>
          <a:xfrm>
            <a:off x="514349" y="4521790"/>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11</a:t>
            </a:r>
          </a:p>
        </p:txBody>
      </p:sp>
      <p:sp>
        <p:nvSpPr>
          <p:cNvPr id="35" name="矩形 34">
            <a:hlinkClick r:id="rId59" action="ppaction://hlinksldjump"/>
            <a:extLst>
              <a:ext uri="{FF2B5EF4-FFF2-40B4-BE49-F238E27FC236}">
                <a16:creationId xmlns:a16="http://schemas.microsoft.com/office/drawing/2014/main" id="{2D26B619-87A2-0385-6559-64702F8B24E6}"/>
              </a:ext>
            </a:extLst>
          </p:cNvPr>
          <p:cNvSpPr/>
          <p:nvPr>
            <p:custDataLst>
              <p:tags r:id="rId20"/>
            </p:custDataLst>
          </p:nvPr>
        </p:nvSpPr>
        <p:spPr>
          <a:xfrm>
            <a:off x="11562277" y="4241378"/>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97</a:t>
            </a:r>
          </a:p>
        </p:txBody>
      </p:sp>
      <p:sp>
        <p:nvSpPr>
          <p:cNvPr id="34" name="矩形 33">
            <a:hlinkClick r:id="rId59" action="ppaction://hlinksldjump"/>
            <a:extLst>
              <a:ext uri="{FF2B5EF4-FFF2-40B4-BE49-F238E27FC236}">
                <a16:creationId xmlns:a16="http://schemas.microsoft.com/office/drawing/2014/main" id="{27EC3B1B-F8BE-5EED-3E93-4E11B7BA5481}"/>
              </a:ext>
            </a:extLst>
          </p:cNvPr>
          <p:cNvSpPr/>
          <p:nvPr>
            <p:custDataLst>
              <p:tags r:id="rId21"/>
            </p:custDataLst>
          </p:nvPr>
        </p:nvSpPr>
        <p:spPr>
          <a:xfrm>
            <a:off x="794760" y="4241378"/>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YOLOv7</a:t>
            </a:r>
          </a:p>
        </p:txBody>
      </p:sp>
      <p:sp>
        <p:nvSpPr>
          <p:cNvPr id="33" name="矩形 32">
            <a:hlinkClick r:id="rId59" action="ppaction://hlinksldjump"/>
            <a:extLst>
              <a:ext uri="{FF2B5EF4-FFF2-40B4-BE49-F238E27FC236}">
                <a16:creationId xmlns:a16="http://schemas.microsoft.com/office/drawing/2014/main" id="{9D046D7F-64B1-418F-46D3-23472DC9812E}"/>
              </a:ext>
            </a:extLst>
          </p:cNvPr>
          <p:cNvSpPr/>
          <p:nvPr>
            <p:custDataLst>
              <p:tags r:id="rId22"/>
            </p:custDataLst>
          </p:nvPr>
        </p:nvSpPr>
        <p:spPr>
          <a:xfrm>
            <a:off x="514349" y="4241378"/>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10</a:t>
            </a:r>
          </a:p>
        </p:txBody>
      </p:sp>
      <p:sp>
        <p:nvSpPr>
          <p:cNvPr id="32" name="矩形 31">
            <a:hlinkClick r:id="rId60" action="ppaction://hlinksldjump"/>
            <a:extLst>
              <a:ext uri="{FF2B5EF4-FFF2-40B4-BE49-F238E27FC236}">
                <a16:creationId xmlns:a16="http://schemas.microsoft.com/office/drawing/2014/main" id="{C70910F2-F26C-96BA-D32B-3ACC060B8F5C}"/>
              </a:ext>
            </a:extLst>
          </p:cNvPr>
          <p:cNvSpPr/>
          <p:nvPr>
            <p:custDataLst>
              <p:tags r:id="rId23"/>
            </p:custDataLst>
          </p:nvPr>
        </p:nvSpPr>
        <p:spPr>
          <a:xfrm>
            <a:off x="11562277" y="3960967"/>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94</a:t>
            </a:r>
          </a:p>
        </p:txBody>
      </p:sp>
      <p:sp>
        <p:nvSpPr>
          <p:cNvPr id="31" name="矩形 30">
            <a:hlinkClick r:id="rId60" action="ppaction://hlinksldjump"/>
            <a:extLst>
              <a:ext uri="{FF2B5EF4-FFF2-40B4-BE49-F238E27FC236}">
                <a16:creationId xmlns:a16="http://schemas.microsoft.com/office/drawing/2014/main" id="{3F2DBE97-1CC6-7232-E54C-EED329554EA3}"/>
              </a:ext>
            </a:extLst>
          </p:cNvPr>
          <p:cNvSpPr/>
          <p:nvPr>
            <p:custDataLst>
              <p:tags r:id="rId24"/>
            </p:custDataLst>
          </p:nvPr>
        </p:nvSpPr>
        <p:spPr>
          <a:xfrm>
            <a:off x="794760" y="3960967"/>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YOLOv6</a:t>
            </a:r>
          </a:p>
        </p:txBody>
      </p:sp>
      <p:sp>
        <p:nvSpPr>
          <p:cNvPr id="30" name="矩形 29">
            <a:hlinkClick r:id="rId60" action="ppaction://hlinksldjump"/>
            <a:extLst>
              <a:ext uri="{FF2B5EF4-FFF2-40B4-BE49-F238E27FC236}">
                <a16:creationId xmlns:a16="http://schemas.microsoft.com/office/drawing/2014/main" id="{3829E910-7707-A126-0B94-C09B264C27E0}"/>
              </a:ext>
            </a:extLst>
          </p:cNvPr>
          <p:cNvSpPr/>
          <p:nvPr>
            <p:custDataLst>
              <p:tags r:id="rId25"/>
            </p:custDataLst>
          </p:nvPr>
        </p:nvSpPr>
        <p:spPr>
          <a:xfrm>
            <a:off x="514349" y="3960967"/>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9</a:t>
            </a:r>
          </a:p>
        </p:txBody>
      </p:sp>
      <p:sp>
        <p:nvSpPr>
          <p:cNvPr id="29" name="矩形 28">
            <a:hlinkClick r:id="rId61" action="ppaction://hlinksldjump"/>
            <a:extLst>
              <a:ext uri="{FF2B5EF4-FFF2-40B4-BE49-F238E27FC236}">
                <a16:creationId xmlns:a16="http://schemas.microsoft.com/office/drawing/2014/main" id="{094B421B-03B3-7810-665D-3A0AD40397C3}"/>
              </a:ext>
            </a:extLst>
          </p:cNvPr>
          <p:cNvSpPr/>
          <p:nvPr>
            <p:custDataLst>
              <p:tags r:id="rId26"/>
            </p:custDataLst>
          </p:nvPr>
        </p:nvSpPr>
        <p:spPr>
          <a:xfrm>
            <a:off x="11562277" y="3680555"/>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91</a:t>
            </a:r>
          </a:p>
        </p:txBody>
      </p:sp>
      <p:sp>
        <p:nvSpPr>
          <p:cNvPr id="28" name="矩形 27">
            <a:hlinkClick r:id="rId61" action="ppaction://hlinksldjump"/>
            <a:extLst>
              <a:ext uri="{FF2B5EF4-FFF2-40B4-BE49-F238E27FC236}">
                <a16:creationId xmlns:a16="http://schemas.microsoft.com/office/drawing/2014/main" id="{D6825DEF-9C77-E8BE-05D8-8B3DE1480160}"/>
              </a:ext>
            </a:extLst>
          </p:cNvPr>
          <p:cNvSpPr/>
          <p:nvPr>
            <p:custDataLst>
              <p:tags r:id="rId27"/>
            </p:custDataLst>
          </p:nvPr>
        </p:nvSpPr>
        <p:spPr>
          <a:xfrm>
            <a:off x="794760" y="3680555"/>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YOLOX</a:t>
            </a:r>
          </a:p>
        </p:txBody>
      </p:sp>
      <p:sp>
        <p:nvSpPr>
          <p:cNvPr id="27" name="矩形 26">
            <a:hlinkClick r:id="rId61" action="ppaction://hlinksldjump"/>
            <a:extLst>
              <a:ext uri="{FF2B5EF4-FFF2-40B4-BE49-F238E27FC236}">
                <a16:creationId xmlns:a16="http://schemas.microsoft.com/office/drawing/2014/main" id="{DD3A83FE-1D7A-F9B0-243A-7C3F19F1649C}"/>
              </a:ext>
            </a:extLst>
          </p:cNvPr>
          <p:cNvSpPr/>
          <p:nvPr>
            <p:custDataLst>
              <p:tags r:id="rId28"/>
            </p:custDataLst>
          </p:nvPr>
        </p:nvSpPr>
        <p:spPr>
          <a:xfrm>
            <a:off x="514349" y="3680555"/>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8</a:t>
            </a:r>
          </a:p>
        </p:txBody>
      </p:sp>
      <p:sp>
        <p:nvSpPr>
          <p:cNvPr id="26" name="矩形 25">
            <a:hlinkClick r:id="rId62" action="ppaction://hlinksldjump"/>
            <a:extLst>
              <a:ext uri="{FF2B5EF4-FFF2-40B4-BE49-F238E27FC236}">
                <a16:creationId xmlns:a16="http://schemas.microsoft.com/office/drawing/2014/main" id="{D530859C-8D6E-7BCD-9D13-AC195F02C1FF}"/>
              </a:ext>
            </a:extLst>
          </p:cNvPr>
          <p:cNvSpPr/>
          <p:nvPr>
            <p:custDataLst>
              <p:tags r:id="rId29"/>
            </p:custDataLst>
          </p:nvPr>
        </p:nvSpPr>
        <p:spPr>
          <a:xfrm>
            <a:off x="11562277" y="3400144"/>
            <a:ext cx="66901" cy="2420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88</a:t>
            </a:r>
          </a:p>
        </p:txBody>
      </p:sp>
      <p:sp>
        <p:nvSpPr>
          <p:cNvPr id="25" name="矩形 24">
            <a:hlinkClick r:id="rId62" action="ppaction://hlinksldjump"/>
            <a:extLst>
              <a:ext uri="{FF2B5EF4-FFF2-40B4-BE49-F238E27FC236}">
                <a16:creationId xmlns:a16="http://schemas.microsoft.com/office/drawing/2014/main" id="{F75698E7-00D2-6A72-F75C-61DA815AEE6A}"/>
              </a:ext>
            </a:extLst>
          </p:cNvPr>
          <p:cNvSpPr/>
          <p:nvPr>
            <p:custDataLst>
              <p:tags r:id="rId30"/>
            </p:custDataLst>
          </p:nvPr>
        </p:nvSpPr>
        <p:spPr>
          <a:xfrm>
            <a:off x="794760" y="3400144"/>
            <a:ext cx="1958329" cy="2420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YOLOR</a:t>
            </a:r>
          </a:p>
        </p:txBody>
      </p:sp>
      <p:sp>
        <p:nvSpPr>
          <p:cNvPr id="24" name="矩形 23">
            <a:hlinkClick r:id="rId62" action="ppaction://hlinksldjump"/>
            <a:extLst>
              <a:ext uri="{FF2B5EF4-FFF2-40B4-BE49-F238E27FC236}">
                <a16:creationId xmlns:a16="http://schemas.microsoft.com/office/drawing/2014/main" id="{F0C413BE-127C-6F4E-3A53-E0ED287D75CC}"/>
              </a:ext>
            </a:extLst>
          </p:cNvPr>
          <p:cNvSpPr/>
          <p:nvPr>
            <p:custDataLst>
              <p:tags r:id="rId31"/>
            </p:custDataLst>
          </p:nvPr>
        </p:nvSpPr>
        <p:spPr>
          <a:xfrm>
            <a:off x="514349" y="3400144"/>
            <a:ext cx="242004" cy="242003"/>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7</a:t>
            </a:r>
          </a:p>
        </p:txBody>
      </p:sp>
      <p:sp>
        <p:nvSpPr>
          <p:cNvPr id="23" name="矩形 22">
            <a:hlinkClick r:id="rId63" action="ppaction://hlinksldjump"/>
            <a:extLst>
              <a:ext uri="{FF2B5EF4-FFF2-40B4-BE49-F238E27FC236}">
                <a16:creationId xmlns:a16="http://schemas.microsoft.com/office/drawing/2014/main" id="{9E1FC9EB-A9DB-C3BE-55B6-23026006BC21}"/>
              </a:ext>
            </a:extLst>
          </p:cNvPr>
          <p:cNvSpPr/>
          <p:nvPr>
            <p:custDataLst>
              <p:tags r:id="rId32"/>
            </p:custDataLst>
          </p:nvPr>
        </p:nvSpPr>
        <p:spPr>
          <a:xfrm>
            <a:off x="11562277" y="3119732"/>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85</a:t>
            </a:r>
          </a:p>
        </p:txBody>
      </p:sp>
      <p:sp>
        <p:nvSpPr>
          <p:cNvPr id="22" name="矩形 21">
            <a:hlinkClick r:id="rId63" action="ppaction://hlinksldjump"/>
            <a:extLst>
              <a:ext uri="{FF2B5EF4-FFF2-40B4-BE49-F238E27FC236}">
                <a16:creationId xmlns:a16="http://schemas.microsoft.com/office/drawing/2014/main" id="{E409EEA7-01EE-BFAB-5C4C-FCAA65D9027D}"/>
              </a:ext>
            </a:extLst>
          </p:cNvPr>
          <p:cNvSpPr/>
          <p:nvPr>
            <p:custDataLst>
              <p:tags r:id="rId33"/>
            </p:custDataLst>
          </p:nvPr>
        </p:nvSpPr>
        <p:spPr>
          <a:xfrm>
            <a:off x="794760" y="3119732"/>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Scaled-YOLOv4</a:t>
            </a:r>
          </a:p>
        </p:txBody>
      </p:sp>
      <p:sp>
        <p:nvSpPr>
          <p:cNvPr id="21" name="矩形 20">
            <a:hlinkClick r:id="rId63" action="ppaction://hlinksldjump"/>
            <a:extLst>
              <a:ext uri="{FF2B5EF4-FFF2-40B4-BE49-F238E27FC236}">
                <a16:creationId xmlns:a16="http://schemas.microsoft.com/office/drawing/2014/main" id="{57715088-78F7-AFA4-D07E-D1B4FF85E511}"/>
              </a:ext>
            </a:extLst>
          </p:cNvPr>
          <p:cNvSpPr/>
          <p:nvPr>
            <p:custDataLst>
              <p:tags r:id="rId34"/>
            </p:custDataLst>
          </p:nvPr>
        </p:nvSpPr>
        <p:spPr>
          <a:xfrm>
            <a:off x="514349" y="3119732"/>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6</a:t>
            </a:r>
          </a:p>
        </p:txBody>
      </p:sp>
      <p:sp>
        <p:nvSpPr>
          <p:cNvPr id="20" name="矩形 19">
            <a:hlinkClick r:id="rId64" action="ppaction://hlinksldjump"/>
            <a:extLst>
              <a:ext uri="{FF2B5EF4-FFF2-40B4-BE49-F238E27FC236}">
                <a16:creationId xmlns:a16="http://schemas.microsoft.com/office/drawing/2014/main" id="{FB2DF5EA-F00A-9847-6908-34EF657C4CEA}"/>
              </a:ext>
            </a:extLst>
          </p:cNvPr>
          <p:cNvSpPr/>
          <p:nvPr>
            <p:custDataLst>
              <p:tags r:id="rId35"/>
            </p:custDataLst>
          </p:nvPr>
        </p:nvSpPr>
        <p:spPr>
          <a:xfrm>
            <a:off x="11562277" y="2839320"/>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81</a:t>
            </a:r>
          </a:p>
        </p:txBody>
      </p:sp>
      <p:sp>
        <p:nvSpPr>
          <p:cNvPr id="19" name="矩形 18">
            <a:hlinkClick r:id="rId64" action="ppaction://hlinksldjump"/>
            <a:extLst>
              <a:ext uri="{FF2B5EF4-FFF2-40B4-BE49-F238E27FC236}">
                <a16:creationId xmlns:a16="http://schemas.microsoft.com/office/drawing/2014/main" id="{34B45BD3-1B0A-D9E6-0184-D99EDBE0F811}"/>
              </a:ext>
            </a:extLst>
          </p:cNvPr>
          <p:cNvSpPr/>
          <p:nvPr>
            <p:custDataLst>
              <p:tags r:id="rId36"/>
            </p:custDataLst>
          </p:nvPr>
        </p:nvSpPr>
        <p:spPr>
          <a:xfrm>
            <a:off x="794760" y="2839320"/>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YOLOv5</a:t>
            </a:r>
          </a:p>
        </p:txBody>
      </p:sp>
      <p:sp>
        <p:nvSpPr>
          <p:cNvPr id="18" name="矩形 17">
            <a:hlinkClick r:id="rId64" action="ppaction://hlinksldjump"/>
            <a:extLst>
              <a:ext uri="{FF2B5EF4-FFF2-40B4-BE49-F238E27FC236}">
                <a16:creationId xmlns:a16="http://schemas.microsoft.com/office/drawing/2014/main" id="{C46CF08B-F6CB-3D72-4064-0CBB6613BD75}"/>
              </a:ext>
            </a:extLst>
          </p:cNvPr>
          <p:cNvSpPr/>
          <p:nvPr>
            <p:custDataLst>
              <p:tags r:id="rId37"/>
            </p:custDataLst>
          </p:nvPr>
        </p:nvSpPr>
        <p:spPr>
          <a:xfrm>
            <a:off x="514349" y="2839320"/>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5</a:t>
            </a:r>
          </a:p>
        </p:txBody>
      </p:sp>
      <p:sp>
        <p:nvSpPr>
          <p:cNvPr id="17" name="矩形 16">
            <a:hlinkClick r:id="rId65" action="ppaction://hlinksldjump"/>
            <a:extLst>
              <a:ext uri="{FF2B5EF4-FFF2-40B4-BE49-F238E27FC236}">
                <a16:creationId xmlns:a16="http://schemas.microsoft.com/office/drawing/2014/main" id="{7253FDE2-B718-BF9E-A4B6-292DB54DB946}"/>
              </a:ext>
            </a:extLst>
          </p:cNvPr>
          <p:cNvSpPr/>
          <p:nvPr>
            <p:custDataLst>
              <p:tags r:id="rId38"/>
            </p:custDataLst>
          </p:nvPr>
        </p:nvSpPr>
        <p:spPr>
          <a:xfrm>
            <a:off x="11562277" y="2558909"/>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76</a:t>
            </a:r>
          </a:p>
        </p:txBody>
      </p:sp>
      <p:sp>
        <p:nvSpPr>
          <p:cNvPr id="16" name="矩形 15">
            <a:hlinkClick r:id="rId65" action="ppaction://hlinksldjump"/>
            <a:extLst>
              <a:ext uri="{FF2B5EF4-FFF2-40B4-BE49-F238E27FC236}">
                <a16:creationId xmlns:a16="http://schemas.microsoft.com/office/drawing/2014/main" id="{66C0D21C-B73E-2B1A-57D9-0A26B10FFC38}"/>
              </a:ext>
            </a:extLst>
          </p:cNvPr>
          <p:cNvSpPr/>
          <p:nvPr>
            <p:custDataLst>
              <p:tags r:id="rId39"/>
            </p:custDataLst>
          </p:nvPr>
        </p:nvSpPr>
        <p:spPr>
          <a:xfrm>
            <a:off x="794760" y="2558909"/>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YOLOv4</a:t>
            </a:r>
          </a:p>
        </p:txBody>
      </p:sp>
      <p:sp>
        <p:nvSpPr>
          <p:cNvPr id="15" name="矩形 14">
            <a:hlinkClick r:id="rId65" action="ppaction://hlinksldjump"/>
            <a:extLst>
              <a:ext uri="{FF2B5EF4-FFF2-40B4-BE49-F238E27FC236}">
                <a16:creationId xmlns:a16="http://schemas.microsoft.com/office/drawing/2014/main" id="{22BB38A7-C9E1-C841-0107-BD32610A5F5E}"/>
              </a:ext>
            </a:extLst>
          </p:cNvPr>
          <p:cNvSpPr/>
          <p:nvPr>
            <p:custDataLst>
              <p:tags r:id="rId40"/>
            </p:custDataLst>
          </p:nvPr>
        </p:nvSpPr>
        <p:spPr>
          <a:xfrm>
            <a:off x="514349" y="2558909"/>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4</a:t>
            </a:r>
          </a:p>
        </p:txBody>
      </p:sp>
      <p:sp>
        <p:nvSpPr>
          <p:cNvPr id="14" name="矩形 13">
            <a:hlinkClick r:id="rId66" action="ppaction://hlinksldjump"/>
            <a:extLst>
              <a:ext uri="{FF2B5EF4-FFF2-40B4-BE49-F238E27FC236}">
                <a16:creationId xmlns:a16="http://schemas.microsoft.com/office/drawing/2014/main" id="{31563C1D-DA30-DAB7-7F45-23CBBDEFC690}"/>
              </a:ext>
            </a:extLst>
          </p:cNvPr>
          <p:cNvSpPr/>
          <p:nvPr>
            <p:custDataLst>
              <p:tags r:id="rId41"/>
            </p:custDataLst>
          </p:nvPr>
        </p:nvSpPr>
        <p:spPr>
          <a:xfrm>
            <a:off x="11562277" y="2278498"/>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69</a:t>
            </a:r>
          </a:p>
        </p:txBody>
      </p:sp>
      <p:sp>
        <p:nvSpPr>
          <p:cNvPr id="13" name="矩形 12">
            <a:hlinkClick r:id="rId66" action="ppaction://hlinksldjump"/>
            <a:extLst>
              <a:ext uri="{FF2B5EF4-FFF2-40B4-BE49-F238E27FC236}">
                <a16:creationId xmlns:a16="http://schemas.microsoft.com/office/drawing/2014/main" id="{73B5E481-C52B-7591-5632-B4CB467910F2}"/>
              </a:ext>
            </a:extLst>
          </p:cNvPr>
          <p:cNvSpPr/>
          <p:nvPr>
            <p:custDataLst>
              <p:tags r:id="rId42"/>
            </p:custDataLst>
          </p:nvPr>
        </p:nvSpPr>
        <p:spPr>
          <a:xfrm>
            <a:off x="794760" y="2278498"/>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YOLOv3</a:t>
            </a:r>
          </a:p>
        </p:txBody>
      </p:sp>
      <p:sp>
        <p:nvSpPr>
          <p:cNvPr id="12" name="矩形 11">
            <a:hlinkClick r:id="rId66" action="ppaction://hlinksldjump"/>
            <a:extLst>
              <a:ext uri="{FF2B5EF4-FFF2-40B4-BE49-F238E27FC236}">
                <a16:creationId xmlns:a16="http://schemas.microsoft.com/office/drawing/2014/main" id="{5F3AB53A-D4D1-4900-A9F0-BC38A8F28D7E}"/>
              </a:ext>
            </a:extLst>
          </p:cNvPr>
          <p:cNvSpPr/>
          <p:nvPr>
            <p:custDataLst>
              <p:tags r:id="rId43"/>
            </p:custDataLst>
          </p:nvPr>
        </p:nvSpPr>
        <p:spPr>
          <a:xfrm>
            <a:off x="514349" y="2278498"/>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3</a:t>
            </a:r>
          </a:p>
        </p:txBody>
      </p:sp>
      <p:sp>
        <p:nvSpPr>
          <p:cNvPr id="11" name="矩形 10">
            <a:hlinkClick r:id="rId67" action="ppaction://hlinksldjump"/>
            <a:extLst>
              <a:ext uri="{FF2B5EF4-FFF2-40B4-BE49-F238E27FC236}">
                <a16:creationId xmlns:a16="http://schemas.microsoft.com/office/drawing/2014/main" id="{F8F3B720-73FD-7453-9611-176369049543}"/>
              </a:ext>
            </a:extLst>
          </p:cNvPr>
          <p:cNvSpPr/>
          <p:nvPr>
            <p:custDataLst>
              <p:tags r:id="rId44"/>
            </p:custDataLst>
          </p:nvPr>
        </p:nvSpPr>
        <p:spPr>
          <a:xfrm>
            <a:off x="11562277" y="1998086"/>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63</a:t>
            </a:r>
          </a:p>
        </p:txBody>
      </p:sp>
      <p:sp>
        <p:nvSpPr>
          <p:cNvPr id="10" name="矩形 9">
            <a:hlinkClick r:id="rId67" action="ppaction://hlinksldjump"/>
            <a:extLst>
              <a:ext uri="{FF2B5EF4-FFF2-40B4-BE49-F238E27FC236}">
                <a16:creationId xmlns:a16="http://schemas.microsoft.com/office/drawing/2014/main" id="{7FF3B705-9E81-32F1-4288-F25C9028C803}"/>
              </a:ext>
            </a:extLst>
          </p:cNvPr>
          <p:cNvSpPr/>
          <p:nvPr>
            <p:custDataLst>
              <p:tags r:id="rId45"/>
            </p:custDataLst>
          </p:nvPr>
        </p:nvSpPr>
        <p:spPr>
          <a:xfrm>
            <a:off x="794760" y="1998086"/>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YOLO9000</a:t>
            </a:r>
          </a:p>
        </p:txBody>
      </p:sp>
      <p:sp>
        <p:nvSpPr>
          <p:cNvPr id="9" name="矩形 8">
            <a:hlinkClick r:id="rId67" action="ppaction://hlinksldjump"/>
            <a:extLst>
              <a:ext uri="{FF2B5EF4-FFF2-40B4-BE49-F238E27FC236}">
                <a16:creationId xmlns:a16="http://schemas.microsoft.com/office/drawing/2014/main" id="{0CA8F54E-5643-9CD6-5BD4-8C3A2EA571C1}"/>
              </a:ext>
            </a:extLst>
          </p:cNvPr>
          <p:cNvSpPr/>
          <p:nvPr>
            <p:custDataLst>
              <p:tags r:id="rId46"/>
            </p:custDataLst>
          </p:nvPr>
        </p:nvSpPr>
        <p:spPr>
          <a:xfrm>
            <a:off x="514349" y="1998086"/>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2</a:t>
            </a:r>
          </a:p>
        </p:txBody>
      </p:sp>
      <p:sp>
        <p:nvSpPr>
          <p:cNvPr id="8" name="矩形 7">
            <a:extLst>
              <a:ext uri="{FF2B5EF4-FFF2-40B4-BE49-F238E27FC236}">
                <a16:creationId xmlns:a16="http://schemas.microsoft.com/office/drawing/2014/main" id="{3DE8C099-7039-36DB-965D-23EA9B3ECCA6}"/>
              </a:ext>
            </a:extLst>
          </p:cNvPr>
          <p:cNvSpPr/>
          <p:nvPr>
            <p:custDataLst>
              <p:tags r:id="rId47"/>
            </p:custDataLst>
          </p:nvPr>
        </p:nvSpPr>
        <p:spPr>
          <a:xfrm>
            <a:off x="794760" y="1717675"/>
            <a:ext cx="10880506" cy="242004"/>
          </a:xfrm>
          <a:prstGeom prst="rect">
            <a:avLst/>
          </a:prstGeom>
          <a:solidFill>
            <a:srgbClr val="D9D9D9"/>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ctr">
              <a:spcBef>
                <a:spcPct val="0"/>
              </a:spcBef>
              <a:spcAft>
                <a:spcPct val="0"/>
              </a:spcAft>
            </a:pPr>
            <a:endParaRPr lang="en-US" sz="968">
              <a:solidFill>
                <a:schemeClr val="tx1"/>
              </a:solidFill>
              <a:cs typeface="Segoe UI" panose="020B0502040204020203" pitchFamily="34" charset="0"/>
            </a:endParaRPr>
          </a:p>
        </p:txBody>
      </p:sp>
      <p:sp>
        <p:nvSpPr>
          <p:cNvPr id="7" name="矩形 6">
            <a:hlinkClick r:id="rId68" action="ppaction://hlinksldjump"/>
            <a:extLst>
              <a:ext uri="{FF2B5EF4-FFF2-40B4-BE49-F238E27FC236}">
                <a16:creationId xmlns:a16="http://schemas.microsoft.com/office/drawing/2014/main" id="{67BC46D7-EE0A-EF13-CC16-8B305F9612C9}"/>
              </a:ext>
            </a:extLst>
          </p:cNvPr>
          <p:cNvSpPr/>
          <p:nvPr>
            <p:custDataLst>
              <p:tags r:id="rId48"/>
            </p:custDataLst>
          </p:nvPr>
        </p:nvSpPr>
        <p:spPr>
          <a:xfrm>
            <a:off x="11562277" y="1717675"/>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55</a:t>
            </a:r>
          </a:p>
        </p:txBody>
      </p:sp>
      <p:sp>
        <p:nvSpPr>
          <p:cNvPr id="6" name="矩形 5">
            <a:hlinkClick r:id="rId68" action="ppaction://hlinksldjump"/>
            <a:extLst>
              <a:ext uri="{FF2B5EF4-FFF2-40B4-BE49-F238E27FC236}">
                <a16:creationId xmlns:a16="http://schemas.microsoft.com/office/drawing/2014/main" id="{FCC2FA94-ABF9-D354-5D20-72C635B42E27}"/>
              </a:ext>
            </a:extLst>
          </p:cNvPr>
          <p:cNvSpPr/>
          <p:nvPr>
            <p:custDataLst>
              <p:tags r:id="rId49"/>
            </p:custDataLst>
          </p:nvPr>
        </p:nvSpPr>
        <p:spPr>
          <a:xfrm>
            <a:off x="794760" y="1717675"/>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You Only Look Once</a:t>
            </a:r>
          </a:p>
        </p:txBody>
      </p:sp>
      <p:sp>
        <p:nvSpPr>
          <p:cNvPr id="5" name="矩形 4">
            <a:hlinkClick r:id="rId68" action="ppaction://hlinksldjump"/>
            <a:extLst>
              <a:ext uri="{FF2B5EF4-FFF2-40B4-BE49-F238E27FC236}">
                <a16:creationId xmlns:a16="http://schemas.microsoft.com/office/drawing/2014/main" id="{17F66610-89CD-E76E-E787-A4E9898D6A6A}"/>
              </a:ext>
            </a:extLst>
          </p:cNvPr>
          <p:cNvSpPr/>
          <p:nvPr>
            <p:custDataLst>
              <p:tags r:id="rId50"/>
            </p:custDataLst>
          </p:nvPr>
        </p:nvSpPr>
        <p:spPr>
          <a:xfrm>
            <a:off x="514349" y="1717675"/>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a:t>
            </a:r>
          </a:p>
        </p:txBody>
      </p:sp>
      <p:sp>
        <p:nvSpPr>
          <p:cNvPr id="4" name="标题 3">
            <a:extLst>
              <a:ext uri="{FF2B5EF4-FFF2-40B4-BE49-F238E27FC236}">
                <a16:creationId xmlns:a16="http://schemas.microsoft.com/office/drawing/2014/main" id="{B67E3F99-92E7-57B5-F8D7-7F5B4A642333}"/>
              </a:ext>
            </a:extLst>
          </p:cNvPr>
          <p:cNvSpPr>
            <a:spLocks noGrp="1"/>
          </p:cNvSpPr>
          <p:nvPr>
            <p:ph type="title"/>
            <p:custDataLst>
              <p:tags r:id="rId51"/>
            </p:custDataLst>
          </p:nvPr>
        </p:nvSpPr>
        <p:spPr/>
        <p:txBody>
          <a:bodyPr/>
          <a:lstStyle/>
          <a:p>
            <a:r>
              <a:rPr lang="en-US"/>
              <a:t>Models</a:t>
            </a:r>
          </a:p>
        </p:txBody>
      </p:sp>
    </p:spTree>
    <p:custDataLst>
      <p:tags r:id="rId1"/>
    </p:custDataLst>
    <p:extLst>
      <p:ext uri="{BB962C8B-B14F-4D97-AF65-F5344CB8AC3E}">
        <p14:creationId xmlns:p14="http://schemas.microsoft.com/office/powerpoint/2010/main" val="38457732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4349" y="179600"/>
            <a:ext cx="11160917" cy="984885"/>
          </a:xfrm>
        </p:spPr>
        <p:txBody>
          <a:bodyPr/>
          <a:lstStyle/>
          <a:p>
            <a:r>
              <a:rPr lang="en-US" dirty="0"/>
              <a:t>You Only Look Once: 2016 CVPR</a:t>
            </a:r>
            <a:br>
              <a:rPr lang="en-US" dirty="0"/>
            </a:br>
            <a:r>
              <a:rPr lang="en-US" altLang="zh-CN" dirty="0"/>
              <a:t>First Real-Time End-to-End Model in Object Detection</a:t>
            </a:r>
            <a:endParaRPr lang="en-US" dirty="0"/>
          </a:p>
        </p:txBody>
      </p:sp>
      <p:sp>
        <p:nvSpPr>
          <p:cNvPr id="9" name="文本框 8">
            <a:extLst>
              <a:ext uri="{FF2B5EF4-FFF2-40B4-BE49-F238E27FC236}">
                <a16:creationId xmlns:a16="http://schemas.microsoft.com/office/drawing/2014/main" id="{BDED6C9D-0059-392E-5DB2-DA12633E5333}"/>
              </a:ext>
            </a:extLst>
          </p:cNvPr>
          <p:cNvSpPr txBox="1"/>
          <p:nvPr/>
        </p:nvSpPr>
        <p:spPr>
          <a:xfrm>
            <a:off x="6021238" y="1457864"/>
            <a:ext cx="4589253" cy="336430"/>
          </a:xfrm>
          <a:prstGeom prst="rect">
            <a:avLst/>
          </a:prstGeom>
        </p:spPr>
        <p:txBody>
          <a:bodyPr vert="horz" wrap="square" lIns="0" tIns="0" rIns="0" bIns="0" rtlCol="0">
            <a:noAutofit/>
          </a:bodyPr>
          <a:lstStyle/>
          <a:p>
            <a:endParaRPr lang="en-US" sz="1600" dirty="0" err="1">
              <a:latin typeface="+mj-lt"/>
              <a:cs typeface="Segoe UI" panose="020B0502040204020203" pitchFamily="34" charset="0"/>
            </a:endParaRPr>
          </a:p>
        </p:txBody>
      </p:sp>
      <p:pic>
        <p:nvPicPr>
          <p:cNvPr id="15" name="图片 14" descr="图示&#10;&#10;描述已自动生成">
            <a:extLst>
              <a:ext uri="{FF2B5EF4-FFF2-40B4-BE49-F238E27FC236}">
                <a16:creationId xmlns:a16="http://schemas.microsoft.com/office/drawing/2014/main" id="{C284C449-B0C7-B6B0-3E75-EBF2B6447377}"/>
              </a:ext>
            </a:extLst>
          </p:cNvPr>
          <p:cNvPicPr>
            <a:picLocks noChangeAspect="1"/>
          </p:cNvPicPr>
          <p:nvPr/>
        </p:nvPicPr>
        <p:blipFill>
          <a:blip r:embed="rId2"/>
          <a:stretch>
            <a:fillRect/>
          </a:stretch>
        </p:blipFill>
        <p:spPr>
          <a:xfrm>
            <a:off x="1206063" y="1260822"/>
            <a:ext cx="9359106" cy="5021234"/>
          </a:xfrm>
          <a:prstGeom prst="rect">
            <a:avLst/>
          </a:prstGeom>
        </p:spPr>
      </p:pic>
      <p:sp>
        <p:nvSpPr>
          <p:cNvPr id="16" name="文本框 15">
            <a:extLst>
              <a:ext uri="{FF2B5EF4-FFF2-40B4-BE49-F238E27FC236}">
                <a16:creationId xmlns:a16="http://schemas.microsoft.com/office/drawing/2014/main" id="{378C6E24-BEAB-ED83-13C3-48AA05FE5C74}"/>
              </a:ext>
            </a:extLst>
          </p:cNvPr>
          <p:cNvSpPr txBox="1"/>
          <p:nvPr/>
        </p:nvSpPr>
        <p:spPr>
          <a:xfrm>
            <a:off x="7746521" y="5676181"/>
            <a:ext cx="4071668" cy="362310"/>
          </a:xfrm>
          <a:prstGeom prst="rect">
            <a:avLst/>
          </a:prstGeom>
        </p:spPr>
        <p:txBody>
          <a:bodyPr vert="horz" wrap="square" lIns="0" tIns="0" rIns="0" bIns="0" rtlCol="0">
            <a:noAutofit/>
          </a:bodyPr>
          <a:lstStyle/>
          <a:p>
            <a:endParaRPr lang="en-US" sz="1600" dirty="0" err="1">
              <a:latin typeface="+mj-lt"/>
              <a:cs typeface="Segoe UI" panose="020B0502040204020203" pitchFamily="34" charset="0"/>
            </a:endParaRPr>
          </a:p>
        </p:txBody>
      </p:sp>
      <p:sp>
        <p:nvSpPr>
          <p:cNvPr id="19" name="Text Placeholder 1">
            <a:extLst>
              <a:ext uri="{FF2B5EF4-FFF2-40B4-BE49-F238E27FC236}">
                <a16:creationId xmlns:a16="http://schemas.microsoft.com/office/drawing/2014/main" id="{322D1CA4-CE96-DFE7-2A16-E12B95648D3C}"/>
              </a:ext>
            </a:extLst>
          </p:cNvPr>
          <p:cNvSpPr>
            <a:spLocks noGrp="1"/>
          </p:cNvSpPr>
          <p:nvPr>
            <p:ph type="body" sz="quarter" idx="10"/>
          </p:nvPr>
        </p:nvSpPr>
        <p:spPr>
          <a:xfrm>
            <a:off x="5711177" y="1372282"/>
            <a:ext cx="5964089" cy="844023"/>
          </a:xfrm>
        </p:spPr>
        <p:txBody>
          <a:bodyPr/>
          <a:lstStyle/>
          <a:p>
            <a:pPr marL="285750" indent="-285750">
              <a:buFont typeface="Arial" panose="020B0604020202020204" pitchFamily="34" charset="0"/>
              <a:buChar char="•"/>
            </a:pPr>
            <a:r>
              <a:rPr lang="en-US" altLang="zh-CN" dirty="0"/>
              <a:t>YOLO</a:t>
            </a:r>
            <a:r>
              <a:rPr lang="zh-CN" altLang="en-US" dirty="0"/>
              <a:t>将输入图像划分为𝑆</a:t>
            </a:r>
            <a:r>
              <a:rPr lang="en-US" altLang="zh-CN" dirty="0"/>
              <a:t>×</a:t>
            </a:r>
            <a:r>
              <a:rPr lang="zh-CN" altLang="en-US" dirty="0"/>
              <a:t>𝑆网格，并预测同一类的𝐵个边界框</a:t>
            </a:r>
            <a:r>
              <a:rPr lang="en-US" altLang="zh-CN" dirty="0"/>
              <a:t>(BB)</a:t>
            </a:r>
            <a:r>
              <a:rPr lang="zh-CN" altLang="en-US" dirty="0"/>
              <a:t>，以及每个网格元素对𝐶个不同类的置信度</a:t>
            </a:r>
          </a:p>
          <a:p>
            <a:pPr marL="285750" indent="-285750">
              <a:buFont typeface="Arial" panose="020B0604020202020204" pitchFamily="34" charset="0"/>
              <a:buChar char="•"/>
            </a:pPr>
            <a:r>
              <a:rPr lang="zh-CN" altLang="en-US" dirty="0"/>
              <a:t>置信度分数：对</a:t>
            </a:r>
            <a:r>
              <a:rPr lang="en-US" altLang="zh-CN" dirty="0"/>
              <a:t>BB</a:t>
            </a:r>
            <a:r>
              <a:rPr lang="zh-CN" altLang="en-US" dirty="0"/>
              <a:t>包含对象的信心以及</a:t>
            </a:r>
            <a:r>
              <a:rPr lang="en-US" altLang="zh-CN" dirty="0"/>
              <a:t>BB</a:t>
            </a:r>
            <a:r>
              <a:rPr lang="zh-CN" altLang="en-US" dirty="0"/>
              <a:t>的准确性</a:t>
            </a:r>
          </a:p>
        </p:txBody>
      </p:sp>
    </p:spTree>
    <p:extLst>
      <p:ext uri="{BB962C8B-B14F-4D97-AF65-F5344CB8AC3E}">
        <p14:creationId xmlns:p14="http://schemas.microsoft.com/office/powerpoint/2010/main" val="9824941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4349" y="179599"/>
            <a:ext cx="11160917" cy="984885"/>
          </a:xfrm>
        </p:spPr>
        <p:txBody>
          <a:bodyPr/>
          <a:lstStyle/>
          <a:p>
            <a:r>
              <a:rPr lang="en-US" dirty="0"/>
              <a:t>You Only Look Once: 2016 CVPR</a:t>
            </a:r>
            <a:br>
              <a:rPr lang="en-US" dirty="0"/>
            </a:br>
            <a:r>
              <a:rPr lang="en-US" altLang="zh-CN" dirty="0"/>
              <a:t>First Real-Time End-to-End Model in Object Detection</a:t>
            </a:r>
            <a:endParaRPr lang="en-US" dirty="0"/>
          </a:p>
        </p:txBody>
      </p:sp>
      <p:grpSp>
        <p:nvGrpSpPr>
          <p:cNvPr id="9" name="组合 8">
            <a:extLst>
              <a:ext uri="{FF2B5EF4-FFF2-40B4-BE49-F238E27FC236}">
                <a16:creationId xmlns:a16="http://schemas.microsoft.com/office/drawing/2014/main" id="{AE99780A-93F6-2F49-041A-D6C7013CFD4E}"/>
              </a:ext>
            </a:extLst>
          </p:cNvPr>
          <p:cNvGrpSpPr/>
          <p:nvPr/>
        </p:nvGrpSpPr>
        <p:grpSpPr>
          <a:xfrm>
            <a:off x="3670167" y="1262758"/>
            <a:ext cx="8005099" cy="5013893"/>
            <a:chOff x="2093450" y="1262757"/>
            <a:chExt cx="8005099" cy="5013893"/>
          </a:xfrm>
        </p:grpSpPr>
        <p:pic>
          <p:nvPicPr>
            <p:cNvPr id="5" name="图片 4" descr="图形用户界面&#10;&#10;描述已自动生成">
              <a:extLst>
                <a:ext uri="{FF2B5EF4-FFF2-40B4-BE49-F238E27FC236}">
                  <a16:creationId xmlns:a16="http://schemas.microsoft.com/office/drawing/2014/main" id="{582CBB69-719F-F4A8-B577-F759513A9ED1}"/>
                </a:ext>
              </a:extLst>
            </p:cNvPr>
            <p:cNvPicPr>
              <a:picLocks noChangeAspect="1"/>
            </p:cNvPicPr>
            <p:nvPr/>
          </p:nvPicPr>
          <p:blipFill>
            <a:blip r:embed="rId2"/>
            <a:stretch>
              <a:fillRect/>
            </a:stretch>
          </p:blipFill>
          <p:spPr>
            <a:xfrm>
              <a:off x="2093450" y="1262757"/>
              <a:ext cx="8005099" cy="5013893"/>
            </a:xfrm>
            <a:prstGeom prst="rect">
              <a:avLst/>
            </a:prstGeom>
          </p:spPr>
        </p:pic>
        <p:sp>
          <p:nvSpPr>
            <p:cNvPr id="6" name="文本框 5">
              <a:extLst>
                <a:ext uri="{FF2B5EF4-FFF2-40B4-BE49-F238E27FC236}">
                  <a16:creationId xmlns:a16="http://schemas.microsoft.com/office/drawing/2014/main" id="{9637696B-220E-A40A-9B09-28B2CBB3290D}"/>
                </a:ext>
              </a:extLst>
            </p:cNvPr>
            <p:cNvSpPr txBox="1"/>
            <p:nvPr/>
          </p:nvSpPr>
          <p:spPr>
            <a:xfrm>
              <a:off x="4356341" y="4839419"/>
              <a:ext cx="422694" cy="258793"/>
            </a:xfrm>
            <a:prstGeom prst="rect">
              <a:avLst/>
            </a:prstGeom>
          </p:spPr>
          <p:txBody>
            <a:bodyPr vert="horz" wrap="none" lIns="0" tIns="0" rIns="0" bIns="0" rtlCol="0">
              <a:noAutofit/>
            </a:bodyPr>
            <a:lstStyle/>
            <a:p>
              <a:pPr algn="ctr"/>
              <a:r>
                <a:rPr lang="zh-CN" altLang="en-US" sz="1600" dirty="0">
                  <a:solidFill>
                    <a:schemeClr val="accent1"/>
                  </a:solidFill>
                  <a:latin typeface="+mj-lt"/>
                  <a:cs typeface="Segoe UI" panose="020B0502040204020203" pitchFamily="34" charset="0"/>
                </a:rPr>
                <a:t>分类</a:t>
              </a:r>
              <a:endParaRPr lang="en-US" sz="1600" dirty="0" err="1">
                <a:solidFill>
                  <a:schemeClr val="accent1"/>
                </a:solidFill>
                <a:latin typeface="+mj-lt"/>
                <a:cs typeface="Segoe UI" panose="020B0502040204020203" pitchFamily="34" charset="0"/>
              </a:endParaRPr>
            </a:p>
          </p:txBody>
        </p:sp>
        <p:sp>
          <p:nvSpPr>
            <p:cNvPr id="7" name="文本框 6">
              <a:extLst>
                <a:ext uri="{FF2B5EF4-FFF2-40B4-BE49-F238E27FC236}">
                  <a16:creationId xmlns:a16="http://schemas.microsoft.com/office/drawing/2014/main" id="{BAC102CE-2A4F-ED2A-C02C-E0E8853151D6}"/>
                </a:ext>
              </a:extLst>
            </p:cNvPr>
            <p:cNvSpPr txBox="1"/>
            <p:nvPr/>
          </p:nvSpPr>
          <p:spPr>
            <a:xfrm>
              <a:off x="4356341" y="2205487"/>
              <a:ext cx="422694" cy="258793"/>
            </a:xfrm>
            <a:prstGeom prst="rect">
              <a:avLst/>
            </a:prstGeom>
          </p:spPr>
          <p:txBody>
            <a:bodyPr vert="horz" wrap="none" lIns="0" tIns="0" rIns="0" bIns="0" rtlCol="0">
              <a:noAutofit/>
            </a:bodyPr>
            <a:lstStyle/>
            <a:p>
              <a:pPr algn="ctr"/>
              <a:r>
                <a:rPr lang="zh-CN" altLang="en-US" sz="1600" dirty="0">
                  <a:solidFill>
                    <a:schemeClr val="accent1"/>
                  </a:solidFill>
                  <a:latin typeface="+mj-lt"/>
                  <a:cs typeface="Segoe UI" panose="020B0502040204020203" pitchFamily="34" charset="0"/>
                </a:rPr>
                <a:t>定位</a:t>
              </a:r>
              <a:endParaRPr lang="en-US" sz="1600" dirty="0" err="1">
                <a:solidFill>
                  <a:schemeClr val="accent1"/>
                </a:solidFill>
                <a:latin typeface="+mj-lt"/>
                <a:cs typeface="Segoe UI" panose="020B0502040204020203" pitchFamily="34" charset="0"/>
              </a:endParaRPr>
            </a:p>
          </p:txBody>
        </p:sp>
      </p:grpSp>
      <mc:AlternateContent xmlns:mc="http://schemas.openxmlformats.org/markup-compatibility/2006" xmlns:a14="http://schemas.microsoft.com/office/drawing/2010/main">
        <mc:Choice Requires="a14">
          <p:sp>
            <p:nvSpPr>
              <p:cNvPr id="10" name="Text Placeholder 1">
                <a:extLst>
                  <a:ext uri="{FF2B5EF4-FFF2-40B4-BE49-F238E27FC236}">
                    <a16:creationId xmlns:a16="http://schemas.microsoft.com/office/drawing/2014/main" id="{9C932F2B-B316-E400-46EC-254568DBEC70}"/>
                  </a:ext>
                </a:extLst>
              </p:cNvPr>
              <p:cNvSpPr>
                <a:spLocks noGrp="1"/>
              </p:cNvSpPr>
              <p:nvPr>
                <p:ph type="body" sz="quarter" idx="10"/>
              </p:nvPr>
            </p:nvSpPr>
            <p:spPr>
              <a:xfrm>
                <a:off x="514349" y="1415752"/>
                <a:ext cx="4281938" cy="594204"/>
              </a:xfrm>
            </p:spPr>
            <p:txBody>
              <a:bodyPr/>
              <a:lstStyle/>
              <a:p>
                <a:pPr marL="285750" indent="-285750">
                  <a:buFont typeface="Arial" panose="020B0604020202020204" pitchFamily="34" charset="0"/>
                  <a:buChar char="•"/>
                </a:pPr>
                <a:r>
                  <a:rPr lang="en-US" altLang="zh-CN" dirty="0"/>
                  <a:t>YOLO</a:t>
                </a:r>
                <a:r>
                  <a:rPr lang="zh-CN" altLang="en-US" dirty="0"/>
                  <a:t>的输出是</a:t>
                </a:r>
                <a14:m>
                  <m:oMath xmlns:m="http://schemas.openxmlformats.org/officeDocument/2006/math">
                    <m:r>
                      <a:rPr lang="en-US" altLang="zh-CN" i="1" dirty="0" smtClean="0">
                        <a:latin typeface="Cambria Math" panose="02040503050406030204" pitchFamily="18" charset="0"/>
                      </a:rPr>
                      <m:t>𝑆</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𝑆</m:t>
                    </m:r>
                    <m:r>
                      <a:rPr lang="en-US" altLang="zh-CN" i="1" dirty="0" smtClean="0">
                        <a:latin typeface="Cambria Math" panose="02040503050406030204" pitchFamily="18" charset="0"/>
                      </a:rPr>
                      <m:t>×</m:t>
                    </m:r>
                    <m:r>
                      <a:rPr lang="zh-CN" altLang="en-US" i="1" dirty="0">
                        <a:latin typeface="Cambria Math" panose="02040503050406030204" pitchFamily="18" charset="0"/>
                      </a:rPr>
                      <m:t>（</m:t>
                    </m:r>
                    <m:r>
                      <a:rPr lang="en-US" altLang="zh-CN" i="1" dirty="0">
                        <a:latin typeface="Cambria Math" panose="02040503050406030204" pitchFamily="18" charset="0"/>
                      </a:rPr>
                      <m:t>𝐵</m:t>
                    </m:r>
                    <m:r>
                      <a:rPr lang="en-US" altLang="zh-CN" i="1" dirty="0">
                        <a:latin typeface="Cambria Math" panose="02040503050406030204" pitchFamily="18" charset="0"/>
                      </a:rPr>
                      <m:t>×5+</m:t>
                    </m:r>
                    <m:r>
                      <a:rPr lang="en-US" altLang="zh-CN" i="1" dirty="0">
                        <a:latin typeface="Cambria Math" panose="02040503050406030204" pitchFamily="18" charset="0"/>
                      </a:rPr>
                      <m:t>𝐶</m:t>
                    </m:r>
                    <m:r>
                      <a:rPr lang="zh-CN" altLang="en-US" i="1" dirty="0">
                        <a:latin typeface="Cambria Math" panose="02040503050406030204" pitchFamily="18" charset="0"/>
                      </a:rPr>
                      <m:t>）</m:t>
                    </m:r>
                  </m:oMath>
                </a14:m>
                <a:r>
                  <a:rPr lang="zh-CN" altLang="en-US" dirty="0"/>
                  <a:t>的张量</a:t>
                </a:r>
                <a:endParaRPr lang="en-US" altLang="zh-CN" dirty="0"/>
              </a:p>
              <a:p>
                <a:pPr marL="285750" indent="-285750">
                  <a:buFont typeface="Arial" panose="020B0604020202020204" pitchFamily="34" charset="0"/>
                  <a:buChar char="•"/>
                </a:pPr>
                <a:r>
                  <a:rPr lang="zh-CN" altLang="en-US" dirty="0"/>
                  <a:t>使用非最大值抑制</a:t>
                </a:r>
                <a:r>
                  <a:rPr lang="en-US" altLang="zh-CN" dirty="0"/>
                  <a:t>(NMS)</a:t>
                </a:r>
                <a:r>
                  <a:rPr lang="zh-CN" altLang="en-US" dirty="0"/>
                  <a:t>以去除重复检测</a:t>
                </a:r>
                <a:endParaRPr lang="en-US" altLang="zh-CN" dirty="0"/>
              </a:p>
              <a:p>
                <a:endParaRPr lang="en-US" dirty="0"/>
              </a:p>
            </p:txBody>
          </p:sp>
        </mc:Choice>
        <mc:Fallback xmlns="">
          <p:sp>
            <p:nvSpPr>
              <p:cNvPr id="10" name="Text Placeholder 1">
                <a:extLst>
                  <a:ext uri="{FF2B5EF4-FFF2-40B4-BE49-F238E27FC236}">
                    <a16:creationId xmlns:a16="http://schemas.microsoft.com/office/drawing/2014/main" id="{9C932F2B-B316-E400-46EC-254568DBEC70}"/>
                  </a:ext>
                </a:extLst>
              </p:cNvPr>
              <p:cNvSpPr>
                <a:spLocks noGrp="1" noRot="1" noChangeAspect="1" noMove="1" noResize="1" noEditPoints="1" noAdjustHandles="1" noChangeArrowheads="1" noChangeShapeType="1" noTextEdit="1"/>
              </p:cNvSpPr>
              <p:nvPr>
                <p:ph type="body" sz="quarter" idx="10"/>
              </p:nvPr>
            </p:nvSpPr>
            <p:spPr>
              <a:xfrm>
                <a:off x="514349" y="1415752"/>
                <a:ext cx="4281938" cy="594204"/>
              </a:xfrm>
              <a:blipFill>
                <a:blip r:embed="rId3"/>
                <a:stretch>
                  <a:fillRect l="-2703" t="-11224" b="-153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 Placeholder 1">
                <a:extLst>
                  <a:ext uri="{FF2B5EF4-FFF2-40B4-BE49-F238E27FC236}">
                    <a16:creationId xmlns:a16="http://schemas.microsoft.com/office/drawing/2014/main" id="{BC7461B4-DBDF-145F-796E-DC1C5E17CF1F}"/>
                  </a:ext>
                </a:extLst>
              </p:cNvPr>
              <p:cNvSpPr txBox="1">
                <a:spLocks/>
              </p:cNvSpPr>
              <p:nvPr/>
            </p:nvSpPr>
            <p:spPr>
              <a:xfrm>
                <a:off x="514349" y="5670947"/>
                <a:ext cx="5308481" cy="594204"/>
              </a:xfrm>
              <a:prstGeom prst="rect">
                <a:avLst/>
              </a:prstGeom>
            </p:spPr>
            <p:txBody>
              <a:bodyPr vert="horz" lIns="0" tIns="0" rIns="0" bIns="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mn-lt"/>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mn-lt"/>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mn-lt"/>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mn-lt"/>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mn-lt"/>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mn-lt"/>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mn-lt"/>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mn-lt"/>
                    <a:ea typeface="+mn-ea"/>
                    <a:cs typeface="Arial" panose="020B0604020202020204" pitchFamily="34" charset="0"/>
                  </a:defRPr>
                </a:lvl9pPr>
              </a:lstStyle>
              <a:p>
                <a:pPr marL="285750" indent="-285750">
                  <a:buFont typeface="Arial" panose="020B0604020202020204" pitchFamily="34" charset="0"/>
                  <a:buChar char="•"/>
                </a:pPr>
                <a:r>
                  <a:rPr lang="zh-CN" altLang="en-US" dirty="0"/>
                  <a:t>边界框</a:t>
                </a:r>
                <a:r>
                  <a:rPr lang="en-US" altLang="zh-CN" dirty="0"/>
                  <a:t>(BB)</a:t>
                </a:r>
                <a:r>
                  <a:rPr lang="zh-CN" altLang="en-US" dirty="0"/>
                  <a:t>的</a:t>
                </a:r>
                <a14:m>
                  <m:oMath xmlns:m="http://schemas.openxmlformats.org/officeDocument/2006/math">
                    <m:r>
                      <a:rPr lang="en-US" altLang="zh-CN" i="1" dirty="0" smtClean="0">
                        <a:latin typeface="Cambria Math" panose="02040503050406030204" pitchFamily="18" charset="0"/>
                      </a:rPr>
                      <m:t>(</m:t>
                    </m:r>
                    <m:r>
                      <a:rPr lang="en-US" altLang="zh-CN" i="1" dirty="0" err="1" smtClean="0">
                        <a:latin typeface="Cambria Math" panose="02040503050406030204" pitchFamily="18" charset="0"/>
                      </a:rPr>
                      <m:t>𝑥</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𝑦</m:t>
                    </m:r>
                    <m:r>
                      <a:rPr lang="en-US" altLang="zh-CN" i="1" dirty="0" smtClean="0">
                        <a:latin typeface="Cambria Math" panose="02040503050406030204" pitchFamily="18" charset="0"/>
                      </a:rPr>
                      <m:t>)</m:t>
                    </m:r>
                  </m:oMath>
                </a14:m>
                <a:r>
                  <a:rPr lang="zh-CN" altLang="en-US" dirty="0"/>
                  <a:t>坐标的</a:t>
                </a:r>
                <a:r>
                  <a:rPr lang="zh-CN" altLang="en-US" dirty="0">
                    <a:solidFill>
                      <a:schemeClr val="accent1"/>
                    </a:solidFill>
                  </a:rPr>
                  <a:t>偏移</a:t>
                </a:r>
                <a:r>
                  <a:rPr lang="zh-CN" altLang="en-US" dirty="0"/>
                  <a:t>是参照网格的中心点坐标</a:t>
                </a:r>
                <a:endParaRPr lang="en-US" altLang="zh-CN" dirty="0"/>
              </a:p>
              <a:p>
                <a:pPr marL="285750" indent="-285750">
                  <a:buFont typeface="Arial" panose="020B0604020202020204" pitchFamily="34" charset="0"/>
                  <a:buChar char="•"/>
                </a:pPr>
                <a:r>
                  <a:rPr lang="zh-CN" altLang="en-US" dirty="0"/>
                  <a:t>边界框</a:t>
                </a:r>
                <a:r>
                  <a:rPr lang="en-US" altLang="zh-CN" dirty="0"/>
                  <a:t>(BB)</a:t>
                </a:r>
                <a:r>
                  <a:rPr lang="zh-CN" altLang="en-US" dirty="0"/>
                  <a:t>的</a:t>
                </a:r>
                <a14:m>
                  <m:oMath xmlns:m="http://schemas.openxmlformats.org/officeDocument/2006/math">
                    <m:r>
                      <a:rPr lang="en-US" altLang="zh-CN" i="1" dirty="0" smtClean="0">
                        <a:latin typeface="Cambria Math" panose="02040503050406030204" pitchFamily="18" charset="0"/>
                      </a:rPr>
                      <m:t>(</m:t>
                    </m:r>
                    <m:r>
                      <a:rPr lang="en-US" altLang="zh-CN" i="1" dirty="0" err="1">
                        <a:latin typeface="Cambria Math" panose="02040503050406030204" pitchFamily="18" charset="0"/>
                      </a:rPr>
                      <m:t>𝑤</m:t>
                    </m:r>
                    <m:r>
                      <a:rPr lang="en-US" altLang="zh-CN" i="1" dirty="0" err="1" smtClean="0">
                        <a:latin typeface="Cambria Math" panose="02040503050406030204" pitchFamily="18" charset="0"/>
                      </a:rPr>
                      <m:t>,</m:t>
                    </m:r>
                    <m:r>
                      <a:rPr lang="en-US" altLang="zh-CN" i="1" dirty="0" err="1">
                        <a:latin typeface="Cambria Math" panose="02040503050406030204" pitchFamily="18" charset="0"/>
                      </a:rPr>
                      <m:t>h</m:t>
                    </m:r>
                    <m:r>
                      <a:rPr lang="en-US" altLang="zh-CN" i="1" dirty="0" smtClean="0">
                        <a:latin typeface="Cambria Math" panose="02040503050406030204" pitchFamily="18" charset="0"/>
                      </a:rPr>
                      <m:t>)</m:t>
                    </m:r>
                  </m:oMath>
                </a14:m>
                <a:r>
                  <a:rPr lang="zh-CN" altLang="en-US" dirty="0"/>
                  <a:t>坐标的</a:t>
                </a:r>
                <a:r>
                  <a:rPr lang="zh-CN" altLang="en-US" dirty="0">
                    <a:solidFill>
                      <a:schemeClr val="accent1"/>
                    </a:solidFill>
                  </a:rPr>
                  <a:t>偏移</a:t>
                </a:r>
                <a:r>
                  <a:rPr lang="zh-CN" altLang="en-US" dirty="0"/>
                  <a:t>是参照整个图片的宽和高</a:t>
                </a:r>
                <a:endParaRPr lang="en-US" altLang="zh-CN" dirty="0"/>
              </a:p>
            </p:txBody>
          </p:sp>
        </mc:Choice>
        <mc:Fallback xmlns="">
          <p:sp>
            <p:nvSpPr>
              <p:cNvPr id="11" name="Text Placeholder 1">
                <a:extLst>
                  <a:ext uri="{FF2B5EF4-FFF2-40B4-BE49-F238E27FC236}">
                    <a16:creationId xmlns:a16="http://schemas.microsoft.com/office/drawing/2014/main" id="{BC7461B4-DBDF-145F-796E-DC1C5E17CF1F}"/>
                  </a:ext>
                </a:extLst>
              </p:cNvPr>
              <p:cNvSpPr txBox="1">
                <a:spLocks noRot="1" noChangeAspect="1" noMove="1" noResize="1" noEditPoints="1" noAdjustHandles="1" noChangeArrowheads="1" noChangeShapeType="1" noTextEdit="1"/>
              </p:cNvSpPr>
              <p:nvPr/>
            </p:nvSpPr>
            <p:spPr>
              <a:xfrm>
                <a:off x="514349" y="5670947"/>
                <a:ext cx="5308481" cy="594204"/>
              </a:xfrm>
              <a:prstGeom prst="rect">
                <a:avLst/>
              </a:prstGeom>
              <a:blipFill>
                <a:blip r:embed="rId4"/>
                <a:stretch>
                  <a:fillRect l="-2181" t="-11224" r="-230" b="-153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9EDC2B45-0B36-9908-787E-56A804FF7AAB}"/>
                  </a:ext>
                </a:extLst>
              </p:cNvPr>
              <p:cNvSpPr txBox="1"/>
              <p:nvPr/>
            </p:nvSpPr>
            <p:spPr>
              <a:xfrm>
                <a:off x="514349" y="3058025"/>
                <a:ext cx="3013855" cy="1423358"/>
              </a:xfrm>
              <a:prstGeom prst="rect">
                <a:avLst/>
              </a:prstGeom>
            </p:spPr>
            <p:txBody>
              <a:bodyPr vert="horz" wrap="square" lIns="0" tIns="0" rIns="0" bIns="0" rtlCol="0">
                <a:noAutofit/>
              </a:bodyPr>
              <a:lstStyle/>
              <a:p>
                <a:pPr marL="285750" indent="-285750">
                  <a:buFont typeface="Arial" panose="020B0604020202020204" pitchFamily="34" charset="0"/>
                  <a:buChar char="•"/>
                </a:pPr>
                <a:r>
                  <a:rPr lang="en-US" altLang="zh-CN" sz="1600" dirty="0">
                    <a:solidFill>
                      <a:schemeClr val="accent1"/>
                    </a:solidFill>
                    <a:cs typeface="Arial" panose="020B0604020202020204" pitchFamily="34" charset="0"/>
                  </a:rPr>
                  <a:t>YOLO</a:t>
                </a:r>
                <a:r>
                  <a:rPr lang="zh-CN" altLang="en-US" sz="1600" dirty="0">
                    <a:solidFill>
                      <a:schemeClr val="accent1"/>
                    </a:solidFill>
                    <a:latin typeface="+mj-lt"/>
                    <a:cs typeface="Segoe UI" panose="020B0502040204020203" pitchFamily="34" charset="0"/>
                  </a:rPr>
                  <a:t>将输入图像划分为一个</a:t>
                </a:r>
                <a14:m>
                  <m:oMath xmlns:m="http://schemas.openxmlformats.org/officeDocument/2006/math">
                    <m:r>
                      <a:rPr lang="en-US" altLang="zh-CN" sz="1600" i="1" dirty="0" smtClean="0">
                        <a:solidFill>
                          <a:schemeClr val="accent1"/>
                        </a:solidFill>
                        <a:latin typeface="Cambria Math" panose="02040503050406030204" pitchFamily="18" charset="0"/>
                        <a:cs typeface="Segoe UI" panose="020B0502040204020203" pitchFamily="34" charset="0"/>
                      </a:rPr>
                      <m:t>𝑆</m:t>
                    </m:r>
                    <m:r>
                      <a:rPr lang="en-US" altLang="zh-CN" sz="1600" i="1" dirty="0" smtClean="0">
                        <a:solidFill>
                          <a:schemeClr val="accent1"/>
                        </a:solidFill>
                        <a:latin typeface="Cambria Math" panose="02040503050406030204" pitchFamily="18" charset="0"/>
                        <a:cs typeface="Segoe UI" panose="020B0502040204020203" pitchFamily="34" charset="0"/>
                      </a:rPr>
                      <m:t>×</m:t>
                    </m:r>
                    <m:r>
                      <a:rPr lang="en-US" altLang="zh-CN" sz="1600" i="1" dirty="0" smtClean="0">
                        <a:solidFill>
                          <a:schemeClr val="accent1"/>
                        </a:solidFill>
                        <a:latin typeface="Cambria Math" panose="02040503050406030204" pitchFamily="18" charset="0"/>
                        <a:cs typeface="Segoe UI" panose="020B0502040204020203" pitchFamily="34" charset="0"/>
                      </a:rPr>
                      <m:t>𝑆</m:t>
                    </m:r>
                  </m:oMath>
                </a14:m>
                <a:r>
                  <a:rPr lang="zh-CN" altLang="en-US" sz="1600" dirty="0">
                    <a:solidFill>
                      <a:schemeClr val="accent1"/>
                    </a:solidFill>
                    <a:latin typeface="+mj-lt"/>
                    <a:cs typeface="Segoe UI" panose="020B0502040204020203" pitchFamily="34" charset="0"/>
                  </a:rPr>
                  <a:t>网格</a:t>
                </a:r>
                <a:endParaRPr lang="en-US" altLang="zh-CN" sz="1600" dirty="0">
                  <a:solidFill>
                    <a:schemeClr val="accent1"/>
                  </a:solidFill>
                  <a:latin typeface="+mj-lt"/>
                  <a:cs typeface="Segoe UI" panose="020B0502040204020203" pitchFamily="34" charset="0"/>
                </a:endParaRPr>
              </a:p>
              <a:p>
                <a:pPr marL="285750" indent="-285750">
                  <a:buFont typeface="Arial" panose="020B0604020202020204" pitchFamily="34" charset="0"/>
                  <a:buChar char="•"/>
                </a:pPr>
                <a:endParaRPr lang="en-US" altLang="zh-CN" sz="1600" dirty="0">
                  <a:solidFill>
                    <a:schemeClr val="accent1"/>
                  </a:solidFill>
                  <a:latin typeface="+mj-lt"/>
                  <a:cs typeface="Segoe UI" panose="020B0502040204020203" pitchFamily="34" charset="0"/>
                </a:endParaRPr>
              </a:p>
              <a:p>
                <a:pPr marL="285750" indent="-285750">
                  <a:buFont typeface="Arial" panose="020B0604020202020204" pitchFamily="34" charset="0"/>
                  <a:buChar char="•"/>
                </a:pPr>
                <a:r>
                  <a:rPr lang="zh-CN" altLang="en-US" sz="1600" dirty="0">
                    <a:solidFill>
                      <a:schemeClr val="accent1"/>
                    </a:solidFill>
                    <a:latin typeface="+mj-lt"/>
                    <a:cs typeface="Segoe UI" panose="020B0502040204020203" pitchFamily="34" charset="0"/>
                  </a:rPr>
                  <a:t>如果物体的中心落入一个网格单元，该网格单元负责检测该物体</a:t>
                </a:r>
                <a:endParaRPr lang="en-US" sz="1600" dirty="0" err="1">
                  <a:solidFill>
                    <a:schemeClr val="accent1"/>
                  </a:solidFill>
                  <a:latin typeface="+mj-lt"/>
                  <a:cs typeface="Segoe UI" panose="020B0502040204020203" pitchFamily="34" charset="0"/>
                </a:endParaRPr>
              </a:p>
            </p:txBody>
          </p:sp>
        </mc:Choice>
        <mc:Fallback xmlns="">
          <p:sp>
            <p:nvSpPr>
              <p:cNvPr id="19" name="文本框 18">
                <a:extLst>
                  <a:ext uri="{FF2B5EF4-FFF2-40B4-BE49-F238E27FC236}">
                    <a16:creationId xmlns:a16="http://schemas.microsoft.com/office/drawing/2014/main" id="{9EDC2B45-0B36-9908-787E-56A804FF7AAB}"/>
                  </a:ext>
                </a:extLst>
              </p:cNvPr>
              <p:cNvSpPr txBox="1">
                <a:spLocks noRot="1" noChangeAspect="1" noMove="1" noResize="1" noEditPoints="1" noAdjustHandles="1" noChangeArrowheads="1" noChangeShapeType="1" noTextEdit="1"/>
              </p:cNvSpPr>
              <p:nvPr/>
            </p:nvSpPr>
            <p:spPr>
              <a:xfrm>
                <a:off x="514349" y="3058025"/>
                <a:ext cx="3013855" cy="1423358"/>
              </a:xfrm>
              <a:prstGeom prst="rect">
                <a:avLst/>
              </a:prstGeom>
              <a:blipFill>
                <a:blip r:embed="rId5"/>
                <a:stretch>
                  <a:fillRect l="-3838" t="-5150" r="-404" b="-11588"/>
                </a:stretch>
              </a:blipFill>
            </p:spPr>
            <p:txBody>
              <a:bodyPr/>
              <a:lstStyle/>
              <a:p>
                <a:r>
                  <a:rPr lang="en-US">
                    <a:noFill/>
                  </a:rPr>
                  <a:t> </a:t>
                </a:r>
              </a:p>
            </p:txBody>
          </p:sp>
        </mc:Fallback>
      </mc:AlternateContent>
    </p:spTree>
    <p:extLst>
      <p:ext uri="{BB962C8B-B14F-4D97-AF65-F5344CB8AC3E}">
        <p14:creationId xmlns:p14="http://schemas.microsoft.com/office/powerpoint/2010/main" val="28206207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4348" y="1615533"/>
            <a:ext cx="6231509" cy="1517231"/>
          </a:xfrm>
        </p:spPr>
        <p:txBody>
          <a:bodyPr/>
          <a:lstStyle/>
          <a:p>
            <a:pPr marL="342900" indent="-342900">
              <a:buFont typeface="+mj-lt"/>
              <a:buAutoNum type="arabicPeriod"/>
            </a:pPr>
            <a:r>
              <a:rPr lang="en-US" altLang="zh-CN" dirty="0"/>
              <a:t>YOLO</a:t>
            </a:r>
            <a:r>
              <a:rPr lang="zh-CN" altLang="en-US" dirty="0"/>
              <a:t>体系结构包括</a:t>
            </a:r>
            <a:r>
              <a:rPr lang="en-US" altLang="zh-CN" dirty="0"/>
              <a:t>24</a:t>
            </a:r>
            <a:r>
              <a:rPr lang="zh-CN" altLang="en-US" dirty="0"/>
              <a:t>个卷积层</a:t>
            </a:r>
            <a:endParaRPr lang="en-US" altLang="zh-CN" dirty="0"/>
          </a:p>
          <a:p>
            <a:pPr marL="342900" indent="-342900">
              <a:buFont typeface="+mj-lt"/>
              <a:buAutoNum type="arabicPeriod"/>
            </a:pPr>
            <a:r>
              <a:rPr lang="zh-CN" altLang="en-US" dirty="0"/>
              <a:t>模型末尾是两个全连接，用于预测边界框</a:t>
            </a:r>
            <a:r>
              <a:rPr lang="en-US" altLang="zh-CN" dirty="0"/>
              <a:t>(BB)</a:t>
            </a:r>
            <a:r>
              <a:rPr lang="zh-CN" altLang="en-US" dirty="0"/>
              <a:t>坐标和概率</a:t>
            </a:r>
            <a:endParaRPr lang="en-US" altLang="zh-CN" dirty="0"/>
          </a:p>
          <a:p>
            <a:pPr marL="342900" indent="-342900">
              <a:buFont typeface="+mj-lt"/>
              <a:buAutoNum type="arabicPeriod"/>
            </a:pPr>
            <a:r>
              <a:rPr lang="zh-CN" altLang="en-US" dirty="0"/>
              <a:t>除最后一个使用线性激活函数的层外，所有层都使用了</a:t>
            </a:r>
            <a:r>
              <a:rPr lang="en-US" altLang="zh-CN" dirty="0" err="1"/>
              <a:t>ReLU</a:t>
            </a:r>
            <a:r>
              <a:rPr lang="zh-CN" altLang="en-US" dirty="0"/>
              <a:t>激活</a:t>
            </a:r>
            <a:endParaRPr lang="en-US" altLang="zh-CN" dirty="0"/>
          </a:p>
          <a:p>
            <a:pPr marL="342900" indent="-342900">
              <a:buFont typeface="+mj-lt"/>
              <a:buAutoNum type="arabicPeriod"/>
            </a:pPr>
            <a:r>
              <a:rPr lang="zh-CN" altLang="en-US" dirty="0"/>
              <a:t>受</a:t>
            </a:r>
            <a:r>
              <a:rPr lang="en-US" altLang="zh-CN" dirty="0" err="1"/>
              <a:t>GoogLeNet</a:t>
            </a:r>
            <a:r>
              <a:rPr lang="zh-CN" altLang="en-US" dirty="0"/>
              <a:t>和</a:t>
            </a:r>
            <a:r>
              <a:rPr lang="en-US" altLang="zh-CN" dirty="0"/>
              <a:t>Network in Network</a:t>
            </a:r>
            <a:r>
              <a:rPr lang="zh-CN" altLang="en-US" dirty="0"/>
              <a:t>的启发，</a:t>
            </a:r>
            <a:r>
              <a:rPr lang="en-US" altLang="zh-CN" dirty="0"/>
              <a:t>YOLO</a:t>
            </a:r>
            <a:r>
              <a:rPr lang="zh-CN" altLang="en-US" dirty="0"/>
              <a:t>使用</a:t>
            </a:r>
            <a:r>
              <a:rPr lang="en-US" altLang="zh-CN" dirty="0"/>
              <a:t>1×1</a:t>
            </a:r>
            <a:r>
              <a:rPr lang="zh-CN" altLang="en-US" dirty="0"/>
              <a:t>卷积层来减少特征图的数量，并保持相对较低的参数数量</a:t>
            </a:r>
            <a:endParaRPr lang="en-US" altLang="zh-CN" dirty="0"/>
          </a:p>
        </p:txBody>
      </p:sp>
      <p:sp>
        <p:nvSpPr>
          <p:cNvPr id="3" name="Title 2"/>
          <p:cNvSpPr>
            <a:spLocks noGrp="1"/>
          </p:cNvSpPr>
          <p:nvPr>
            <p:ph type="title"/>
          </p:nvPr>
        </p:nvSpPr>
        <p:spPr>
          <a:xfrm>
            <a:off x="514349" y="179599"/>
            <a:ext cx="11160917" cy="984885"/>
          </a:xfrm>
        </p:spPr>
        <p:txBody>
          <a:bodyPr/>
          <a:lstStyle/>
          <a:p>
            <a:r>
              <a:rPr lang="en-US" dirty="0"/>
              <a:t>You Only Look Once: 2016 CVPR</a:t>
            </a:r>
            <a:br>
              <a:rPr lang="en-US" dirty="0"/>
            </a:br>
            <a:r>
              <a:rPr lang="en-US" altLang="zh-CN" dirty="0"/>
              <a:t>First Real-Time End-to-End Model in Object Detection</a:t>
            </a:r>
            <a:endParaRPr lang="en-US" dirty="0"/>
          </a:p>
        </p:txBody>
      </p:sp>
      <p:pic>
        <p:nvPicPr>
          <p:cNvPr id="5" name="图片 4" descr="手机屏幕的截图&#10;&#10;中度可信度描述已自动生成">
            <a:extLst>
              <a:ext uri="{FF2B5EF4-FFF2-40B4-BE49-F238E27FC236}">
                <a16:creationId xmlns:a16="http://schemas.microsoft.com/office/drawing/2014/main" id="{0D5C73E5-9CAC-AAB4-3903-D47A74C7149A}"/>
              </a:ext>
            </a:extLst>
          </p:cNvPr>
          <p:cNvPicPr>
            <a:picLocks noChangeAspect="1"/>
          </p:cNvPicPr>
          <p:nvPr/>
        </p:nvPicPr>
        <p:blipFill>
          <a:blip r:embed="rId2"/>
          <a:stretch>
            <a:fillRect/>
          </a:stretch>
        </p:blipFill>
        <p:spPr>
          <a:xfrm>
            <a:off x="7169661" y="1258076"/>
            <a:ext cx="4505605" cy="5026054"/>
          </a:xfrm>
          <a:prstGeom prst="rect">
            <a:avLst/>
          </a:prstGeom>
        </p:spPr>
      </p:pic>
      <p:pic>
        <p:nvPicPr>
          <p:cNvPr id="7" name="图片 6" descr="图示, 工程绘图&#10;&#10;描述已自动生成">
            <a:extLst>
              <a:ext uri="{FF2B5EF4-FFF2-40B4-BE49-F238E27FC236}">
                <a16:creationId xmlns:a16="http://schemas.microsoft.com/office/drawing/2014/main" id="{956C0542-20DD-5D68-77CC-0AAE65AC62BC}"/>
              </a:ext>
            </a:extLst>
          </p:cNvPr>
          <p:cNvPicPr>
            <a:picLocks noChangeAspect="1"/>
          </p:cNvPicPr>
          <p:nvPr/>
        </p:nvPicPr>
        <p:blipFill>
          <a:blip r:embed="rId3"/>
          <a:stretch>
            <a:fillRect/>
          </a:stretch>
        </p:blipFill>
        <p:spPr>
          <a:xfrm>
            <a:off x="514348" y="3429000"/>
            <a:ext cx="6616460" cy="2700317"/>
          </a:xfrm>
          <a:prstGeom prst="rect">
            <a:avLst/>
          </a:prstGeom>
        </p:spPr>
      </p:pic>
    </p:spTree>
    <p:extLst>
      <p:ext uri="{BB962C8B-B14F-4D97-AF65-F5344CB8AC3E}">
        <p14:creationId xmlns:p14="http://schemas.microsoft.com/office/powerpoint/2010/main" val="26254332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4349" y="179599"/>
            <a:ext cx="11160917" cy="984885"/>
          </a:xfrm>
        </p:spPr>
        <p:txBody>
          <a:bodyPr/>
          <a:lstStyle/>
          <a:p>
            <a:r>
              <a:rPr lang="en-US" dirty="0"/>
              <a:t>You Only Look Once: 2016 CVPR</a:t>
            </a:r>
            <a:br>
              <a:rPr lang="en-US" dirty="0"/>
            </a:br>
            <a:r>
              <a:rPr lang="en-US" altLang="zh-CN" dirty="0"/>
              <a:t>First Real-Time End-to-End Model in Object Detection</a:t>
            </a:r>
            <a:endParaRPr lang="en-US" dirty="0"/>
          </a:p>
        </p:txBody>
      </p:sp>
      <p:pic>
        <p:nvPicPr>
          <p:cNvPr id="5" name="图片 4" descr="图示&#10;&#10;描述已自动生成">
            <a:extLst>
              <a:ext uri="{FF2B5EF4-FFF2-40B4-BE49-F238E27FC236}">
                <a16:creationId xmlns:a16="http://schemas.microsoft.com/office/drawing/2014/main" id="{F812296D-FB68-8675-1201-D2B006EBEAEA}"/>
              </a:ext>
            </a:extLst>
          </p:cNvPr>
          <p:cNvPicPr>
            <a:picLocks noChangeAspect="1"/>
          </p:cNvPicPr>
          <p:nvPr/>
        </p:nvPicPr>
        <p:blipFill>
          <a:blip r:embed="rId2"/>
          <a:stretch>
            <a:fillRect/>
          </a:stretch>
        </p:blipFill>
        <p:spPr>
          <a:xfrm>
            <a:off x="1811367" y="1276148"/>
            <a:ext cx="8569266" cy="4994463"/>
          </a:xfrm>
          <a:prstGeom prst="rect">
            <a:avLst/>
          </a:prstGeom>
        </p:spPr>
      </p:pic>
    </p:spTree>
    <p:extLst>
      <p:ext uri="{BB962C8B-B14F-4D97-AF65-F5344CB8AC3E}">
        <p14:creationId xmlns:p14="http://schemas.microsoft.com/office/powerpoint/2010/main" val="493015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1F0554F5-F79D-6AB8-343E-B311DEC8E14E}"/>
              </a:ext>
            </a:extLst>
          </p:cNvPr>
          <p:cNvSpPr/>
          <p:nvPr>
            <p:custDataLst>
              <p:tags r:id="rId2"/>
            </p:custDataLst>
          </p:nvPr>
        </p:nvSpPr>
        <p:spPr>
          <a:xfrm>
            <a:off x="11488458" y="4962946"/>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143</a:t>
            </a:r>
          </a:p>
        </p:txBody>
      </p:sp>
      <p:sp>
        <p:nvSpPr>
          <p:cNvPr id="28" name="矩形 27">
            <a:hlinkClick r:id="rId29" action="ppaction://hlinksldjump"/>
            <a:extLst>
              <a:ext uri="{FF2B5EF4-FFF2-40B4-BE49-F238E27FC236}">
                <a16:creationId xmlns:a16="http://schemas.microsoft.com/office/drawing/2014/main" id="{ADBA8051-6ED0-28D3-308A-77BE2B020582}"/>
              </a:ext>
            </a:extLst>
          </p:cNvPr>
          <p:cNvSpPr/>
          <p:nvPr>
            <p:custDataLst>
              <p:tags r:id="rId3"/>
            </p:custDataLst>
          </p:nvPr>
        </p:nvSpPr>
        <p:spPr>
          <a:xfrm>
            <a:off x="977959" y="4962946"/>
            <a:ext cx="259239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zh-CN" altLang="en-US" sz="1600" b="1">
                <a:solidFill>
                  <a:schemeClr val="tx1"/>
                </a:solidFill>
                <a:cs typeface="Segoe UI" panose="020B0502040204020203" pitchFamily="34" charset="0"/>
              </a:rPr>
              <a:t>写在最后</a:t>
            </a:r>
            <a:endParaRPr lang="en-US" sz="1600" b="1">
              <a:solidFill>
                <a:schemeClr val="tx1"/>
              </a:solidFill>
              <a:cs typeface="Segoe UI" panose="020B0502040204020203" pitchFamily="34" charset="0"/>
            </a:endParaRPr>
          </a:p>
        </p:txBody>
      </p:sp>
      <p:sp>
        <p:nvSpPr>
          <p:cNvPr id="27" name="矩形 26">
            <a:hlinkClick r:id="rId29" action="ppaction://hlinksldjump"/>
            <a:extLst>
              <a:ext uri="{FF2B5EF4-FFF2-40B4-BE49-F238E27FC236}">
                <a16:creationId xmlns:a16="http://schemas.microsoft.com/office/drawing/2014/main" id="{373A2027-BC4B-67E7-E834-65826E9A71C6}"/>
              </a:ext>
            </a:extLst>
          </p:cNvPr>
          <p:cNvSpPr/>
          <p:nvPr>
            <p:custDataLst>
              <p:tags r:id="rId4"/>
            </p:custDataLst>
          </p:nvPr>
        </p:nvSpPr>
        <p:spPr>
          <a:xfrm>
            <a:off x="514349" y="4962946"/>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5</a:t>
            </a:r>
          </a:p>
        </p:txBody>
      </p:sp>
      <p:sp>
        <p:nvSpPr>
          <p:cNvPr id="26" name="矩形 25">
            <a:hlinkClick r:id="rId30" action="ppaction://hlinksldjump"/>
            <a:extLst>
              <a:ext uri="{FF2B5EF4-FFF2-40B4-BE49-F238E27FC236}">
                <a16:creationId xmlns:a16="http://schemas.microsoft.com/office/drawing/2014/main" id="{E981AC5E-2405-8D04-F898-C289FEC66EDD}"/>
              </a:ext>
            </a:extLst>
          </p:cNvPr>
          <p:cNvSpPr/>
          <p:nvPr>
            <p:custDataLst>
              <p:tags r:id="rId5"/>
            </p:custDataLst>
          </p:nvPr>
        </p:nvSpPr>
        <p:spPr>
          <a:xfrm>
            <a:off x="11488458" y="4499335"/>
            <a:ext cx="110608" cy="400111"/>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141</a:t>
            </a:r>
          </a:p>
        </p:txBody>
      </p:sp>
      <p:sp>
        <p:nvSpPr>
          <p:cNvPr id="25" name="矩形 24">
            <a:hlinkClick r:id="rId30" action="ppaction://hlinksldjump"/>
            <a:extLst>
              <a:ext uri="{FF2B5EF4-FFF2-40B4-BE49-F238E27FC236}">
                <a16:creationId xmlns:a16="http://schemas.microsoft.com/office/drawing/2014/main" id="{58E16964-A071-8F42-1BFC-2CAD618A636F}"/>
              </a:ext>
            </a:extLst>
          </p:cNvPr>
          <p:cNvSpPr/>
          <p:nvPr>
            <p:custDataLst>
              <p:tags r:id="rId6"/>
            </p:custDataLst>
          </p:nvPr>
        </p:nvSpPr>
        <p:spPr>
          <a:xfrm>
            <a:off x="977959" y="4499335"/>
            <a:ext cx="2592398" cy="400111"/>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zh-CN" altLang="en-US" sz="1600" b="1">
                <a:solidFill>
                  <a:schemeClr val="tx1"/>
                </a:solidFill>
                <a:cs typeface="Segoe UI" panose="020B0502040204020203" pitchFamily="34" charset="0"/>
              </a:rPr>
              <a:t>小小的实验</a:t>
            </a:r>
            <a:endParaRPr lang="en-US" sz="1600" b="1">
              <a:solidFill>
                <a:schemeClr val="tx1"/>
              </a:solidFill>
              <a:cs typeface="Segoe UI" panose="020B0502040204020203" pitchFamily="34" charset="0"/>
            </a:endParaRPr>
          </a:p>
        </p:txBody>
      </p:sp>
      <p:sp>
        <p:nvSpPr>
          <p:cNvPr id="24" name="矩形 23">
            <a:hlinkClick r:id="rId30" action="ppaction://hlinksldjump"/>
            <a:extLst>
              <a:ext uri="{FF2B5EF4-FFF2-40B4-BE49-F238E27FC236}">
                <a16:creationId xmlns:a16="http://schemas.microsoft.com/office/drawing/2014/main" id="{33801C9C-C2C8-1003-B02F-7E90E5512428}"/>
              </a:ext>
            </a:extLst>
          </p:cNvPr>
          <p:cNvSpPr/>
          <p:nvPr>
            <p:custDataLst>
              <p:tags r:id="rId7"/>
            </p:custDataLst>
          </p:nvPr>
        </p:nvSpPr>
        <p:spPr>
          <a:xfrm>
            <a:off x="514349" y="4499335"/>
            <a:ext cx="400110" cy="400111"/>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4</a:t>
            </a:r>
          </a:p>
        </p:txBody>
      </p:sp>
      <p:sp>
        <p:nvSpPr>
          <p:cNvPr id="23" name="矩形 22">
            <a:hlinkClick r:id="rId31" action="ppaction://hlinksldjump"/>
            <a:extLst>
              <a:ext uri="{FF2B5EF4-FFF2-40B4-BE49-F238E27FC236}">
                <a16:creationId xmlns:a16="http://schemas.microsoft.com/office/drawing/2014/main" id="{F9D4BC54-1650-62D5-D6A1-77C5B102D230}"/>
              </a:ext>
            </a:extLst>
          </p:cNvPr>
          <p:cNvSpPr/>
          <p:nvPr>
            <p:custDataLst>
              <p:tags r:id="rId8"/>
            </p:custDataLst>
          </p:nvPr>
        </p:nvSpPr>
        <p:spPr>
          <a:xfrm>
            <a:off x="11488458" y="4035725"/>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47</a:t>
            </a:r>
          </a:p>
        </p:txBody>
      </p:sp>
      <p:sp>
        <p:nvSpPr>
          <p:cNvPr id="22" name="矩形 21">
            <a:hlinkClick r:id="rId31" action="ppaction://hlinksldjump"/>
            <a:extLst>
              <a:ext uri="{FF2B5EF4-FFF2-40B4-BE49-F238E27FC236}">
                <a16:creationId xmlns:a16="http://schemas.microsoft.com/office/drawing/2014/main" id="{5CAB421F-9327-7BE7-9A65-51B093917DF2}"/>
              </a:ext>
            </a:extLst>
          </p:cNvPr>
          <p:cNvSpPr/>
          <p:nvPr>
            <p:custDataLst>
              <p:tags r:id="rId9"/>
            </p:custDataLst>
          </p:nvPr>
        </p:nvSpPr>
        <p:spPr>
          <a:xfrm>
            <a:off x="977959" y="4035725"/>
            <a:ext cx="259239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cs typeface="Segoe UI" panose="020B0502040204020203" pitchFamily="34" charset="0"/>
              </a:rPr>
              <a:t>YOLO</a:t>
            </a:r>
            <a:r>
              <a:rPr lang="zh-CN" altLang="en-US" sz="1600" b="1">
                <a:solidFill>
                  <a:schemeClr val="tx1"/>
                </a:solidFill>
                <a:cs typeface="Segoe UI" panose="020B0502040204020203" pitchFamily="34" charset="0"/>
              </a:rPr>
              <a:t>来了</a:t>
            </a:r>
            <a:endParaRPr lang="en-US" sz="1600" b="1">
              <a:solidFill>
                <a:schemeClr val="tx1"/>
              </a:solidFill>
              <a:cs typeface="Segoe UI" panose="020B0502040204020203" pitchFamily="34" charset="0"/>
            </a:endParaRPr>
          </a:p>
        </p:txBody>
      </p:sp>
      <p:sp>
        <p:nvSpPr>
          <p:cNvPr id="21" name="矩形 20">
            <a:hlinkClick r:id="rId31" action="ppaction://hlinksldjump"/>
            <a:extLst>
              <a:ext uri="{FF2B5EF4-FFF2-40B4-BE49-F238E27FC236}">
                <a16:creationId xmlns:a16="http://schemas.microsoft.com/office/drawing/2014/main" id="{09390D6F-DED5-2B52-E379-98549D621720}"/>
              </a:ext>
            </a:extLst>
          </p:cNvPr>
          <p:cNvSpPr/>
          <p:nvPr>
            <p:custDataLst>
              <p:tags r:id="rId10"/>
            </p:custDataLst>
          </p:nvPr>
        </p:nvSpPr>
        <p:spPr>
          <a:xfrm>
            <a:off x="514349" y="4035725"/>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3</a:t>
            </a:r>
          </a:p>
        </p:txBody>
      </p:sp>
      <p:sp>
        <p:nvSpPr>
          <p:cNvPr id="20" name="矩形 19">
            <a:hlinkClick r:id="rId32" action="ppaction://hlinksldjump"/>
            <a:extLst>
              <a:ext uri="{FF2B5EF4-FFF2-40B4-BE49-F238E27FC236}">
                <a16:creationId xmlns:a16="http://schemas.microsoft.com/office/drawing/2014/main" id="{4F8C2521-5C91-6D44-2157-02D404826A89}"/>
              </a:ext>
            </a:extLst>
          </p:cNvPr>
          <p:cNvSpPr/>
          <p:nvPr>
            <p:custDataLst>
              <p:tags r:id="rId11"/>
            </p:custDataLst>
          </p:nvPr>
        </p:nvSpPr>
        <p:spPr>
          <a:xfrm>
            <a:off x="11488458" y="3572115"/>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38</a:t>
            </a:r>
          </a:p>
        </p:txBody>
      </p:sp>
      <p:sp>
        <p:nvSpPr>
          <p:cNvPr id="19" name="矩形 18">
            <a:hlinkClick r:id="rId32" action="ppaction://hlinksldjump"/>
            <a:extLst>
              <a:ext uri="{FF2B5EF4-FFF2-40B4-BE49-F238E27FC236}">
                <a16:creationId xmlns:a16="http://schemas.microsoft.com/office/drawing/2014/main" id="{A7F76CB3-0FF7-E322-72EA-2ED26DB00C5E}"/>
              </a:ext>
            </a:extLst>
          </p:cNvPr>
          <p:cNvSpPr/>
          <p:nvPr>
            <p:custDataLst>
              <p:tags r:id="rId12"/>
            </p:custDataLst>
          </p:nvPr>
        </p:nvSpPr>
        <p:spPr>
          <a:xfrm>
            <a:off x="977959" y="3572115"/>
            <a:ext cx="259239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zh-CN" altLang="en-US" sz="1600" b="1">
                <a:solidFill>
                  <a:schemeClr val="tx1"/>
                </a:solidFill>
                <a:cs typeface="Segoe UI" panose="020B0502040204020203" pitchFamily="34" charset="0"/>
              </a:rPr>
              <a:t>目标检测成长点滴</a:t>
            </a:r>
            <a:endParaRPr lang="en-US" sz="1600" b="1">
              <a:solidFill>
                <a:schemeClr val="tx1"/>
              </a:solidFill>
              <a:cs typeface="Segoe UI" panose="020B0502040204020203" pitchFamily="34" charset="0"/>
            </a:endParaRPr>
          </a:p>
        </p:txBody>
      </p:sp>
      <p:sp>
        <p:nvSpPr>
          <p:cNvPr id="18" name="矩形 17">
            <a:hlinkClick r:id="rId32" action="ppaction://hlinksldjump"/>
            <a:extLst>
              <a:ext uri="{FF2B5EF4-FFF2-40B4-BE49-F238E27FC236}">
                <a16:creationId xmlns:a16="http://schemas.microsoft.com/office/drawing/2014/main" id="{6BF6B985-0E3A-5A6B-58E5-1C4E0C58FBCC}"/>
              </a:ext>
            </a:extLst>
          </p:cNvPr>
          <p:cNvSpPr/>
          <p:nvPr>
            <p:custDataLst>
              <p:tags r:id="rId13"/>
            </p:custDataLst>
          </p:nvPr>
        </p:nvSpPr>
        <p:spPr>
          <a:xfrm>
            <a:off x="514349" y="3572115"/>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2</a:t>
            </a:r>
          </a:p>
        </p:txBody>
      </p:sp>
      <p:sp>
        <p:nvSpPr>
          <p:cNvPr id="17" name="矩形 16">
            <a:hlinkClick r:id="rId33" action="ppaction://hlinksldjump"/>
            <a:extLst>
              <a:ext uri="{FF2B5EF4-FFF2-40B4-BE49-F238E27FC236}">
                <a16:creationId xmlns:a16="http://schemas.microsoft.com/office/drawing/2014/main" id="{A8FE4DD1-BC45-C77D-5147-C57C4A565DD5}"/>
              </a:ext>
            </a:extLst>
          </p:cNvPr>
          <p:cNvSpPr/>
          <p:nvPr>
            <p:custDataLst>
              <p:tags r:id="rId14"/>
            </p:custDataLst>
          </p:nvPr>
        </p:nvSpPr>
        <p:spPr>
          <a:xfrm>
            <a:off x="11488458" y="3108505"/>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12</a:t>
            </a:r>
          </a:p>
        </p:txBody>
      </p:sp>
      <p:sp>
        <p:nvSpPr>
          <p:cNvPr id="16" name="矩形 15">
            <a:hlinkClick r:id="rId33" action="ppaction://hlinksldjump"/>
            <a:extLst>
              <a:ext uri="{FF2B5EF4-FFF2-40B4-BE49-F238E27FC236}">
                <a16:creationId xmlns:a16="http://schemas.microsoft.com/office/drawing/2014/main" id="{A6B3E7CA-2077-831C-1FC5-CEA865D060A1}"/>
              </a:ext>
            </a:extLst>
          </p:cNvPr>
          <p:cNvSpPr/>
          <p:nvPr>
            <p:custDataLst>
              <p:tags r:id="rId15"/>
            </p:custDataLst>
          </p:nvPr>
        </p:nvSpPr>
        <p:spPr>
          <a:xfrm>
            <a:off x="1441569" y="3108505"/>
            <a:ext cx="212878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zh-CN" altLang="en-US" sz="1600" b="1">
                <a:solidFill>
                  <a:schemeClr val="tx1"/>
                </a:solidFill>
                <a:cs typeface="Segoe UI" panose="020B0502040204020203" pitchFamily="34" charset="0"/>
              </a:rPr>
              <a:t>一些不得不介绍的概念</a:t>
            </a:r>
            <a:endParaRPr lang="en-US" sz="1600" b="1">
              <a:solidFill>
                <a:schemeClr val="tx1"/>
              </a:solidFill>
              <a:cs typeface="Segoe UI" panose="020B0502040204020203" pitchFamily="34" charset="0"/>
            </a:endParaRPr>
          </a:p>
        </p:txBody>
      </p:sp>
      <p:sp>
        <p:nvSpPr>
          <p:cNvPr id="15" name="矩形 14">
            <a:hlinkClick r:id="rId33" action="ppaction://hlinksldjump"/>
            <a:extLst>
              <a:ext uri="{FF2B5EF4-FFF2-40B4-BE49-F238E27FC236}">
                <a16:creationId xmlns:a16="http://schemas.microsoft.com/office/drawing/2014/main" id="{30171774-3B47-E4E9-9FF9-D7D76DB6D4B4}"/>
              </a:ext>
            </a:extLst>
          </p:cNvPr>
          <p:cNvSpPr/>
          <p:nvPr>
            <p:custDataLst>
              <p:tags r:id="rId16"/>
            </p:custDataLst>
          </p:nvPr>
        </p:nvSpPr>
        <p:spPr>
          <a:xfrm>
            <a:off x="977959" y="3108505"/>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1.3</a:t>
            </a:r>
          </a:p>
        </p:txBody>
      </p:sp>
      <p:sp>
        <p:nvSpPr>
          <p:cNvPr id="14" name="矩形 13">
            <a:hlinkClick r:id="rId34" action="ppaction://hlinksldjump"/>
            <a:extLst>
              <a:ext uri="{FF2B5EF4-FFF2-40B4-BE49-F238E27FC236}">
                <a16:creationId xmlns:a16="http://schemas.microsoft.com/office/drawing/2014/main" id="{0CB15577-B4BD-A484-E22F-F8AFC761485C}"/>
              </a:ext>
            </a:extLst>
          </p:cNvPr>
          <p:cNvSpPr/>
          <p:nvPr>
            <p:custDataLst>
              <p:tags r:id="rId17"/>
            </p:custDataLst>
          </p:nvPr>
        </p:nvSpPr>
        <p:spPr>
          <a:xfrm>
            <a:off x="11488458" y="2644895"/>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10</a:t>
            </a:r>
          </a:p>
        </p:txBody>
      </p:sp>
      <p:sp>
        <p:nvSpPr>
          <p:cNvPr id="13" name="矩形 12">
            <a:hlinkClick r:id="rId34" action="ppaction://hlinksldjump"/>
            <a:extLst>
              <a:ext uri="{FF2B5EF4-FFF2-40B4-BE49-F238E27FC236}">
                <a16:creationId xmlns:a16="http://schemas.microsoft.com/office/drawing/2014/main" id="{47B289FA-8087-C818-7BAD-E56D3362DCB5}"/>
              </a:ext>
            </a:extLst>
          </p:cNvPr>
          <p:cNvSpPr/>
          <p:nvPr>
            <p:custDataLst>
              <p:tags r:id="rId18"/>
            </p:custDataLst>
          </p:nvPr>
        </p:nvSpPr>
        <p:spPr>
          <a:xfrm>
            <a:off x="1441569" y="2644895"/>
            <a:ext cx="212878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zh-CN" altLang="en-US" sz="1600" b="1">
                <a:solidFill>
                  <a:schemeClr val="tx1"/>
                </a:solidFill>
                <a:cs typeface="Segoe UI" panose="020B0502040204020203" pitchFamily="34" charset="0"/>
              </a:rPr>
              <a:t>输入？输出？</a:t>
            </a:r>
            <a:endParaRPr lang="en-US" sz="1600" b="1">
              <a:solidFill>
                <a:schemeClr val="tx1"/>
              </a:solidFill>
              <a:cs typeface="Segoe UI" panose="020B0502040204020203" pitchFamily="34" charset="0"/>
            </a:endParaRPr>
          </a:p>
        </p:txBody>
      </p:sp>
      <p:sp>
        <p:nvSpPr>
          <p:cNvPr id="12" name="矩形 11">
            <a:hlinkClick r:id="rId34" action="ppaction://hlinksldjump"/>
            <a:extLst>
              <a:ext uri="{FF2B5EF4-FFF2-40B4-BE49-F238E27FC236}">
                <a16:creationId xmlns:a16="http://schemas.microsoft.com/office/drawing/2014/main" id="{248921AE-22FD-39CA-F914-208EAB37ADB5}"/>
              </a:ext>
            </a:extLst>
          </p:cNvPr>
          <p:cNvSpPr/>
          <p:nvPr>
            <p:custDataLst>
              <p:tags r:id="rId19"/>
            </p:custDataLst>
          </p:nvPr>
        </p:nvSpPr>
        <p:spPr>
          <a:xfrm>
            <a:off x="977959" y="2644895"/>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1.2</a:t>
            </a:r>
          </a:p>
        </p:txBody>
      </p:sp>
      <p:sp>
        <p:nvSpPr>
          <p:cNvPr id="11" name="矩形 10">
            <a:hlinkClick r:id="rId35" action="ppaction://hlinksldjump"/>
            <a:extLst>
              <a:ext uri="{FF2B5EF4-FFF2-40B4-BE49-F238E27FC236}">
                <a16:creationId xmlns:a16="http://schemas.microsoft.com/office/drawing/2014/main" id="{47131AC1-85B3-CABA-2A8B-58FEFBCC1ED3}"/>
              </a:ext>
            </a:extLst>
          </p:cNvPr>
          <p:cNvSpPr/>
          <p:nvPr>
            <p:custDataLst>
              <p:tags r:id="rId20"/>
            </p:custDataLst>
          </p:nvPr>
        </p:nvSpPr>
        <p:spPr>
          <a:xfrm>
            <a:off x="11488458" y="2181285"/>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8</a:t>
            </a:r>
          </a:p>
        </p:txBody>
      </p:sp>
      <p:sp>
        <p:nvSpPr>
          <p:cNvPr id="10" name="矩形 9">
            <a:hlinkClick r:id="rId35" action="ppaction://hlinksldjump"/>
            <a:extLst>
              <a:ext uri="{FF2B5EF4-FFF2-40B4-BE49-F238E27FC236}">
                <a16:creationId xmlns:a16="http://schemas.microsoft.com/office/drawing/2014/main" id="{B133FD15-EB8C-3714-5745-BBD4A772C70F}"/>
              </a:ext>
            </a:extLst>
          </p:cNvPr>
          <p:cNvSpPr/>
          <p:nvPr>
            <p:custDataLst>
              <p:tags r:id="rId21"/>
            </p:custDataLst>
          </p:nvPr>
        </p:nvSpPr>
        <p:spPr>
          <a:xfrm>
            <a:off x="1441569" y="2181285"/>
            <a:ext cx="212878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zh-CN" altLang="en-US" sz="1600" b="1">
                <a:solidFill>
                  <a:schemeClr val="tx1"/>
                </a:solidFill>
                <a:cs typeface="Segoe UI" panose="020B0502040204020203" pitchFamily="34" charset="0"/>
              </a:rPr>
              <a:t>用于解决什么问题？</a:t>
            </a:r>
            <a:endParaRPr lang="en-US" sz="1600" b="1">
              <a:solidFill>
                <a:schemeClr val="tx1"/>
              </a:solidFill>
              <a:cs typeface="Segoe UI" panose="020B0502040204020203" pitchFamily="34" charset="0"/>
            </a:endParaRPr>
          </a:p>
        </p:txBody>
      </p:sp>
      <p:sp>
        <p:nvSpPr>
          <p:cNvPr id="9" name="矩形 8">
            <a:hlinkClick r:id="rId35" action="ppaction://hlinksldjump"/>
            <a:extLst>
              <a:ext uri="{FF2B5EF4-FFF2-40B4-BE49-F238E27FC236}">
                <a16:creationId xmlns:a16="http://schemas.microsoft.com/office/drawing/2014/main" id="{B91D5AD9-771F-B0F3-0E8A-83163C0D8DF1}"/>
              </a:ext>
            </a:extLst>
          </p:cNvPr>
          <p:cNvSpPr/>
          <p:nvPr>
            <p:custDataLst>
              <p:tags r:id="rId22"/>
            </p:custDataLst>
          </p:nvPr>
        </p:nvSpPr>
        <p:spPr>
          <a:xfrm>
            <a:off x="977959" y="2181285"/>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1.1</a:t>
            </a:r>
          </a:p>
        </p:txBody>
      </p:sp>
      <p:sp>
        <p:nvSpPr>
          <p:cNvPr id="8" name="矩形 7">
            <a:extLst>
              <a:ext uri="{FF2B5EF4-FFF2-40B4-BE49-F238E27FC236}">
                <a16:creationId xmlns:a16="http://schemas.microsoft.com/office/drawing/2014/main" id="{7DBE982B-10C8-1E5B-F43D-FC6C0ACC08DE}"/>
              </a:ext>
            </a:extLst>
          </p:cNvPr>
          <p:cNvSpPr/>
          <p:nvPr>
            <p:custDataLst>
              <p:tags r:id="rId23"/>
            </p:custDataLst>
          </p:nvPr>
        </p:nvSpPr>
        <p:spPr>
          <a:xfrm>
            <a:off x="977959" y="1717675"/>
            <a:ext cx="10697307" cy="400110"/>
          </a:xfrm>
          <a:prstGeom prst="rect">
            <a:avLst/>
          </a:prstGeom>
          <a:solidFill>
            <a:srgbClr val="D9D9D9"/>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cs typeface="Segoe UI" panose="020B0502040204020203" pitchFamily="34" charset="0"/>
            </a:endParaRPr>
          </a:p>
        </p:txBody>
      </p:sp>
      <p:sp>
        <p:nvSpPr>
          <p:cNvPr id="7" name="矩形 6">
            <a:hlinkClick r:id="rId36" action="ppaction://hlinksldjump"/>
            <a:extLst>
              <a:ext uri="{FF2B5EF4-FFF2-40B4-BE49-F238E27FC236}">
                <a16:creationId xmlns:a16="http://schemas.microsoft.com/office/drawing/2014/main" id="{55658B1D-3782-E88C-B2C9-AC7FEFBC3E08}"/>
              </a:ext>
            </a:extLst>
          </p:cNvPr>
          <p:cNvSpPr/>
          <p:nvPr>
            <p:custDataLst>
              <p:tags r:id="rId24"/>
            </p:custDataLst>
          </p:nvPr>
        </p:nvSpPr>
        <p:spPr>
          <a:xfrm>
            <a:off x="11488458" y="1717675"/>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6</a:t>
            </a:r>
          </a:p>
        </p:txBody>
      </p:sp>
      <p:sp>
        <p:nvSpPr>
          <p:cNvPr id="6" name="矩形 5">
            <a:hlinkClick r:id="rId36" action="ppaction://hlinksldjump"/>
            <a:extLst>
              <a:ext uri="{FF2B5EF4-FFF2-40B4-BE49-F238E27FC236}">
                <a16:creationId xmlns:a16="http://schemas.microsoft.com/office/drawing/2014/main" id="{2B1FF94B-5564-D7BB-DCAA-989DF379E4B9}"/>
              </a:ext>
            </a:extLst>
          </p:cNvPr>
          <p:cNvSpPr/>
          <p:nvPr>
            <p:custDataLst>
              <p:tags r:id="rId25"/>
            </p:custDataLst>
          </p:nvPr>
        </p:nvSpPr>
        <p:spPr>
          <a:xfrm>
            <a:off x="977959" y="1717675"/>
            <a:ext cx="259239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zh-CN" altLang="en-US" sz="1600" b="1">
                <a:solidFill>
                  <a:schemeClr val="tx1"/>
                </a:solidFill>
                <a:cs typeface="Segoe UI" panose="020B0502040204020203" pitchFamily="34" charset="0"/>
              </a:rPr>
              <a:t>目标检测是什么？</a:t>
            </a:r>
            <a:endParaRPr lang="en-US" sz="1600" b="1">
              <a:solidFill>
                <a:schemeClr val="tx1"/>
              </a:solidFill>
              <a:cs typeface="Segoe UI" panose="020B0502040204020203" pitchFamily="34" charset="0"/>
            </a:endParaRPr>
          </a:p>
        </p:txBody>
      </p:sp>
      <p:sp>
        <p:nvSpPr>
          <p:cNvPr id="5" name="矩形 4">
            <a:hlinkClick r:id="rId36" action="ppaction://hlinksldjump"/>
            <a:extLst>
              <a:ext uri="{FF2B5EF4-FFF2-40B4-BE49-F238E27FC236}">
                <a16:creationId xmlns:a16="http://schemas.microsoft.com/office/drawing/2014/main" id="{E09CC304-B39A-8C70-F5D6-6B7823438D67}"/>
              </a:ext>
            </a:extLst>
          </p:cNvPr>
          <p:cNvSpPr/>
          <p:nvPr>
            <p:custDataLst>
              <p:tags r:id="rId26"/>
            </p:custDataLst>
          </p:nvPr>
        </p:nvSpPr>
        <p:spPr>
          <a:xfrm>
            <a:off x="514349" y="1717675"/>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1</a:t>
            </a:r>
          </a:p>
        </p:txBody>
      </p:sp>
      <p:sp>
        <p:nvSpPr>
          <p:cNvPr id="4" name="标题 3">
            <a:extLst>
              <a:ext uri="{FF2B5EF4-FFF2-40B4-BE49-F238E27FC236}">
                <a16:creationId xmlns:a16="http://schemas.microsoft.com/office/drawing/2014/main" id="{A9530D94-4B3B-A2E7-F38B-0049549A10AB}"/>
              </a:ext>
            </a:extLst>
          </p:cNvPr>
          <p:cNvSpPr>
            <a:spLocks noGrp="1"/>
          </p:cNvSpPr>
          <p:nvPr>
            <p:ph type="title"/>
            <p:custDataLst>
              <p:tags r:id="rId27"/>
            </p:custDataLst>
          </p:nvPr>
        </p:nvSpPr>
        <p:spPr/>
        <p:txBody>
          <a:bodyPr/>
          <a:lstStyle/>
          <a:p>
            <a:r>
              <a:rPr lang="en-US"/>
              <a:t>Main Content</a:t>
            </a:r>
          </a:p>
        </p:txBody>
      </p:sp>
    </p:spTree>
    <p:custDataLst>
      <p:tags r:id="rId1"/>
    </p:custDataLst>
    <p:extLst>
      <p:ext uri="{BB962C8B-B14F-4D97-AF65-F5344CB8AC3E}">
        <p14:creationId xmlns:p14="http://schemas.microsoft.com/office/powerpoint/2010/main" val="34538470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4349" y="179599"/>
            <a:ext cx="11160917" cy="984885"/>
          </a:xfrm>
        </p:spPr>
        <p:txBody>
          <a:bodyPr/>
          <a:lstStyle/>
          <a:p>
            <a:r>
              <a:rPr lang="en-US" dirty="0"/>
              <a:t>You Only Look Once: 2016 CVPR</a:t>
            </a:r>
            <a:br>
              <a:rPr lang="en-US" dirty="0"/>
            </a:br>
            <a:r>
              <a:rPr lang="en-US" altLang="zh-CN" dirty="0"/>
              <a:t>First Real-Time End-to-End Model in Object Detection</a:t>
            </a:r>
            <a:endParaRPr lang="en-US" dirty="0"/>
          </a:p>
        </p:txBody>
      </p:sp>
      <p:pic>
        <p:nvPicPr>
          <p:cNvPr id="5" name="图片 4" descr="图示, 文本, 信件&#10;&#10;中度可信度描述已自动生成">
            <a:extLst>
              <a:ext uri="{FF2B5EF4-FFF2-40B4-BE49-F238E27FC236}">
                <a16:creationId xmlns:a16="http://schemas.microsoft.com/office/drawing/2014/main" id="{6861C5BE-5D92-6498-9072-8C3F081FBAA5}"/>
              </a:ext>
            </a:extLst>
          </p:cNvPr>
          <p:cNvPicPr>
            <a:picLocks noChangeAspect="1"/>
          </p:cNvPicPr>
          <p:nvPr/>
        </p:nvPicPr>
        <p:blipFill>
          <a:blip r:embed="rId2"/>
          <a:stretch>
            <a:fillRect/>
          </a:stretch>
        </p:blipFill>
        <p:spPr>
          <a:xfrm>
            <a:off x="514349" y="1691033"/>
            <a:ext cx="11167012" cy="4216914"/>
          </a:xfrm>
          <a:prstGeom prst="rect">
            <a:avLst/>
          </a:prstGeom>
        </p:spPr>
      </p:pic>
    </p:spTree>
    <p:extLst>
      <p:ext uri="{BB962C8B-B14F-4D97-AF65-F5344CB8AC3E}">
        <p14:creationId xmlns:p14="http://schemas.microsoft.com/office/powerpoint/2010/main" val="2432051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4349" y="179599"/>
            <a:ext cx="11160917" cy="984885"/>
          </a:xfrm>
        </p:spPr>
        <p:txBody>
          <a:bodyPr/>
          <a:lstStyle/>
          <a:p>
            <a:r>
              <a:rPr lang="en-US" dirty="0"/>
              <a:t>You Only Look Once: 2016 CVPR</a:t>
            </a:r>
            <a:br>
              <a:rPr lang="en-US" dirty="0"/>
            </a:br>
            <a:r>
              <a:rPr lang="en-US" altLang="zh-CN" dirty="0"/>
              <a:t>First Real-Time End-to-End Model in Object Detection</a:t>
            </a:r>
            <a:endParaRPr lang="en-US" dirty="0"/>
          </a:p>
        </p:txBody>
      </p:sp>
      <p:pic>
        <p:nvPicPr>
          <p:cNvPr id="5" name="图片 4" descr="图示&#10;&#10;描述已自动生成">
            <a:extLst>
              <a:ext uri="{FF2B5EF4-FFF2-40B4-BE49-F238E27FC236}">
                <a16:creationId xmlns:a16="http://schemas.microsoft.com/office/drawing/2014/main" id="{50732BB9-6173-14B0-82B3-9F79183D274B}"/>
              </a:ext>
            </a:extLst>
          </p:cNvPr>
          <p:cNvPicPr>
            <a:picLocks noChangeAspect="1"/>
          </p:cNvPicPr>
          <p:nvPr/>
        </p:nvPicPr>
        <p:blipFill>
          <a:blip r:embed="rId2"/>
          <a:stretch>
            <a:fillRect/>
          </a:stretch>
        </p:blipFill>
        <p:spPr>
          <a:xfrm>
            <a:off x="514571" y="1950190"/>
            <a:ext cx="11162857" cy="3665606"/>
          </a:xfrm>
          <a:prstGeom prst="rect">
            <a:avLst/>
          </a:prstGeom>
        </p:spPr>
      </p:pic>
    </p:spTree>
    <p:extLst>
      <p:ext uri="{BB962C8B-B14F-4D97-AF65-F5344CB8AC3E}">
        <p14:creationId xmlns:p14="http://schemas.microsoft.com/office/powerpoint/2010/main" val="9182538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4349" y="179599"/>
            <a:ext cx="11160917" cy="984885"/>
          </a:xfrm>
        </p:spPr>
        <p:txBody>
          <a:bodyPr/>
          <a:lstStyle/>
          <a:p>
            <a:r>
              <a:rPr lang="en-US" dirty="0"/>
              <a:t>You Only Look Once: 2016 CVPR</a:t>
            </a:r>
            <a:br>
              <a:rPr lang="en-US" dirty="0"/>
            </a:br>
            <a:r>
              <a:rPr lang="en-US" dirty="0"/>
              <a:t>First </a:t>
            </a:r>
            <a:r>
              <a:rPr lang="en-US" altLang="zh-CN" dirty="0"/>
              <a:t>R</a:t>
            </a:r>
            <a:r>
              <a:rPr lang="en-US" dirty="0"/>
              <a:t>eal-Time End-to-End Model in Object Detection</a:t>
            </a:r>
          </a:p>
        </p:txBody>
      </p:sp>
      <p:sp>
        <p:nvSpPr>
          <p:cNvPr id="6" name="ee4pContent1">
            <a:extLst>
              <a:ext uri="{FF2B5EF4-FFF2-40B4-BE49-F238E27FC236}">
                <a16:creationId xmlns:a16="http://schemas.microsoft.com/office/drawing/2014/main" id="{720A1DA6-93D7-0044-2556-0D4F571F5E0A}"/>
              </a:ext>
            </a:extLst>
          </p:cNvPr>
          <p:cNvSpPr txBox="1">
            <a:spLocks/>
          </p:cNvSpPr>
          <p:nvPr>
            <p:custDataLst>
              <p:tags r:id="rId1"/>
            </p:custDataLst>
          </p:nvPr>
        </p:nvSpPr>
        <p:spPr>
          <a:xfrm>
            <a:off x="514351" y="2179415"/>
            <a:ext cx="5485013"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结构简单</a:t>
            </a:r>
            <a:endParaRPr lang="en-US" altLang="zh-CN" dirty="0">
              <a:latin typeface="+mn-lt"/>
            </a:endParaRPr>
          </a:p>
          <a:p>
            <a:pPr marL="0" lvl="1" indent="0">
              <a:buNone/>
            </a:pPr>
            <a:endParaRPr lang="en-US" altLang="zh-CN" dirty="0">
              <a:latin typeface="+mn-lt"/>
            </a:endParaRPr>
          </a:p>
          <a:p>
            <a:pPr lvl="1"/>
            <a:r>
              <a:rPr lang="zh-CN" altLang="en-US" dirty="0">
                <a:latin typeface="+mn-lt"/>
              </a:rPr>
              <a:t>创新的</a:t>
            </a:r>
            <a:r>
              <a:rPr lang="en-US" altLang="zh-CN" dirty="0">
                <a:latin typeface="+mn-lt"/>
              </a:rPr>
              <a:t>One-Stage</a:t>
            </a:r>
            <a:r>
              <a:rPr lang="zh-CN" altLang="en-US" dirty="0">
                <a:latin typeface="+mn-lt"/>
              </a:rPr>
              <a:t>回归结构</a:t>
            </a:r>
            <a:endParaRPr lang="en-US" altLang="zh-CN" dirty="0">
              <a:latin typeface="+mn-lt"/>
            </a:endParaRPr>
          </a:p>
          <a:p>
            <a:pPr marL="0" lvl="1" indent="0">
              <a:buNone/>
            </a:pPr>
            <a:endParaRPr lang="en-US" altLang="zh-CN" dirty="0">
              <a:latin typeface="+mn-lt"/>
            </a:endParaRPr>
          </a:p>
          <a:p>
            <a:pPr lvl="1"/>
            <a:r>
              <a:rPr lang="zh-CN" altLang="en-US" dirty="0">
                <a:latin typeface="+mn-lt"/>
              </a:rPr>
              <a:t>实时目标检测网路中的</a:t>
            </a:r>
            <a:r>
              <a:rPr lang="en-US" altLang="zh-CN" dirty="0">
                <a:latin typeface="+mn-lt"/>
              </a:rPr>
              <a:t>SOTA</a:t>
            </a:r>
          </a:p>
        </p:txBody>
      </p:sp>
      <mc:AlternateContent xmlns:mc="http://schemas.openxmlformats.org/markup-compatibility/2006" xmlns:a14="http://schemas.microsoft.com/office/drawing/2010/main">
        <mc:Choice Requires="a14">
          <p:sp>
            <p:nvSpPr>
              <p:cNvPr id="7" name="ee4pContent1">
                <a:extLst>
                  <a:ext uri="{FF2B5EF4-FFF2-40B4-BE49-F238E27FC236}">
                    <a16:creationId xmlns:a16="http://schemas.microsoft.com/office/drawing/2014/main" id="{6B88C72A-144E-F8D5-8C6E-B22FE1F02922}"/>
                  </a:ext>
                </a:extLst>
              </p:cNvPr>
              <p:cNvSpPr txBox="1">
                <a:spLocks/>
              </p:cNvSpPr>
              <p:nvPr>
                <p:custDataLst>
                  <p:tags r:id="rId2"/>
                </p:custDataLst>
              </p:nvPr>
            </p:nvSpPr>
            <p:spPr>
              <a:xfrm>
                <a:off x="6190256" y="2179415"/>
                <a:ext cx="5485013"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YOLO</a:t>
                </a:r>
                <a:r>
                  <a:rPr lang="zh-CN" altLang="en-US" dirty="0">
                    <a:latin typeface="+mn-lt"/>
                  </a:rPr>
                  <a:t>只能在网格单元中检测到最多</a:t>
                </a:r>
                <a:r>
                  <a:rPr lang="en-US" altLang="zh-CN" dirty="0">
                    <a:solidFill>
                      <a:srgbClr val="FF0000"/>
                    </a:solidFill>
                    <a:latin typeface="+mn-lt"/>
                  </a:rPr>
                  <a:t>2</a:t>
                </a:r>
                <a:r>
                  <a:rPr lang="zh-CN" altLang="en-US" dirty="0">
                    <a:solidFill>
                      <a:srgbClr val="FF0000"/>
                    </a:solidFill>
                    <a:latin typeface="+mn-lt"/>
                  </a:rPr>
                  <a:t>个相同类别</a:t>
                </a:r>
                <a:r>
                  <a:rPr lang="zh-CN" altLang="en-US" dirty="0">
                    <a:latin typeface="+mn-lt"/>
                  </a:rPr>
                  <a:t>的物体，限制了预测附近物体的能力</a:t>
                </a:r>
                <a:endParaRPr lang="en-US" altLang="zh-CN" dirty="0">
                  <a:latin typeface="+mn-lt"/>
                </a:endParaRPr>
              </a:p>
              <a:p>
                <a:pPr marL="0" lvl="1" indent="0">
                  <a:buNone/>
                </a:pPr>
                <a:endParaRPr lang="en-US" altLang="zh-CN" dirty="0">
                  <a:latin typeface="+mn-lt"/>
                </a:endParaRPr>
              </a:p>
              <a:p>
                <a:pPr lvl="1"/>
                <a:r>
                  <a:rPr lang="en-US" altLang="zh-CN" dirty="0">
                    <a:latin typeface="+mn-lt"/>
                  </a:rPr>
                  <a:t>YOLO</a:t>
                </a:r>
                <a:r>
                  <a:rPr lang="zh-CN" altLang="en-US" dirty="0">
                    <a:latin typeface="+mn-lt"/>
                  </a:rPr>
                  <a:t>无法预测在训练数据中不存在的对象的边界框</a:t>
                </a:r>
                <a:r>
                  <a:rPr lang="en-US" altLang="zh-CN" dirty="0">
                    <a:latin typeface="+mn-lt"/>
                  </a:rPr>
                  <a:t>(BB)</a:t>
                </a:r>
              </a:p>
              <a:p>
                <a:pPr marL="0" lvl="1" indent="0">
                  <a:buNone/>
                </a:pPr>
                <a:endParaRPr lang="en-US" altLang="zh-CN" dirty="0">
                  <a:latin typeface="+mn-lt"/>
                </a:endParaRPr>
              </a:p>
              <a:p>
                <a:pPr lvl="1"/>
                <a:r>
                  <a:rPr lang="zh-CN" altLang="en-US" dirty="0">
                    <a:latin typeface="+mn-lt"/>
                  </a:rPr>
                  <a:t>由于使用了下采样，</a:t>
                </a:r>
                <a:r>
                  <a:rPr lang="en-US" altLang="zh-CN" dirty="0">
                    <a:latin typeface="+mn-lt"/>
                  </a:rPr>
                  <a:t>YOLO</a:t>
                </a:r>
                <a:r>
                  <a:rPr lang="zh-CN" altLang="en-US" dirty="0">
                    <a:latin typeface="+mn-lt"/>
                  </a:rPr>
                  <a:t>是从粗精度图像中学习特征</a:t>
                </a:r>
                <a:endParaRPr lang="en-US" altLang="zh-CN" dirty="0">
                  <a:latin typeface="+mn-lt"/>
                </a:endParaRPr>
              </a:p>
              <a:p>
                <a:pPr lvl="1"/>
                <a:endParaRPr lang="en-US" dirty="0">
                  <a:latin typeface="+mn-lt"/>
                </a:endParaRPr>
              </a:p>
              <a:p>
                <a:pPr lvl="1"/>
                <a:r>
                  <a:rPr lang="zh-CN" altLang="en-US" dirty="0">
                    <a:latin typeface="+mn-lt"/>
                  </a:rPr>
                  <a:t>只能检测</a:t>
                </a:r>
                <a:r>
                  <a:rPr lang="en-US" altLang="zh-CN" dirty="0">
                    <a:latin typeface="+mn-lt"/>
                  </a:rPr>
                  <a:t>20</a:t>
                </a:r>
                <a:r>
                  <a:rPr lang="zh-CN" altLang="en-US" dirty="0">
                    <a:latin typeface="+mn-lt"/>
                  </a:rPr>
                  <a:t>个类别</a:t>
                </a:r>
                <a:endParaRPr lang="en-US" altLang="zh-CN" dirty="0">
                  <a:latin typeface="+mn-lt"/>
                </a:endParaRPr>
              </a:p>
              <a:p>
                <a:pPr lvl="1"/>
                <a:endParaRPr lang="en-US" dirty="0">
                  <a:latin typeface="+mn-lt"/>
                </a:endParaRPr>
              </a:p>
              <a:p>
                <a:pPr lvl="1"/>
                <a:r>
                  <a:rPr lang="zh-CN" altLang="en-US" dirty="0">
                    <a:latin typeface="+mn-lt"/>
                  </a:rPr>
                  <a:t>前</a:t>
                </a:r>
                <a:r>
                  <a:rPr lang="en-US" altLang="zh-CN" dirty="0">
                    <a:latin typeface="+mn-lt"/>
                  </a:rPr>
                  <a:t>20</a:t>
                </a:r>
                <a:r>
                  <a:rPr lang="zh-CN" altLang="en-US" dirty="0">
                    <a:latin typeface="+mn-lt"/>
                  </a:rPr>
                  <a:t>层用</a:t>
                </a:r>
                <a:r>
                  <a:rPr lang="en-US" altLang="zh-CN" dirty="0">
                    <a:latin typeface="+mn-lt"/>
                  </a:rPr>
                  <a:t>ImageNet </a:t>
                </a:r>
                <a:r>
                  <a:rPr lang="zh-CN" altLang="en-US" dirty="0">
                    <a:latin typeface="+mn-lt"/>
                  </a:rPr>
                  <a:t>的 </a:t>
                </a:r>
                <a14:m>
                  <m:oMath xmlns:m="http://schemas.openxmlformats.org/officeDocument/2006/math">
                    <m:r>
                      <a:rPr lang="en-US" i="1" dirty="0" smtClean="0">
                        <a:latin typeface="Cambria Math" panose="02040503050406030204" pitchFamily="18" charset="0"/>
                      </a:rPr>
                      <m:t>224×224</m:t>
                    </m:r>
                  </m:oMath>
                </a14:m>
                <a:r>
                  <a:rPr lang="zh-CN" altLang="en-US" dirty="0">
                    <a:latin typeface="+mn-lt"/>
                  </a:rPr>
                  <a:t>分辨率输入做预训练</a:t>
                </a:r>
                <a:endParaRPr lang="en-US" altLang="zh-CN" dirty="0">
                  <a:latin typeface="+mn-lt"/>
                </a:endParaRPr>
              </a:p>
              <a:p>
                <a:pPr lvl="1"/>
                <a:endParaRPr lang="en-US" altLang="zh-CN" dirty="0">
                  <a:latin typeface="+mn-lt"/>
                </a:endParaRPr>
              </a:p>
              <a:p>
                <a:pPr lvl="1"/>
                <a:r>
                  <a:rPr lang="zh-CN" altLang="en-US" dirty="0">
                    <a:latin typeface="+mn-lt"/>
                  </a:rPr>
                  <a:t>后</a:t>
                </a:r>
                <a:r>
                  <a:rPr lang="en-US" altLang="zh-CN" dirty="0">
                    <a:latin typeface="+mn-lt"/>
                  </a:rPr>
                  <a:t>4</a:t>
                </a:r>
                <a:r>
                  <a:rPr lang="zh-CN" altLang="en-US" dirty="0">
                    <a:latin typeface="+mn-lt"/>
                  </a:rPr>
                  <a:t>层用</a:t>
                </a:r>
                <a:r>
                  <a:rPr lang="en-US" altLang="zh-CN" dirty="0"/>
                  <a:t>PASCAL VOC 2007</a:t>
                </a:r>
                <a:r>
                  <a:rPr lang="zh-CN" altLang="en-US" dirty="0"/>
                  <a:t>和 </a:t>
                </a:r>
                <a:r>
                  <a:rPr lang="en-US" altLang="zh-CN" dirty="0"/>
                  <a:t>VOC 2012 </a:t>
                </a:r>
                <a:r>
                  <a:rPr lang="zh-CN" altLang="en-US" dirty="0"/>
                  <a:t>的 </a:t>
                </a:r>
                <a14:m>
                  <m:oMath xmlns:m="http://schemas.openxmlformats.org/officeDocument/2006/math">
                    <m:r>
                      <a:rPr lang="en-US" altLang="zh-CN" i="1" dirty="0" smtClean="0">
                        <a:latin typeface="Cambria Math" panose="02040503050406030204" pitchFamily="18" charset="0"/>
                      </a:rPr>
                      <m:t>448× 448</m:t>
                    </m:r>
                  </m:oMath>
                </a14:m>
                <a:r>
                  <a:rPr lang="zh-CN" altLang="en-US" dirty="0">
                    <a:latin typeface="+mn-lt"/>
                  </a:rPr>
                  <a:t>分辨率输入做精调</a:t>
                </a:r>
                <a:endParaRPr lang="en-US" dirty="0">
                  <a:latin typeface="+mn-lt"/>
                </a:endParaRPr>
              </a:p>
            </p:txBody>
          </p:sp>
        </mc:Choice>
        <mc:Fallback xmlns="">
          <p:sp>
            <p:nvSpPr>
              <p:cNvPr id="7" name="ee4pContent1">
                <a:extLst>
                  <a:ext uri="{FF2B5EF4-FFF2-40B4-BE49-F238E27FC236}">
                    <a16:creationId xmlns:a16="http://schemas.microsoft.com/office/drawing/2014/main" id="{6B88C72A-144E-F8D5-8C6E-B22FE1F02922}"/>
                  </a:ext>
                </a:extLst>
              </p:cNvPr>
              <p:cNvSpPr txBox="1">
                <a:spLocks noRot="1" noChangeAspect="1" noMove="1" noResize="1" noEditPoints="1" noAdjustHandles="1" noChangeArrowheads="1" noChangeShapeType="1" noTextEdit="1"/>
              </p:cNvSpPr>
              <p:nvPr>
                <p:custDataLst>
                  <p:tags r:id="rId6"/>
                </p:custDataLst>
              </p:nvPr>
            </p:nvSpPr>
            <p:spPr>
              <a:xfrm>
                <a:off x="6190256" y="2179415"/>
                <a:ext cx="5485013" cy="3986435"/>
              </a:xfrm>
              <a:prstGeom prst="rect">
                <a:avLst/>
              </a:prstGeom>
              <a:blipFill>
                <a:blip r:embed="rId7"/>
                <a:stretch>
                  <a:fillRect l="-333" b="-3206"/>
                </a:stretch>
              </a:blipFill>
              <a:ln w="9525" cmpd="sng">
                <a:solidFill>
                  <a:schemeClr val="accent1">
                    <a:lumMod val="100000"/>
                  </a:schemeClr>
                </a:solidFill>
                <a:prstDash val="solid"/>
              </a:ln>
            </p:spPr>
            <p:txBody>
              <a:bodyPr/>
              <a:lstStyle/>
              <a:p>
                <a:r>
                  <a:rPr lang="en-US">
                    <a:noFill/>
                  </a:rPr>
                  <a:t> </a:t>
                </a:r>
              </a:p>
            </p:txBody>
          </p:sp>
        </mc:Fallback>
      </mc:AlternateContent>
      <p:sp>
        <p:nvSpPr>
          <p:cNvPr id="8" name="ee4pHeader1">
            <a:extLst>
              <a:ext uri="{FF2B5EF4-FFF2-40B4-BE49-F238E27FC236}">
                <a16:creationId xmlns:a16="http://schemas.microsoft.com/office/drawing/2014/main" id="{CA29D5C9-83E9-96B1-77B1-A1227C628B5D}"/>
              </a:ext>
            </a:extLst>
          </p:cNvPr>
          <p:cNvSpPr/>
          <p:nvPr>
            <p:custDataLst>
              <p:tags r:id="rId3"/>
            </p:custDataLst>
          </p:nvPr>
        </p:nvSpPr>
        <p:spPr bwMode="auto">
          <a:xfrm>
            <a:off x="514349" y="1717677"/>
            <a:ext cx="548501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dirty="0">
                <a:solidFill>
                  <a:schemeClr val="bg1"/>
                </a:solidFill>
              </a:rPr>
              <a:t>YOLO</a:t>
            </a:r>
            <a:r>
              <a:rPr lang="zh-CN" altLang="en-US" sz="1600" dirty="0">
                <a:solidFill>
                  <a:schemeClr val="bg1"/>
                </a:solidFill>
              </a:rPr>
              <a:t>的优势</a:t>
            </a:r>
            <a:endParaRPr lang="en-US" sz="1600" dirty="0">
              <a:solidFill>
                <a:schemeClr val="bg1"/>
              </a:solidFill>
            </a:endParaRPr>
          </a:p>
        </p:txBody>
      </p:sp>
      <p:sp>
        <p:nvSpPr>
          <p:cNvPr id="9" name="ee4pHeader1">
            <a:extLst>
              <a:ext uri="{FF2B5EF4-FFF2-40B4-BE49-F238E27FC236}">
                <a16:creationId xmlns:a16="http://schemas.microsoft.com/office/drawing/2014/main" id="{E2138C73-3C63-A5AB-C90C-FB7140F9EED1}"/>
              </a:ext>
            </a:extLst>
          </p:cNvPr>
          <p:cNvSpPr/>
          <p:nvPr>
            <p:custDataLst>
              <p:tags r:id="rId4"/>
            </p:custDataLst>
          </p:nvPr>
        </p:nvSpPr>
        <p:spPr bwMode="auto">
          <a:xfrm>
            <a:off x="6190254" y="1717677"/>
            <a:ext cx="548501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dirty="0">
                <a:solidFill>
                  <a:schemeClr val="bg1"/>
                </a:solidFill>
              </a:rPr>
              <a:t>YOLO</a:t>
            </a:r>
            <a:r>
              <a:rPr lang="zh-CN" altLang="en-US" sz="1600" dirty="0">
                <a:solidFill>
                  <a:schemeClr val="bg1"/>
                </a:solidFill>
              </a:rPr>
              <a:t>的局限性</a:t>
            </a:r>
            <a:endParaRPr lang="en-US" sz="1600" dirty="0">
              <a:solidFill>
                <a:schemeClr val="bg1"/>
              </a:solidFill>
            </a:endParaRPr>
          </a:p>
        </p:txBody>
      </p:sp>
    </p:spTree>
    <p:extLst>
      <p:ext uri="{BB962C8B-B14F-4D97-AF65-F5344CB8AC3E}">
        <p14:creationId xmlns:p14="http://schemas.microsoft.com/office/powerpoint/2010/main" val="13738865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a:hlinkClick r:id="rId53" action="ppaction://hlinksldjump"/>
            <a:extLst>
              <a:ext uri="{FF2B5EF4-FFF2-40B4-BE49-F238E27FC236}">
                <a16:creationId xmlns:a16="http://schemas.microsoft.com/office/drawing/2014/main" id="{7926338D-C76D-F995-19B7-B048332294EC}"/>
              </a:ext>
            </a:extLst>
          </p:cNvPr>
          <p:cNvSpPr/>
          <p:nvPr>
            <p:custDataLst>
              <p:tags r:id="rId2"/>
            </p:custDataLst>
          </p:nvPr>
        </p:nvSpPr>
        <p:spPr>
          <a:xfrm>
            <a:off x="11562277" y="5923848"/>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132</a:t>
            </a:r>
          </a:p>
        </p:txBody>
      </p:sp>
      <p:sp>
        <p:nvSpPr>
          <p:cNvPr id="52" name="矩形 51">
            <a:hlinkClick r:id="rId53" action="ppaction://hlinksldjump"/>
            <a:extLst>
              <a:ext uri="{FF2B5EF4-FFF2-40B4-BE49-F238E27FC236}">
                <a16:creationId xmlns:a16="http://schemas.microsoft.com/office/drawing/2014/main" id="{EF151200-98F1-81B9-E744-C281BF75F187}"/>
              </a:ext>
            </a:extLst>
          </p:cNvPr>
          <p:cNvSpPr/>
          <p:nvPr>
            <p:custDataLst>
              <p:tags r:id="rId3"/>
            </p:custDataLst>
          </p:nvPr>
        </p:nvSpPr>
        <p:spPr>
          <a:xfrm>
            <a:off x="794760" y="5923848"/>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YOLOv9</a:t>
            </a:r>
          </a:p>
        </p:txBody>
      </p:sp>
      <p:sp>
        <p:nvSpPr>
          <p:cNvPr id="51" name="矩形 50">
            <a:hlinkClick r:id="rId53" action="ppaction://hlinksldjump"/>
            <a:extLst>
              <a:ext uri="{FF2B5EF4-FFF2-40B4-BE49-F238E27FC236}">
                <a16:creationId xmlns:a16="http://schemas.microsoft.com/office/drawing/2014/main" id="{61DB74D9-05A2-3B58-B22F-81117A60E4E1}"/>
              </a:ext>
            </a:extLst>
          </p:cNvPr>
          <p:cNvSpPr/>
          <p:nvPr>
            <p:custDataLst>
              <p:tags r:id="rId4"/>
            </p:custDataLst>
          </p:nvPr>
        </p:nvSpPr>
        <p:spPr>
          <a:xfrm>
            <a:off x="514349" y="5923848"/>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16</a:t>
            </a:r>
          </a:p>
        </p:txBody>
      </p:sp>
      <p:sp>
        <p:nvSpPr>
          <p:cNvPr id="50" name="矩形 49">
            <a:hlinkClick r:id="rId54" action="ppaction://hlinksldjump"/>
            <a:extLst>
              <a:ext uri="{FF2B5EF4-FFF2-40B4-BE49-F238E27FC236}">
                <a16:creationId xmlns:a16="http://schemas.microsoft.com/office/drawing/2014/main" id="{14ACFDA9-987A-E397-97A5-21DDE7DADC95}"/>
              </a:ext>
            </a:extLst>
          </p:cNvPr>
          <p:cNvSpPr/>
          <p:nvPr>
            <p:custDataLst>
              <p:tags r:id="rId5"/>
            </p:custDataLst>
          </p:nvPr>
        </p:nvSpPr>
        <p:spPr>
          <a:xfrm>
            <a:off x="11562277" y="5643436"/>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124</a:t>
            </a:r>
          </a:p>
        </p:txBody>
      </p:sp>
      <p:sp>
        <p:nvSpPr>
          <p:cNvPr id="49" name="矩形 48">
            <a:hlinkClick r:id="rId54" action="ppaction://hlinksldjump"/>
            <a:extLst>
              <a:ext uri="{FF2B5EF4-FFF2-40B4-BE49-F238E27FC236}">
                <a16:creationId xmlns:a16="http://schemas.microsoft.com/office/drawing/2014/main" id="{589DE07A-AA69-CEC4-B97C-E983AA647494}"/>
              </a:ext>
            </a:extLst>
          </p:cNvPr>
          <p:cNvSpPr/>
          <p:nvPr>
            <p:custDataLst>
              <p:tags r:id="rId6"/>
            </p:custDataLst>
          </p:nvPr>
        </p:nvSpPr>
        <p:spPr>
          <a:xfrm>
            <a:off x="794760" y="5643436"/>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YOLO-World</a:t>
            </a:r>
          </a:p>
        </p:txBody>
      </p:sp>
      <p:sp>
        <p:nvSpPr>
          <p:cNvPr id="48" name="矩形 47">
            <a:hlinkClick r:id="rId54" action="ppaction://hlinksldjump"/>
            <a:extLst>
              <a:ext uri="{FF2B5EF4-FFF2-40B4-BE49-F238E27FC236}">
                <a16:creationId xmlns:a16="http://schemas.microsoft.com/office/drawing/2014/main" id="{B004840E-A74E-2626-802C-10ACF66D5DD1}"/>
              </a:ext>
            </a:extLst>
          </p:cNvPr>
          <p:cNvSpPr/>
          <p:nvPr>
            <p:custDataLst>
              <p:tags r:id="rId7"/>
            </p:custDataLst>
          </p:nvPr>
        </p:nvSpPr>
        <p:spPr>
          <a:xfrm>
            <a:off x="514349" y="5643436"/>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15</a:t>
            </a:r>
          </a:p>
        </p:txBody>
      </p:sp>
      <p:sp>
        <p:nvSpPr>
          <p:cNvPr id="47" name="矩形 46">
            <a:hlinkClick r:id="rId55" action="ppaction://hlinksldjump"/>
            <a:extLst>
              <a:ext uri="{FF2B5EF4-FFF2-40B4-BE49-F238E27FC236}">
                <a16:creationId xmlns:a16="http://schemas.microsoft.com/office/drawing/2014/main" id="{BD151FB7-6058-ADB9-1C39-E6CA6603EBD9}"/>
              </a:ext>
            </a:extLst>
          </p:cNvPr>
          <p:cNvSpPr/>
          <p:nvPr>
            <p:custDataLst>
              <p:tags r:id="rId8"/>
            </p:custDataLst>
          </p:nvPr>
        </p:nvSpPr>
        <p:spPr>
          <a:xfrm>
            <a:off x="11562277" y="5363025"/>
            <a:ext cx="66901" cy="2420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120</a:t>
            </a:r>
          </a:p>
        </p:txBody>
      </p:sp>
      <p:sp>
        <p:nvSpPr>
          <p:cNvPr id="46" name="矩形 45">
            <a:hlinkClick r:id="rId55" action="ppaction://hlinksldjump"/>
            <a:extLst>
              <a:ext uri="{FF2B5EF4-FFF2-40B4-BE49-F238E27FC236}">
                <a16:creationId xmlns:a16="http://schemas.microsoft.com/office/drawing/2014/main" id="{F775A8AF-1BA0-B8DA-1580-A1BBBF4EB728}"/>
              </a:ext>
            </a:extLst>
          </p:cNvPr>
          <p:cNvSpPr/>
          <p:nvPr>
            <p:custDataLst>
              <p:tags r:id="rId9"/>
            </p:custDataLst>
          </p:nvPr>
        </p:nvSpPr>
        <p:spPr>
          <a:xfrm>
            <a:off x="794760" y="5363025"/>
            <a:ext cx="1958329" cy="2420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YOLO-NAS</a:t>
            </a:r>
          </a:p>
        </p:txBody>
      </p:sp>
      <p:sp>
        <p:nvSpPr>
          <p:cNvPr id="45" name="矩形 44">
            <a:hlinkClick r:id="rId55" action="ppaction://hlinksldjump"/>
            <a:extLst>
              <a:ext uri="{FF2B5EF4-FFF2-40B4-BE49-F238E27FC236}">
                <a16:creationId xmlns:a16="http://schemas.microsoft.com/office/drawing/2014/main" id="{C56A0129-1B52-7F88-595B-8216BDAE669B}"/>
              </a:ext>
            </a:extLst>
          </p:cNvPr>
          <p:cNvSpPr/>
          <p:nvPr>
            <p:custDataLst>
              <p:tags r:id="rId10"/>
            </p:custDataLst>
          </p:nvPr>
        </p:nvSpPr>
        <p:spPr>
          <a:xfrm>
            <a:off x="514349" y="5363025"/>
            <a:ext cx="242004" cy="242003"/>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14</a:t>
            </a:r>
          </a:p>
        </p:txBody>
      </p:sp>
      <p:sp>
        <p:nvSpPr>
          <p:cNvPr id="44" name="矩形 43">
            <a:hlinkClick r:id="rId56" action="ppaction://hlinksldjump"/>
            <a:extLst>
              <a:ext uri="{FF2B5EF4-FFF2-40B4-BE49-F238E27FC236}">
                <a16:creationId xmlns:a16="http://schemas.microsoft.com/office/drawing/2014/main" id="{3A3EC0B2-7623-CE23-55C2-D62B720169C6}"/>
              </a:ext>
            </a:extLst>
          </p:cNvPr>
          <p:cNvSpPr/>
          <p:nvPr>
            <p:custDataLst>
              <p:tags r:id="rId11"/>
            </p:custDataLst>
          </p:nvPr>
        </p:nvSpPr>
        <p:spPr>
          <a:xfrm>
            <a:off x="11562277" y="5082613"/>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111</a:t>
            </a:r>
          </a:p>
        </p:txBody>
      </p:sp>
      <p:sp>
        <p:nvSpPr>
          <p:cNvPr id="43" name="矩形 42">
            <a:hlinkClick r:id="rId56" action="ppaction://hlinksldjump"/>
            <a:extLst>
              <a:ext uri="{FF2B5EF4-FFF2-40B4-BE49-F238E27FC236}">
                <a16:creationId xmlns:a16="http://schemas.microsoft.com/office/drawing/2014/main" id="{B10898CC-7144-321F-3DAC-C3136FBC3993}"/>
              </a:ext>
            </a:extLst>
          </p:cNvPr>
          <p:cNvSpPr/>
          <p:nvPr>
            <p:custDataLst>
              <p:tags r:id="rId12"/>
            </p:custDataLst>
          </p:nvPr>
        </p:nvSpPr>
        <p:spPr>
          <a:xfrm>
            <a:off x="794760" y="5082613"/>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PP-YOLO PP-YOLOv2 PP-YOLOvE</a:t>
            </a:r>
          </a:p>
        </p:txBody>
      </p:sp>
      <p:sp>
        <p:nvSpPr>
          <p:cNvPr id="42" name="矩形 41">
            <a:hlinkClick r:id="rId56" action="ppaction://hlinksldjump"/>
            <a:extLst>
              <a:ext uri="{FF2B5EF4-FFF2-40B4-BE49-F238E27FC236}">
                <a16:creationId xmlns:a16="http://schemas.microsoft.com/office/drawing/2014/main" id="{0347418B-1ED4-AE7F-E2D0-DAA28FB81F04}"/>
              </a:ext>
            </a:extLst>
          </p:cNvPr>
          <p:cNvSpPr/>
          <p:nvPr>
            <p:custDataLst>
              <p:tags r:id="rId13"/>
            </p:custDataLst>
          </p:nvPr>
        </p:nvSpPr>
        <p:spPr>
          <a:xfrm>
            <a:off x="514349" y="5082613"/>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13</a:t>
            </a:r>
          </a:p>
        </p:txBody>
      </p:sp>
      <p:sp>
        <p:nvSpPr>
          <p:cNvPr id="41" name="矩形 40">
            <a:hlinkClick r:id="rId57" action="ppaction://hlinksldjump"/>
            <a:extLst>
              <a:ext uri="{FF2B5EF4-FFF2-40B4-BE49-F238E27FC236}">
                <a16:creationId xmlns:a16="http://schemas.microsoft.com/office/drawing/2014/main" id="{463CC041-D0B8-1530-119B-B7ABA8157F25}"/>
              </a:ext>
            </a:extLst>
          </p:cNvPr>
          <p:cNvSpPr/>
          <p:nvPr>
            <p:custDataLst>
              <p:tags r:id="rId14"/>
            </p:custDataLst>
          </p:nvPr>
        </p:nvSpPr>
        <p:spPr>
          <a:xfrm>
            <a:off x="11562277" y="4802201"/>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106</a:t>
            </a:r>
          </a:p>
        </p:txBody>
      </p:sp>
      <p:sp>
        <p:nvSpPr>
          <p:cNvPr id="40" name="矩形 39">
            <a:hlinkClick r:id="rId57" action="ppaction://hlinksldjump"/>
            <a:extLst>
              <a:ext uri="{FF2B5EF4-FFF2-40B4-BE49-F238E27FC236}">
                <a16:creationId xmlns:a16="http://schemas.microsoft.com/office/drawing/2014/main" id="{F40A62E6-D1F3-22C9-5812-B780BBBD2016}"/>
              </a:ext>
            </a:extLst>
          </p:cNvPr>
          <p:cNvSpPr/>
          <p:nvPr>
            <p:custDataLst>
              <p:tags r:id="rId15"/>
            </p:custDataLst>
          </p:nvPr>
        </p:nvSpPr>
        <p:spPr>
          <a:xfrm>
            <a:off x="794760" y="4802201"/>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YOLOv8</a:t>
            </a:r>
          </a:p>
        </p:txBody>
      </p:sp>
      <p:sp>
        <p:nvSpPr>
          <p:cNvPr id="39" name="矩形 38">
            <a:hlinkClick r:id="rId57" action="ppaction://hlinksldjump"/>
            <a:extLst>
              <a:ext uri="{FF2B5EF4-FFF2-40B4-BE49-F238E27FC236}">
                <a16:creationId xmlns:a16="http://schemas.microsoft.com/office/drawing/2014/main" id="{9433D631-28B0-5DB6-C26A-38C8F97E6D41}"/>
              </a:ext>
            </a:extLst>
          </p:cNvPr>
          <p:cNvSpPr/>
          <p:nvPr>
            <p:custDataLst>
              <p:tags r:id="rId16"/>
            </p:custDataLst>
          </p:nvPr>
        </p:nvSpPr>
        <p:spPr>
          <a:xfrm>
            <a:off x="514349" y="4802201"/>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12</a:t>
            </a:r>
          </a:p>
        </p:txBody>
      </p:sp>
      <p:sp>
        <p:nvSpPr>
          <p:cNvPr id="38" name="矩形 37">
            <a:hlinkClick r:id="rId58" action="ppaction://hlinksldjump"/>
            <a:extLst>
              <a:ext uri="{FF2B5EF4-FFF2-40B4-BE49-F238E27FC236}">
                <a16:creationId xmlns:a16="http://schemas.microsoft.com/office/drawing/2014/main" id="{B64713C9-194F-7ACC-0F57-7BC74B03A00E}"/>
              </a:ext>
            </a:extLst>
          </p:cNvPr>
          <p:cNvSpPr/>
          <p:nvPr>
            <p:custDataLst>
              <p:tags r:id="rId17"/>
            </p:custDataLst>
          </p:nvPr>
        </p:nvSpPr>
        <p:spPr>
          <a:xfrm>
            <a:off x="11562277" y="4521790"/>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102</a:t>
            </a:r>
          </a:p>
        </p:txBody>
      </p:sp>
      <p:sp>
        <p:nvSpPr>
          <p:cNvPr id="37" name="矩形 36">
            <a:hlinkClick r:id="rId58" action="ppaction://hlinksldjump"/>
            <a:extLst>
              <a:ext uri="{FF2B5EF4-FFF2-40B4-BE49-F238E27FC236}">
                <a16:creationId xmlns:a16="http://schemas.microsoft.com/office/drawing/2014/main" id="{ADCAE5CE-9E05-4330-4614-350E03429C13}"/>
              </a:ext>
            </a:extLst>
          </p:cNvPr>
          <p:cNvSpPr/>
          <p:nvPr>
            <p:custDataLst>
              <p:tags r:id="rId18"/>
            </p:custDataLst>
          </p:nvPr>
        </p:nvSpPr>
        <p:spPr>
          <a:xfrm>
            <a:off x="794760" y="4521790"/>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DAMO-YOLO</a:t>
            </a:r>
          </a:p>
        </p:txBody>
      </p:sp>
      <p:sp>
        <p:nvSpPr>
          <p:cNvPr id="36" name="矩形 35">
            <a:hlinkClick r:id="rId58" action="ppaction://hlinksldjump"/>
            <a:extLst>
              <a:ext uri="{FF2B5EF4-FFF2-40B4-BE49-F238E27FC236}">
                <a16:creationId xmlns:a16="http://schemas.microsoft.com/office/drawing/2014/main" id="{E5DC8D96-08E2-F2D9-0316-FECD62BC01A6}"/>
              </a:ext>
            </a:extLst>
          </p:cNvPr>
          <p:cNvSpPr/>
          <p:nvPr>
            <p:custDataLst>
              <p:tags r:id="rId19"/>
            </p:custDataLst>
          </p:nvPr>
        </p:nvSpPr>
        <p:spPr>
          <a:xfrm>
            <a:off x="514349" y="4521790"/>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11</a:t>
            </a:r>
          </a:p>
        </p:txBody>
      </p:sp>
      <p:sp>
        <p:nvSpPr>
          <p:cNvPr id="35" name="矩形 34">
            <a:hlinkClick r:id="rId59" action="ppaction://hlinksldjump"/>
            <a:extLst>
              <a:ext uri="{FF2B5EF4-FFF2-40B4-BE49-F238E27FC236}">
                <a16:creationId xmlns:a16="http://schemas.microsoft.com/office/drawing/2014/main" id="{497E73AA-69CE-86B9-A5DB-6F89611836B5}"/>
              </a:ext>
            </a:extLst>
          </p:cNvPr>
          <p:cNvSpPr/>
          <p:nvPr>
            <p:custDataLst>
              <p:tags r:id="rId20"/>
            </p:custDataLst>
          </p:nvPr>
        </p:nvSpPr>
        <p:spPr>
          <a:xfrm>
            <a:off x="11562277" y="4241378"/>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97</a:t>
            </a:r>
          </a:p>
        </p:txBody>
      </p:sp>
      <p:sp>
        <p:nvSpPr>
          <p:cNvPr id="34" name="矩形 33">
            <a:hlinkClick r:id="rId59" action="ppaction://hlinksldjump"/>
            <a:extLst>
              <a:ext uri="{FF2B5EF4-FFF2-40B4-BE49-F238E27FC236}">
                <a16:creationId xmlns:a16="http://schemas.microsoft.com/office/drawing/2014/main" id="{90A50389-67E5-F7FE-3A7B-68EA25888880}"/>
              </a:ext>
            </a:extLst>
          </p:cNvPr>
          <p:cNvSpPr/>
          <p:nvPr>
            <p:custDataLst>
              <p:tags r:id="rId21"/>
            </p:custDataLst>
          </p:nvPr>
        </p:nvSpPr>
        <p:spPr>
          <a:xfrm>
            <a:off x="794760" y="4241378"/>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YOLOv7</a:t>
            </a:r>
          </a:p>
        </p:txBody>
      </p:sp>
      <p:sp>
        <p:nvSpPr>
          <p:cNvPr id="33" name="矩形 32">
            <a:hlinkClick r:id="rId59" action="ppaction://hlinksldjump"/>
            <a:extLst>
              <a:ext uri="{FF2B5EF4-FFF2-40B4-BE49-F238E27FC236}">
                <a16:creationId xmlns:a16="http://schemas.microsoft.com/office/drawing/2014/main" id="{41D0059F-BCBB-431D-1472-13B87FAD42DA}"/>
              </a:ext>
            </a:extLst>
          </p:cNvPr>
          <p:cNvSpPr/>
          <p:nvPr>
            <p:custDataLst>
              <p:tags r:id="rId22"/>
            </p:custDataLst>
          </p:nvPr>
        </p:nvSpPr>
        <p:spPr>
          <a:xfrm>
            <a:off x="514349" y="4241378"/>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10</a:t>
            </a:r>
          </a:p>
        </p:txBody>
      </p:sp>
      <p:sp>
        <p:nvSpPr>
          <p:cNvPr id="32" name="矩形 31">
            <a:hlinkClick r:id="rId60" action="ppaction://hlinksldjump"/>
            <a:extLst>
              <a:ext uri="{FF2B5EF4-FFF2-40B4-BE49-F238E27FC236}">
                <a16:creationId xmlns:a16="http://schemas.microsoft.com/office/drawing/2014/main" id="{A0321B21-4519-248B-3D09-53A096CF50A3}"/>
              </a:ext>
            </a:extLst>
          </p:cNvPr>
          <p:cNvSpPr/>
          <p:nvPr>
            <p:custDataLst>
              <p:tags r:id="rId23"/>
            </p:custDataLst>
          </p:nvPr>
        </p:nvSpPr>
        <p:spPr>
          <a:xfrm>
            <a:off x="11562277" y="3960967"/>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94</a:t>
            </a:r>
          </a:p>
        </p:txBody>
      </p:sp>
      <p:sp>
        <p:nvSpPr>
          <p:cNvPr id="31" name="矩形 30">
            <a:hlinkClick r:id="rId60" action="ppaction://hlinksldjump"/>
            <a:extLst>
              <a:ext uri="{FF2B5EF4-FFF2-40B4-BE49-F238E27FC236}">
                <a16:creationId xmlns:a16="http://schemas.microsoft.com/office/drawing/2014/main" id="{C2BAF00E-8C28-6CEA-D705-38F9B8E4D630}"/>
              </a:ext>
            </a:extLst>
          </p:cNvPr>
          <p:cNvSpPr/>
          <p:nvPr>
            <p:custDataLst>
              <p:tags r:id="rId24"/>
            </p:custDataLst>
          </p:nvPr>
        </p:nvSpPr>
        <p:spPr>
          <a:xfrm>
            <a:off x="794760" y="3960967"/>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YOLOv6</a:t>
            </a:r>
          </a:p>
        </p:txBody>
      </p:sp>
      <p:sp>
        <p:nvSpPr>
          <p:cNvPr id="30" name="矩形 29">
            <a:hlinkClick r:id="rId60" action="ppaction://hlinksldjump"/>
            <a:extLst>
              <a:ext uri="{FF2B5EF4-FFF2-40B4-BE49-F238E27FC236}">
                <a16:creationId xmlns:a16="http://schemas.microsoft.com/office/drawing/2014/main" id="{DCCE5DF9-2516-531E-37E2-939290622313}"/>
              </a:ext>
            </a:extLst>
          </p:cNvPr>
          <p:cNvSpPr/>
          <p:nvPr>
            <p:custDataLst>
              <p:tags r:id="rId25"/>
            </p:custDataLst>
          </p:nvPr>
        </p:nvSpPr>
        <p:spPr>
          <a:xfrm>
            <a:off x="514349" y="3960967"/>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9</a:t>
            </a:r>
          </a:p>
        </p:txBody>
      </p:sp>
      <p:sp>
        <p:nvSpPr>
          <p:cNvPr id="29" name="矩形 28">
            <a:hlinkClick r:id="rId61" action="ppaction://hlinksldjump"/>
            <a:extLst>
              <a:ext uri="{FF2B5EF4-FFF2-40B4-BE49-F238E27FC236}">
                <a16:creationId xmlns:a16="http://schemas.microsoft.com/office/drawing/2014/main" id="{475E097A-DFC5-F33F-0C6C-FBB9FA28E5E7}"/>
              </a:ext>
            </a:extLst>
          </p:cNvPr>
          <p:cNvSpPr/>
          <p:nvPr>
            <p:custDataLst>
              <p:tags r:id="rId26"/>
            </p:custDataLst>
          </p:nvPr>
        </p:nvSpPr>
        <p:spPr>
          <a:xfrm>
            <a:off x="11562277" y="3680555"/>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91</a:t>
            </a:r>
          </a:p>
        </p:txBody>
      </p:sp>
      <p:sp>
        <p:nvSpPr>
          <p:cNvPr id="28" name="矩形 27">
            <a:hlinkClick r:id="rId61" action="ppaction://hlinksldjump"/>
            <a:extLst>
              <a:ext uri="{FF2B5EF4-FFF2-40B4-BE49-F238E27FC236}">
                <a16:creationId xmlns:a16="http://schemas.microsoft.com/office/drawing/2014/main" id="{AB9D89AD-B19C-8A16-73AB-6B4FBC460615}"/>
              </a:ext>
            </a:extLst>
          </p:cNvPr>
          <p:cNvSpPr/>
          <p:nvPr>
            <p:custDataLst>
              <p:tags r:id="rId27"/>
            </p:custDataLst>
          </p:nvPr>
        </p:nvSpPr>
        <p:spPr>
          <a:xfrm>
            <a:off x="794760" y="3680555"/>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YOLOX</a:t>
            </a:r>
          </a:p>
        </p:txBody>
      </p:sp>
      <p:sp>
        <p:nvSpPr>
          <p:cNvPr id="27" name="矩形 26">
            <a:hlinkClick r:id="rId61" action="ppaction://hlinksldjump"/>
            <a:extLst>
              <a:ext uri="{FF2B5EF4-FFF2-40B4-BE49-F238E27FC236}">
                <a16:creationId xmlns:a16="http://schemas.microsoft.com/office/drawing/2014/main" id="{FAF6EBC4-1922-0DBC-CB22-9F1A093EAF17}"/>
              </a:ext>
            </a:extLst>
          </p:cNvPr>
          <p:cNvSpPr/>
          <p:nvPr>
            <p:custDataLst>
              <p:tags r:id="rId28"/>
            </p:custDataLst>
          </p:nvPr>
        </p:nvSpPr>
        <p:spPr>
          <a:xfrm>
            <a:off x="514349" y="3680555"/>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8</a:t>
            </a:r>
          </a:p>
        </p:txBody>
      </p:sp>
      <p:sp>
        <p:nvSpPr>
          <p:cNvPr id="26" name="矩形 25">
            <a:hlinkClick r:id="rId62" action="ppaction://hlinksldjump"/>
            <a:extLst>
              <a:ext uri="{FF2B5EF4-FFF2-40B4-BE49-F238E27FC236}">
                <a16:creationId xmlns:a16="http://schemas.microsoft.com/office/drawing/2014/main" id="{BA0EAC10-C0F0-41C6-D886-A4FE9A3FE915}"/>
              </a:ext>
            </a:extLst>
          </p:cNvPr>
          <p:cNvSpPr/>
          <p:nvPr>
            <p:custDataLst>
              <p:tags r:id="rId29"/>
            </p:custDataLst>
          </p:nvPr>
        </p:nvSpPr>
        <p:spPr>
          <a:xfrm>
            <a:off x="11562277" y="3400144"/>
            <a:ext cx="66901" cy="2420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88</a:t>
            </a:r>
          </a:p>
        </p:txBody>
      </p:sp>
      <p:sp>
        <p:nvSpPr>
          <p:cNvPr id="25" name="矩形 24">
            <a:hlinkClick r:id="rId62" action="ppaction://hlinksldjump"/>
            <a:extLst>
              <a:ext uri="{FF2B5EF4-FFF2-40B4-BE49-F238E27FC236}">
                <a16:creationId xmlns:a16="http://schemas.microsoft.com/office/drawing/2014/main" id="{FE17A7EC-524C-4200-B42A-31ADD77C9628}"/>
              </a:ext>
            </a:extLst>
          </p:cNvPr>
          <p:cNvSpPr/>
          <p:nvPr>
            <p:custDataLst>
              <p:tags r:id="rId30"/>
            </p:custDataLst>
          </p:nvPr>
        </p:nvSpPr>
        <p:spPr>
          <a:xfrm>
            <a:off x="794760" y="3400144"/>
            <a:ext cx="1958329" cy="2420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YOLOR</a:t>
            </a:r>
          </a:p>
        </p:txBody>
      </p:sp>
      <p:sp>
        <p:nvSpPr>
          <p:cNvPr id="24" name="矩形 23">
            <a:hlinkClick r:id="rId62" action="ppaction://hlinksldjump"/>
            <a:extLst>
              <a:ext uri="{FF2B5EF4-FFF2-40B4-BE49-F238E27FC236}">
                <a16:creationId xmlns:a16="http://schemas.microsoft.com/office/drawing/2014/main" id="{E1BAE212-EF91-519C-5113-030755B0C5D8}"/>
              </a:ext>
            </a:extLst>
          </p:cNvPr>
          <p:cNvSpPr/>
          <p:nvPr>
            <p:custDataLst>
              <p:tags r:id="rId31"/>
            </p:custDataLst>
          </p:nvPr>
        </p:nvSpPr>
        <p:spPr>
          <a:xfrm>
            <a:off x="514349" y="3400144"/>
            <a:ext cx="242004" cy="242003"/>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7</a:t>
            </a:r>
          </a:p>
        </p:txBody>
      </p:sp>
      <p:sp>
        <p:nvSpPr>
          <p:cNvPr id="23" name="矩形 22">
            <a:hlinkClick r:id="rId63" action="ppaction://hlinksldjump"/>
            <a:extLst>
              <a:ext uri="{FF2B5EF4-FFF2-40B4-BE49-F238E27FC236}">
                <a16:creationId xmlns:a16="http://schemas.microsoft.com/office/drawing/2014/main" id="{8C5466AC-11F8-0027-6D4D-509518F20640}"/>
              </a:ext>
            </a:extLst>
          </p:cNvPr>
          <p:cNvSpPr/>
          <p:nvPr>
            <p:custDataLst>
              <p:tags r:id="rId32"/>
            </p:custDataLst>
          </p:nvPr>
        </p:nvSpPr>
        <p:spPr>
          <a:xfrm>
            <a:off x="11562277" y="3119732"/>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85</a:t>
            </a:r>
          </a:p>
        </p:txBody>
      </p:sp>
      <p:sp>
        <p:nvSpPr>
          <p:cNvPr id="22" name="矩形 21">
            <a:hlinkClick r:id="rId63" action="ppaction://hlinksldjump"/>
            <a:extLst>
              <a:ext uri="{FF2B5EF4-FFF2-40B4-BE49-F238E27FC236}">
                <a16:creationId xmlns:a16="http://schemas.microsoft.com/office/drawing/2014/main" id="{4A7C1BEA-A023-EFEC-BBBB-5FA1B30A7A5F}"/>
              </a:ext>
            </a:extLst>
          </p:cNvPr>
          <p:cNvSpPr/>
          <p:nvPr>
            <p:custDataLst>
              <p:tags r:id="rId33"/>
            </p:custDataLst>
          </p:nvPr>
        </p:nvSpPr>
        <p:spPr>
          <a:xfrm>
            <a:off x="794760" y="3119732"/>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Scaled-YOLOv4</a:t>
            </a:r>
          </a:p>
        </p:txBody>
      </p:sp>
      <p:sp>
        <p:nvSpPr>
          <p:cNvPr id="21" name="矩形 20">
            <a:hlinkClick r:id="rId63" action="ppaction://hlinksldjump"/>
            <a:extLst>
              <a:ext uri="{FF2B5EF4-FFF2-40B4-BE49-F238E27FC236}">
                <a16:creationId xmlns:a16="http://schemas.microsoft.com/office/drawing/2014/main" id="{4CC11F8A-A377-8995-3FC3-CA9A7184D8F0}"/>
              </a:ext>
            </a:extLst>
          </p:cNvPr>
          <p:cNvSpPr/>
          <p:nvPr>
            <p:custDataLst>
              <p:tags r:id="rId34"/>
            </p:custDataLst>
          </p:nvPr>
        </p:nvSpPr>
        <p:spPr>
          <a:xfrm>
            <a:off x="514349" y="3119732"/>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6</a:t>
            </a:r>
          </a:p>
        </p:txBody>
      </p:sp>
      <p:sp>
        <p:nvSpPr>
          <p:cNvPr id="20" name="矩形 19">
            <a:hlinkClick r:id="rId64" action="ppaction://hlinksldjump"/>
            <a:extLst>
              <a:ext uri="{FF2B5EF4-FFF2-40B4-BE49-F238E27FC236}">
                <a16:creationId xmlns:a16="http://schemas.microsoft.com/office/drawing/2014/main" id="{BA349322-1034-D9D1-6149-2542272F50A1}"/>
              </a:ext>
            </a:extLst>
          </p:cNvPr>
          <p:cNvSpPr/>
          <p:nvPr>
            <p:custDataLst>
              <p:tags r:id="rId35"/>
            </p:custDataLst>
          </p:nvPr>
        </p:nvSpPr>
        <p:spPr>
          <a:xfrm>
            <a:off x="11562277" y="2839320"/>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81</a:t>
            </a:r>
          </a:p>
        </p:txBody>
      </p:sp>
      <p:sp>
        <p:nvSpPr>
          <p:cNvPr id="19" name="矩形 18">
            <a:hlinkClick r:id="rId64" action="ppaction://hlinksldjump"/>
            <a:extLst>
              <a:ext uri="{FF2B5EF4-FFF2-40B4-BE49-F238E27FC236}">
                <a16:creationId xmlns:a16="http://schemas.microsoft.com/office/drawing/2014/main" id="{C559DB4D-6225-DF94-9237-F2CC422DA2C1}"/>
              </a:ext>
            </a:extLst>
          </p:cNvPr>
          <p:cNvSpPr/>
          <p:nvPr>
            <p:custDataLst>
              <p:tags r:id="rId36"/>
            </p:custDataLst>
          </p:nvPr>
        </p:nvSpPr>
        <p:spPr>
          <a:xfrm>
            <a:off x="794760" y="2839320"/>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YOLOv5</a:t>
            </a:r>
          </a:p>
        </p:txBody>
      </p:sp>
      <p:sp>
        <p:nvSpPr>
          <p:cNvPr id="18" name="矩形 17">
            <a:hlinkClick r:id="rId64" action="ppaction://hlinksldjump"/>
            <a:extLst>
              <a:ext uri="{FF2B5EF4-FFF2-40B4-BE49-F238E27FC236}">
                <a16:creationId xmlns:a16="http://schemas.microsoft.com/office/drawing/2014/main" id="{65A28B50-7E4D-FCD2-0098-5907550F84DF}"/>
              </a:ext>
            </a:extLst>
          </p:cNvPr>
          <p:cNvSpPr/>
          <p:nvPr>
            <p:custDataLst>
              <p:tags r:id="rId37"/>
            </p:custDataLst>
          </p:nvPr>
        </p:nvSpPr>
        <p:spPr>
          <a:xfrm>
            <a:off x="514349" y="2839320"/>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5</a:t>
            </a:r>
          </a:p>
        </p:txBody>
      </p:sp>
      <p:sp>
        <p:nvSpPr>
          <p:cNvPr id="17" name="矩形 16">
            <a:hlinkClick r:id="rId65" action="ppaction://hlinksldjump"/>
            <a:extLst>
              <a:ext uri="{FF2B5EF4-FFF2-40B4-BE49-F238E27FC236}">
                <a16:creationId xmlns:a16="http://schemas.microsoft.com/office/drawing/2014/main" id="{9C7C3C35-F726-A94F-4ABD-A24445D436CF}"/>
              </a:ext>
            </a:extLst>
          </p:cNvPr>
          <p:cNvSpPr/>
          <p:nvPr>
            <p:custDataLst>
              <p:tags r:id="rId38"/>
            </p:custDataLst>
          </p:nvPr>
        </p:nvSpPr>
        <p:spPr>
          <a:xfrm>
            <a:off x="11562277" y="2558909"/>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76</a:t>
            </a:r>
          </a:p>
        </p:txBody>
      </p:sp>
      <p:sp>
        <p:nvSpPr>
          <p:cNvPr id="16" name="矩形 15">
            <a:hlinkClick r:id="rId65" action="ppaction://hlinksldjump"/>
            <a:extLst>
              <a:ext uri="{FF2B5EF4-FFF2-40B4-BE49-F238E27FC236}">
                <a16:creationId xmlns:a16="http://schemas.microsoft.com/office/drawing/2014/main" id="{1A72225D-A485-41BB-7FCD-D78B37F30A45}"/>
              </a:ext>
            </a:extLst>
          </p:cNvPr>
          <p:cNvSpPr/>
          <p:nvPr>
            <p:custDataLst>
              <p:tags r:id="rId39"/>
            </p:custDataLst>
          </p:nvPr>
        </p:nvSpPr>
        <p:spPr>
          <a:xfrm>
            <a:off x="794760" y="2558909"/>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YOLOv4</a:t>
            </a:r>
          </a:p>
        </p:txBody>
      </p:sp>
      <p:sp>
        <p:nvSpPr>
          <p:cNvPr id="15" name="矩形 14">
            <a:hlinkClick r:id="rId65" action="ppaction://hlinksldjump"/>
            <a:extLst>
              <a:ext uri="{FF2B5EF4-FFF2-40B4-BE49-F238E27FC236}">
                <a16:creationId xmlns:a16="http://schemas.microsoft.com/office/drawing/2014/main" id="{9340E906-5285-A4F6-1DD0-3A1A14CF616B}"/>
              </a:ext>
            </a:extLst>
          </p:cNvPr>
          <p:cNvSpPr/>
          <p:nvPr>
            <p:custDataLst>
              <p:tags r:id="rId40"/>
            </p:custDataLst>
          </p:nvPr>
        </p:nvSpPr>
        <p:spPr>
          <a:xfrm>
            <a:off x="514349" y="2558909"/>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4</a:t>
            </a:r>
          </a:p>
        </p:txBody>
      </p:sp>
      <p:sp>
        <p:nvSpPr>
          <p:cNvPr id="14" name="矩形 13">
            <a:hlinkClick r:id="rId66" action="ppaction://hlinksldjump"/>
            <a:extLst>
              <a:ext uri="{FF2B5EF4-FFF2-40B4-BE49-F238E27FC236}">
                <a16:creationId xmlns:a16="http://schemas.microsoft.com/office/drawing/2014/main" id="{42F8733E-B866-3B00-A748-A25DDA801BC2}"/>
              </a:ext>
            </a:extLst>
          </p:cNvPr>
          <p:cNvSpPr/>
          <p:nvPr>
            <p:custDataLst>
              <p:tags r:id="rId41"/>
            </p:custDataLst>
          </p:nvPr>
        </p:nvSpPr>
        <p:spPr>
          <a:xfrm>
            <a:off x="11562277" y="2278498"/>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69</a:t>
            </a:r>
          </a:p>
        </p:txBody>
      </p:sp>
      <p:sp>
        <p:nvSpPr>
          <p:cNvPr id="13" name="矩形 12">
            <a:hlinkClick r:id="rId66" action="ppaction://hlinksldjump"/>
            <a:extLst>
              <a:ext uri="{FF2B5EF4-FFF2-40B4-BE49-F238E27FC236}">
                <a16:creationId xmlns:a16="http://schemas.microsoft.com/office/drawing/2014/main" id="{B16F7750-F6F5-4122-BB7C-D279756E3C29}"/>
              </a:ext>
            </a:extLst>
          </p:cNvPr>
          <p:cNvSpPr/>
          <p:nvPr>
            <p:custDataLst>
              <p:tags r:id="rId42"/>
            </p:custDataLst>
          </p:nvPr>
        </p:nvSpPr>
        <p:spPr>
          <a:xfrm>
            <a:off x="794760" y="2278498"/>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YOLOv3</a:t>
            </a:r>
          </a:p>
        </p:txBody>
      </p:sp>
      <p:sp>
        <p:nvSpPr>
          <p:cNvPr id="12" name="矩形 11">
            <a:hlinkClick r:id="rId66" action="ppaction://hlinksldjump"/>
            <a:extLst>
              <a:ext uri="{FF2B5EF4-FFF2-40B4-BE49-F238E27FC236}">
                <a16:creationId xmlns:a16="http://schemas.microsoft.com/office/drawing/2014/main" id="{0E92BE21-D26D-95CD-CA21-94BA158EFD91}"/>
              </a:ext>
            </a:extLst>
          </p:cNvPr>
          <p:cNvSpPr/>
          <p:nvPr>
            <p:custDataLst>
              <p:tags r:id="rId43"/>
            </p:custDataLst>
          </p:nvPr>
        </p:nvSpPr>
        <p:spPr>
          <a:xfrm>
            <a:off x="514349" y="2278498"/>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3</a:t>
            </a:r>
          </a:p>
        </p:txBody>
      </p:sp>
      <p:sp>
        <p:nvSpPr>
          <p:cNvPr id="11" name="矩形 10">
            <a:extLst>
              <a:ext uri="{FF2B5EF4-FFF2-40B4-BE49-F238E27FC236}">
                <a16:creationId xmlns:a16="http://schemas.microsoft.com/office/drawing/2014/main" id="{F01740DC-5A64-0184-0DE9-7BB5B9E40128}"/>
              </a:ext>
            </a:extLst>
          </p:cNvPr>
          <p:cNvSpPr/>
          <p:nvPr>
            <p:custDataLst>
              <p:tags r:id="rId44"/>
            </p:custDataLst>
          </p:nvPr>
        </p:nvSpPr>
        <p:spPr>
          <a:xfrm>
            <a:off x="794760" y="1998086"/>
            <a:ext cx="10880506" cy="242004"/>
          </a:xfrm>
          <a:prstGeom prst="rect">
            <a:avLst/>
          </a:prstGeom>
          <a:solidFill>
            <a:srgbClr val="D9D9D9"/>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ctr">
              <a:spcBef>
                <a:spcPct val="0"/>
              </a:spcBef>
              <a:spcAft>
                <a:spcPct val="0"/>
              </a:spcAft>
            </a:pPr>
            <a:endParaRPr lang="en-US" sz="968">
              <a:solidFill>
                <a:schemeClr val="tx1"/>
              </a:solidFill>
              <a:cs typeface="Segoe UI" panose="020B0502040204020203" pitchFamily="34" charset="0"/>
            </a:endParaRPr>
          </a:p>
        </p:txBody>
      </p:sp>
      <p:sp>
        <p:nvSpPr>
          <p:cNvPr id="10" name="矩形 9">
            <a:hlinkClick r:id="rId67" action="ppaction://hlinksldjump"/>
            <a:extLst>
              <a:ext uri="{FF2B5EF4-FFF2-40B4-BE49-F238E27FC236}">
                <a16:creationId xmlns:a16="http://schemas.microsoft.com/office/drawing/2014/main" id="{6EEF89A8-08EB-C304-8E50-3AEFB9453B5B}"/>
              </a:ext>
            </a:extLst>
          </p:cNvPr>
          <p:cNvSpPr/>
          <p:nvPr>
            <p:custDataLst>
              <p:tags r:id="rId45"/>
            </p:custDataLst>
          </p:nvPr>
        </p:nvSpPr>
        <p:spPr>
          <a:xfrm>
            <a:off x="11562277" y="1998086"/>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63</a:t>
            </a:r>
          </a:p>
        </p:txBody>
      </p:sp>
      <p:sp>
        <p:nvSpPr>
          <p:cNvPr id="9" name="矩形 8">
            <a:hlinkClick r:id="rId67" action="ppaction://hlinksldjump"/>
            <a:extLst>
              <a:ext uri="{FF2B5EF4-FFF2-40B4-BE49-F238E27FC236}">
                <a16:creationId xmlns:a16="http://schemas.microsoft.com/office/drawing/2014/main" id="{FD72477B-6171-75AA-8CEB-0AC70EEFB76D}"/>
              </a:ext>
            </a:extLst>
          </p:cNvPr>
          <p:cNvSpPr/>
          <p:nvPr>
            <p:custDataLst>
              <p:tags r:id="rId46"/>
            </p:custDataLst>
          </p:nvPr>
        </p:nvSpPr>
        <p:spPr>
          <a:xfrm>
            <a:off x="794760" y="1998086"/>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YOLO9000</a:t>
            </a:r>
          </a:p>
        </p:txBody>
      </p:sp>
      <p:sp>
        <p:nvSpPr>
          <p:cNvPr id="8" name="矩形 7">
            <a:hlinkClick r:id="rId67" action="ppaction://hlinksldjump"/>
            <a:extLst>
              <a:ext uri="{FF2B5EF4-FFF2-40B4-BE49-F238E27FC236}">
                <a16:creationId xmlns:a16="http://schemas.microsoft.com/office/drawing/2014/main" id="{4B1B002C-31B7-D5A0-394E-FE3FA86AD2DB}"/>
              </a:ext>
            </a:extLst>
          </p:cNvPr>
          <p:cNvSpPr/>
          <p:nvPr>
            <p:custDataLst>
              <p:tags r:id="rId47"/>
            </p:custDataLst>
          </p:nvPr>
        </p:nvSpPr>
        <p:spPr>
          <a:xfrm>
            <a:off x="514349" y="1998086"/>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2</a:t>
            </a:r>
          </a:p>
        </p:txBody>
      </p:sp>
      <p:sp>
        <p:nvSpPr>
          <p:cNvPr id="7" name="矩形 6">
            <a:hlinkClick r:id="rId68" action="ppaction://hlinksldjump"/>
            <a:extLst>
              <a:ext uri="{FF2B5EF4-FFF2-40B4-BE49-F238E27FC236}">
                <a16:creationId xmlns:a16="http://schemas.microsoft.com/office/drawing/2014/main" id="{F3C28195-EAF7-06D8-8CF7-891575BD6D57}"/>
              </a:ext>
            </a:extLst>
          </p:cNvPr>
          <p:cNvSpPr/>
          <p:nvPr>
            <p:custDataLst>
              <p:tags r:id="rId48"/>
            </p:custDataLst>
          </p:nvPr>
        </p:nvSpPr>
        <p:spPr>
          <a:xfrm>
            <a:off x="11562277" y="1717675"/>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55</a:t>
            </a:r>
          </a:p>
        </p:txBody>
      </p:sp>
      <p:sp>
        <p:nvSpPr>
          <p:cNvPr id="6" name="矩形 5">
            <a:hlinkClick r:id="rId68" action="ppaction://hlinksldjump"/>
            <a:extLst>
              <a:ext uri="{FF2B5EF4-FFF2-40B4-BE49-F238E27FC236}">
                <a16:creationId xmlns:a16="http://schemas.microsoft.com/office/drawing/2014/main" id="{85CD9914-4745-B9E0-8999-F02CEF085632}"/>
              </a:ext>
            </a:extLst>
          </p:cNvPr>
          <p:cNvSpPr/>
          <p:nvPr>
            <p:custDataLst>
              <p:tags r:id="rId49"/>
            </p:custDataLst>
          </p:nvPr>
        </p:nvSpPr>
        <p:spPr>
          <a:xfrm>
            <a:off x="794760" y="1717675"/>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You Only Look Once</a:t>
            </a:r>
          </a:p>
        </p:txBody>
      </p:sp>
      <p:sp>
        <p:nvSpPr>
          <p:cNvPr id="5" name="矩形 4">
            <a:hlinkClick r:id="rId68" action="ppaction://hlinksldjump"/>
            <a:extLst>
              <a:ext uri="{FF2B5EF4-FFF2-40B4-BE49-F238E27FC236}">
                <a16:creationId xmlns:a16="http://schemas.microsoft.com/office/drawing/2014/main" id="{A4AFAD54-8AF0-16F4-B67C-A793A3D93AA0}"/>
              </a:ext>
            </a:extLst>
          </p:cNvPr>
          <p:cNvSpPr/>
          <p:nvPr>
            <p:custDataLst>
              <p:tags r:id="rId50"/>
            </p:custDataLst>
          </p:nvPr>
        </p:nvSpPr>
        <p:spPr>
          <a:xfrm>
            <a:off x="514349" y="1717675"/>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a:t>
            </a:r>
          </a:p>
        </p:txBody>
      </p:sp>
      <p:sp>
        <p:nvSpPr>
          <p:cNvPr id="4" name="标题 3">
            <a:extLst>
              <a:ext uri="{FF2B5EF4-FFF2-40B4-BE49-F238E27FC236}">
                <a16:creationId xmlns:a16="http://schemas.microsoft.com/office/drawing/2014/main" id="{7CDFF3A4-58C4-B81C-B21A-1AF381890A27}"/>
              </a:ext>
            </a:extLst>
          </p:cNvPr>
          <p:cNvSpPr>
            <a:spLocks noGrp="1"/>
          </p:cNvSpPr>
          <p:nvPr>
            <p:ph type="title"/>
            <p:custDataLst>
              <p:tags r:id="rId51"/>
            </p:custDataLst>
          </p:nvPr>
        </p:nvSpPr>
        <p:spPr/>
        <p:txBody>
          <a:bodyPr/>
          <a:lstStyle/>
          <a:p>
            <a:r>
              <a:rPr lang="en-US"/>
              <a:t>Models</a:t>
            </a:r>
          </a:p>
        </p:txBody>
      </p:sp>
    </p:spTree>
    <p:custDataLst>
      <p:tags r:id="rId1"/>
    </p:custDataLst>
    <p:extLst>
      <p:ext uri="{BB962C8B-B14F-4D97-AF65-F5344CB8AC3E}">
        <p14:creationId xmlns:p14="http://schemas.microsoft.com/office/powerpoint/2010/main" val="42082724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4349" y="179599"/>
            <a:ext cx="11160917" cy="984885"/>
          </a:xfrm>
        </p:spPr>
        <p:txBody>
          <a:bodyPr/>
          <a:lstStyle/>
          <a:p>
            <a:r>
              <a:rPr lang="en-US" dirty="0"/>
              <a:t>YOLO9000: 2017 CVPR 					[I</a:t>
            </a:r>
            <a:r>
              <a:rPr lang="en-US" altLang="zh-CN" dirty="0"/>
              <a:t>mprovements</a:t>
            </a:r>
            <a:r>
              <a:rPr lang="en-US" dirty="0"/>
              <a:t>]</a:t>
            </a:r>
            <a:br>
              <a:rPr lang="en-US" dirty="0"/>
            </a:br>
            <a:r>
              <a:rPr lang="en-US" dirty="0"/>
              <a:t>A</a:t>
            </a:r>
            <a:r>
              <a:rPr lang="en-US" altLang="zh-CN" dirty="0"/>
              <a:t> Stronger YOLOv2 can D</a:t>
            </a:r>
            <a:r>
              <a:rPr lang="en-US" dirty="0"/>
              <a:t>etecting 9000 Categories</a:t>
            </a:r>
          </a:p>
        </p:txBody>
      </p:sp>
      <p:sp>
        <p:nvSpPr>
          <p:cNvPr id="4" name="ee4pContent1">
            <a:extLst>
              <a:ext uri="{FF2B5EF4-FFF2-40B4-BE49-F238E27FC236}">
                <a16:creationId xmlns:a16="http://schemas.microsoft.com/office/drawing/2014/main" id="{58F6D8AD-DF32-4386-918B-494B5835DC5D}"/>
              </a:ext>
            </a:extLst>
          </p:cNvPr>
          <p:cNvSpPr txBox="1">
            <a:spLocks/>
          </p:cNvSpPr>
          <p:nvPr>
            <p:custDataLst>
              <p:tags r:id="rId1"/>
            </p:custDataLst>
          </p:nvPr>
        </p:nvSpPr>
        <p:spPr>
          <a:xfrm>
            <a:off x="514349" y="1717676"/>
            <a:ext cx="11160918" cy="13711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a:pPr>
            <a:r>
              <a:rPr lang="en-US" dirty="0">
                <a:solidFill>
                  <a:schemeClr val="accent1"/>
                </a:solidFill>
                <a:latin typeface="+mn-lt"/>
              </a:rPr>
              <a:t>Batch </a:t>
            </a:r>
            <a:r>
              <a:rPr lang="en-US" altLang="zh-CN" dirty="0">
                <a:solidFill>
                  <a:schemeClr val="accent1"/>
                </a:solidFill>
                <a:latin typeface="+mn-lt"/>
              </a:rPr>
              <a:t>N</a:t>
            </a:r>
            <a:r>
              <a:rPr lang="en-US" dirty="0">
                <a:solidFill>
                  <a:schemeClr val="accent1"/>
                </a:solidFill>
                <a:latin typeface="+mn-lt"/>
              </a:rPr>
              <a:t>ormalization</a:t>
            </a:r>
          </a:p>
          <a:p>
            <a:pPr lvl="2"/>
            <a:r>
              <a:rPr lang="zh-CN" altLang="en-US" dirty="0">
                <a:latin typeface="+mn-lt"/>
              </a:rPr>
              <a:t>在所有卷积层上加入</a:t>
            </a:r>
            <a:r>
              <a:rPr lang="en-US" altLang="zh-CN" dirty="0">
                <a:latin typeface="+mn-lt"/>
              </a:rPr>
              <a:t>Batch Normalization</a:t>
            </a:r>
            <a:r>
              <a:rPr lang="zh-CN" altLang="en-US" dirty="0">
                <a:latin typeface="+mn-lt"/>
              </a:rPr>
              <a:t>，提高了网络的收敛能力，并作为正则化项减少过拟合的可能</a:t>
            </a:r>
            <a:endParaRPr lang="en-US" dirty="0">
              <a:latin typeface="+mn-lt"/>
            </a:endParaRPr>
          </a:p>
        </p:txBody>
      </p:sp>
      <mc:AlternateContent xmlns:mc="http://schemas.openxmlformats.org/markup-compatibility/2006" xmlns:a14="http://schemas.microsoft.com/office/drawing/2010/main">
        <mc:Choice Requires="a14">
          <p:sp>
            <p:nvSpPr>
              <p:cNvPr id="5" name="ee4pContent1">
                <a:extLst>
                  <a:ext uri="{FF2B5EF4-FFF2-40B4-BE49-F238E27FC236}">
                    <a16:creationId xmlns:a16="http://schemas.microsoft.com/office/drawing/2014/main" id="{AA28B109-6C9D-241C-710C-48559D9DD22F}"/>
                  </a:ext>
                </a:extLst>
              </p:cNvPr>
              <p:cNvSpPr txBox="1">
                <a:spLocks/>
              </p:cNvSpPr>
              <p:nvPr>
                <p:custDataLst>
                  <p:tags r:id="rId2"/>
                </p:custDataLst>
              </p:nvPr>
            </p:nvSpPr>
            <p:spPr>
              <a:xfrm>
                <a:off x="514349" y="3256194"/>
                <a:ext cx="11160918" cy="13711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startAt="2"/>
                </a:pPr>
                <a:r>
                  <a:rPr lang="en-US" dirty="0">
                    <a:solidFill>
                      <a:schemeClr val="accent1"/>
                    </a:solidFill>
                    <a:latin typeface="+mn-lt"/>
                  </a:rPr>
                  <a:t>High-</a:t>
                </a:r>
                <a:r>
                  <a:rPr lang="en-US" altLang="zh-CN" dirty="0">
                    <a:solidFill>
                      <a:schemeClr val="accent1"/>
                    </a:solidFill>
                    <a:latin typeface="+mn-lt"/>
                  </a:rPr>
                  <a:t>R</a:t>
                </a:r>
                <a:r>
                  <a:rPr lang="en-US" dirty="0">
                    <a:solidFill>
                      <a:schemeClr val="accent1"/>
                    </a:solidFill>
                    <a:latin typeface="+mn-lt"/>
                  </a:rPr>
                  <a:t>esolution Classifier</a:t>
                </a:r>
              </a:p>
              <a:p>
                <a:pPr lvl="2"/>
                <a:r>
                  <a:rPr lang="zh-CN" altLang="en-US" dirty="0">
                    <a:latin typeface="+mn-lt"/>
                  </a:rPr>
                  <a:t>与</a:t>
                </a:r>
                <a:r>
                  <a:rPr lang="en-US" altLang="zh-CN" dirty="0">
                    <a:latin typeface="+mn-lt"/>
                  </a:rPr>
                  <a:t>YOLOv1</a:t>
                </a:r>
                <a:r>
                  <a:rPr lang="zh-CN" altLang="en-US" dirty="0">
                    <a:latin typeface="+mn-lt"/>
                  </a:rPr>
                  <a:t>一样，使用</a:t>
                </a:r>
                <a:r>
                  <a:rPr lang="en-US" altLang="zh-CN" dirty="0">
                    <a:latin typeface="+mn-lt"/>
                  </a:rPr>
                  <a:t>ImageNet</a:t>
                </a:r>
                <a:r>
                  <a:rPr lang="zh-CN" altLang="en-US" dirty="0">
                    <a:latin typeface="+mn-lt"/>
                  </a:rPr>
                  <a:t>的</a:t>
                </a:r>
                <a14:m>
                  <m:oMath xmlns:m="http://schemas.openxmlformats.org/officeDocument/2006/math">
                    <m:r>
                      <a:rPr lang="en-US" altLang="zh-CN" i="1" dirty="0" smtClean="0">
                        <a:latin typeface="Cambria Math" panose="02040503050406030204" pitchFamily="18" charset="0"/>
                      </a:rPr>
                      <m:t>224×224</m:t>
                    </m:r>
                  </m:oMath>
                </a14:m>
                <a:r>
                  <a:rPr lang="zh-CN" altLang="en-US" dirty="0">
                    <a:latin typeface="+mn-lt"/>
                  </a:rPr>
                  <a:t>分辨率对模型进行了预训练</a:t>
                </a:r>
                <a:endParaRPr lang="en-US" altLang="zh-CN" dirty="0">
                  <a:latin typeface="+mn-lt"/>
                </a:endParaRPr>
              </a:p>
              <a:p>
                <a:pPr lvl="2"/>
                <a:r>
                  <a:rPr lang="zh-CN" altLang="en-US" dirty="0">
                    <a:latin typeface="+mn-lt"/>
                  </a:rPr>
                  <a:t>然而，这次用</a:t>
                </a:r>
                <a:r>
                  <a:rPr lang="en-US" altLang="zh-CN" dirty="0">
                    <a:latin typeface="+mn-lt"/>
                  </a:rPr>
                  <a:t>ImageNet</a:t>
                </a:r>
                <a:r>
                  <a:rPr lang="zh-CN" altLang="en-US" dirty="0">
                    <a:latin typeface="+mn-lt"/>
                  </a:rPr>
                  <a:t>的</a:t>
                </a:r>
                <a14:m>
                  <m:oMath xmlns:m="http://schemas.openxmlformats.org/officeDocument/2006/math">
                    <m:r>
                      <a:rPr lang="en-US" altLang="zh-CN" i="1" dirty="0" smtClean="0">
                        <a:latin typeface="Cambria Math" panose="02040503050406030204" pitchFamily="18" charset="0"/>
                      </a:rPr>
                      <m:t>448×448</m:t>
                    </m:r>
                  </m:oMath>
                </a14:m>
                <a:r>
                  <a:rPr lang="zh-CN" altLang="en-US" dirty="0">
                    <a:latin typeface="+mn-lt"/>
                  </a:rPr>
                  <a:t>分辨率对模型进行了</a:t>
                </a:r>
                <a:r>
                  <a:rPr lang="en-US" altLang="zh-CN" dirty="0">
                    <a:latin typeface="+mn-lt"/>
                  </a:rPr>
                  <a:t>10</a:t>
                </a:r>
                <a:r>
                  <a:rPr lang="zh-CN" altLang="en-US" dirty="0">
                    <a:latin typeface="+mn-lt"/>
                  </a:rPr>
                  <a:t>轮的微调，提高了网络在高分辨率输入图像上的网络性能</a:t>
                </a:r>
                <a:endParaRPr lang="en-US" dirty="0">
                  <a:latin typeface="+mn-lt"/>
                </a:endParaRPr>
              </a:p>
            </p:txBody>
          </p:sp>
        </mc:Choice>
        <mc:Fallback xmlns="">
          <p:sp>
            <p:nvSpPr>
              <p:cNvPr id="5" name="ee4pContent1">
                <a:extLst>
                  <a:ext uri="{FF2B5EF4-FFF2-40B4-BE49-F238E27FC236}">
                    <a16:creationId xmlns:a16="http://schemas.microsoft.com/office/drawing/2014/main" id="{AA28B109-6C9D-241C-710C-48559D9DD22F}"/>
                  </a:ext>
                </a:extLst>
              </p:cNvPr>
              <p:cNvSpPr txBox="1">
                <a:spLocks noRot="1" noChangeAspect="1" noMove="1" noResize="1" noEditPoints="1" noAdjustHandles="1" noChangeArrowheads="1" noChangeShapeType="1" noTextEdit="1"/>
              </p:cNvSpPr>
              <p:nvPr>
                <p:custDataLst>
                  <p:tags r:id="rId5"/>
                </p:custDataLst>
              </p:nvPr>
            </p:nvSpPr>
            <p:spPr>
              <a:xfrm>
                <a:off x="514349" y="3256194"/>
                <a:ext cx="11160918" cy="1371140"/>
              </a:xfrm>
              <a:prstGeom prst="rect">
                <a:avLst/>
              </a:prstGeom>
              <a:blipFill>
                <a:blip r:embed="rId6"/>
                <a:stretch>
                  <a:fillRect l="-327"/>
                </a:stretch>
              </a:blipFill>
              <a:ln w="9525" cmpd="sng">
                <a:solidFill>
                  <a:schemeClr val="accent1">
                    <a:lumMod val="100000"/>
                  </a:schemeClr>
                </a:solidFill>
                <a:prstDash val="solid"/>
              </a:ln>
            </p:spPr>
            <p:txBody>
              <a:bodyPr/>
              <a:lstStyle/>
              <a:p>
                <a:r>
                  <a:rPr lang="en-US">
                    <a:noFill/>
                  </a:rPr>
                  <a:t> </a:t>
                </a:r>
              </a:p>
            </p:txBody>
          </p:sp>
        </mc:Fallback>
      </mc:AlternateContent>
      <p:sp>
        <p:nvSpPr>
          <p:cNvPr id="6" name="ee4pContent1">
            <a:extLst>
              <a:ext uri="{FF2B5EF4-FFF2-40B4-BE49-F238E27FC236}">
                <a16:creationId xmlns:a16="http://schemas.microsoft.com/office/drawing/2014/main" id="{038D4DB5-E72E-3E75-89DC-B3219C6E0954}"/>
              </a:ext>
            </a:extLst>
          </p:cNvPr>
          <p:cNvSpPr txBox="1">
            <a:spLocks/>
          </p:cNvSpPr>
          <p:nvPr>
            <p:custDataLst>
              <p:tags r:id="rId3"/>
            </p:custDataLst>
          </p:nvPr>
        </p:nvSpPr>
        <p:spPr>
          <a:xfrm>
            <a:off x="514349" y="4794711"/>
            <a:ext cx="11160918" cy="13711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startAt="3"/>
            </a:pPr>
            <a:r>
              <a:rPr lang="en-US" dirty="0">
                <a:solidFill>
                  <a:schemeClr val="accent1"/>
                </a:solidFill>
                <a:latin typeface="+mn-lt"/>
              </a:rPr>
              <a:t>Fully Convolutional</a:t>
            </a:r>
          </a:p>
          <a:p>
            <a:pPr lvl="2"/>
            <a:r>
              <a:rPr lang="zh-CN" altLang="en-US" dirty="0">
                <a:latin typeface="+mn-lt"/>
              </a:rPr>
              <a:t>移除了</a:t>
            </a:r>
            <a:r>
              <a:rPr lang="en-US" altLang="zh-CN" dirty="0">
                <a:latin typeface="+mn-lt"/>
              </a:rPr>
              <a:t>YOLO</a:t>
            </a:r>
            <a:r>
              <a:rPr lang="zh-CN" altLang="en-US" dirty="0">
                <a:latin typeface="+mn-lt"/>
              </a:rPr>
              <a:t>中的全连接层</a:t>
            </a:r>
            <a:r>
              <a:rPr lang="en-US" altLang="zh-CN" dirty="0">
                <a:latin typeface="+mn-lt"/>
              </a:rPr>
              <a:t>(Fully Connected Layer)</a:t>
            </a:r>
            <a:r>
              <a:rPr lang="zh-CN" altLang="en-US" dirty="0">
                <a:latin typeface="+mn-lt"/>
              </a:rPr>
              <a:t>，改成了全卷积网络</a:t>
            </a:r>
            <a:endParaRPr lang="en-US" dirty="0">
              <a:latin typeface="+mn-lt"/>
            </a:endParaRPr>
          </a:p>
        </p:txBody>
      </p:sp>
    </p:spTree>
    <p:extLst>
      <p:ext uri="{BB962C8B-B14F-4D97-AF65-F5344CB8AC3E}">
        <p14:creationId xmlns:p14="http://schemas.microsoft.com/office/powerpoint/2010/main" val="1153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4349" y="179599"/>
            <a:ext cx="11160917" cy="984885"/>
          </a:xfrm>
        </p:spPr>
        <p:txBody>
          <a:bodyPr/>
          <a:lstStyle/>
          <a:p>
            <a:r>
              <a:rPr lang="en-US" altLang="zh-CN" dirty="0"/>
              <a:t>YOLO9000: 2017 CVPR 					[Improvements]</a:t>
            </a:r>
            <a:br>
              <a:rPr lang="en-US" altLang="zh-CN" dirty="0"/>
            </a:br>
            <a:r>
              <a:rPr lang="en-US" altLang="zh-CN" dirty="0"/>
              <a:t>A Stronger YOLOv2 can Detecting 9000 Categories</a:t>
            </a:r>
            <a:endParaRPr lang="en-US" dirty="0"/>
          </a:p>
        </p:txBody>
      </p:sp>
      <p:sp>
        <p:nvSpPr>
          <p:cNvPr id="4" name="ee4pContent1">
            <a:extLst>
              <a:ext uri="{FF2B5EF4-FFF2-40B4-BE49-F238E27FC236}">
                <a16:creationId xmlns:a16="http://schemas.microsoft.com/office/drawing/2014/main" id="{58F6D8AD-DF32-4386-918B-494B5835DC5D}"/>
              </a:ext>
            </a:extLst>
          </p:cNvPr>
          <p:cNvSpPr txBox="1">
            <a:spLocks/>
          </p:cNvSpPr>
          <p:nvPr>
            <p:custDataLst>
              <p:tags r:id="rId1"/>
            </p:custDataLst>
          </p:nvPr>
        </p:nvSpPr>
        <p:spPr>
          <a:xfrm>
            <a:off x="514349" y="1717676"/>
            <a:ext cx="11160918" cy="13711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startAt="4"/>
            </a:pPr>
            <a:r>
              <a:rPr lang="en-US" dirty="0">
                <a:solidFill>
                  <a:schemeClr val="accent1"/>
                </a:solidFill>
                <a:latin typeface="+mn-lt"/>
              </a:rPr>
              <a:t>Dimension Clusters</a:t>
            </a:r>
          </a:p>
          <a:p>
            <a:pPr lvl="2"/>
            <a:r>
              <a:rPr lang="zh-CN" altLang="en-US" dirty="0">
                <a:latin typeface="+mn-lt"/>
              </a:rPr>
              <a:t>挑选优质的先验框</a:t>
            </a:r>
            <a:r>
              <a:rPr lang="en-US" altLang="zh-CN" dirty="0">
                <a:latin typeface="+mn-lt"/>
              </a:rPr>
              <a:t>(P</a:t>
            </a:r>
            <a:r>
              <a:rPr lang="en-US" altLang="zh-CN" dirty="0">
                <a:effectLst/>
              </a:rPr>
              <a:t>rior Boxes</a:t>
            </a:r>
            <a:r>
              <a:rPr lang="en-US" altLang="zh-CN" dirty="0">
                <a:latin typeface="+mn-lt"/>
              </a:rPr>
              <a:t>)</a:t>
            </a:r>
            <a:r>
              <a:rPr lang="zh-CN" altLang="en-US" dirty="0">
                <a:latin typeface="+mn-lt"/>
              </a:rPr>
              <a:t>有助于网络学习预测更准确的边界框</a:t>
            </a:r>
            <a:endParaRPr lang="en-US" altLang="zh-CN" dirty="0">
              <a:latin typeface="+mn-lt"/>
            </a:endParaRPr>
          </a:p>
          <a:p>
            <a:pPr lvl="2"/>
            <a:r>
              <a:rPr lang="zh-CN" altLang="en-US" dirty="0">
                <a:latin typeface="+mn-lt"/>
              </a:rPr>
              <a:t>在训练边界框</a:t>
            </a:r>
            <a:r>
              <a:rPr lang="en-US" altLang="zh-CN" dirty="0">
                <a:latin typeface="+mn-lt"/>
              </a:rPr>
              <a:t>(BB)</a:t>
            </a:r>
            <a:r>
              <a:rPr lang="zh-CN" altLang="en-US" dirty="0">
                <a:latin typeface="+mn-lt"/>
              </a:rPr>
              <a:t>上进行</a:t>
            </a:r>
            <a:r>
              <a:rPr lang="en-US" altLang="zh-CN" dirty="0">
                <a:latin typeface="+mn-lt"/>
              </a:rPr>
              <a:t>K-Means</a:t>
            </a:r>
            <a:r>
              <a:rPr lang="zh-CN" altLang="en-US" dirty="0">
                <a:latin typeface="+mn-lt"/>
              </a:rPr>
              <a:t>聚类，以找到良好的先验</a:t>
            </a:r>
            <a:r>
              <a:rPr lang="en-US" altLang="zh-CN" dirty="0">
                <a:latin typeface="+mn-lt"/>
              </a:rPr>
              <a:t>(Prior)</a:t>
            </a:r>
          </a:p>
          <a:p>
            <a:pPr lvl="2"/>
            <a:r>
              <a:rPr lang="zh-CN" altLang="en-US" dirty="0">
                <a:latin typeface="+mn-lt"/>
              </a:rPr>
              <a:t>选择了五个在召回率和模型复杂性之间做出良好折衷的先验框</a:t>
            </a:r>
            <a:r>
              <a:rPr lang="en-US" altLang="zh-CN" dirty="0">
                <a:latin typeface="+mn-lt"/>
              </a:rPr>
              <a:t>(Prior Boxes)</a:t>
            </a:r>
            <a:endParaRPr lang="en-US" dirty="0">
              <a:latin typeface="+mn-lt"/>
            </a:endParaRPr>
          </a:p>
        </p:txBody>
      </p:sp>
      <mc:AlternateContent xmlns:mc="http://schemas.openxmlformats.org/markup-compatibility/2006" xmlns:a14="http://schemas.microsoft.com/office/drawing/2010/main">
        <mc:Choice Requires="a14">
          <p:sp>
            <p:nvSpPr>
              <p:cNvPr id="5" name="ee4pContent1">
                <a:extLst>
                  <a:ext uri="{FF2B5EF4-FFF2-40B4-BE49-F238E27FC236}">
                    <a16:creationId xmlns:a16="http://schemas.microsoft.com/office/drawing/2014/main" id="{AA28B109-6C9D-241C-710C-48559D9DD22F}"/>
                  </a:ext>
                </a:extLst>
              </p:cNvPr>
              <p:cNvSpPr txBox="1">
                <a:spLocks/>
              </p:cNvSpPr>
              <p:nvPr>
                <p:custDataLst>
                  <p:tags r:id="rId2"/>
                </p:custDataLst>
              </p:nvPr>
            </p:nvSpPr>
            <p:spPr>
              <a:xfrm>
                <a:off x="514349" y="3256194"/>
                <a:ext cx="11160918" cy="13711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startAt="5"/>
                </a:pPr>
                <a:r>
                  <a:rPr lang="en-US" dirty="0" err="1">
                    <a:solidFill>
                      <a:schemeClr val="accent1"/>
                    </a:solidFill>
                    <a:latin typeface="+mn-lt"/>
                  </a:rPr>
                  <a:t>Finner</a:t>
                </a:r>
                <a:r>
                  <a:rPr lang="en-US" dirty="0">
                    <a:solidFill>
                      <a:schemeClr val="accent1"/>
                    </a:solidFill>
                    <a:latin typeface="+mn-lt"/>
                  </a:rPr>
                  <a:t>-grained features</a:t>
                </a:r>
              </a:p>
              <a:p>
                <a:pPr lvl="2"/>
                <a:r>
                  <a:rPr lang="zh-CN" altLang="en-US" dirty="0">
                    <a:latin typeface="+mn-lt"/>
                  </a:rPr>
                  <a:t>与</a:t>
                </a:r>
                <a:r>
                  <a:rPr lang="en-US" altLang="zh-CN" dirty="0">
                    <a:latin typeface="+mn-lt"/>
                  </a:rPr>
                  <a:t>YOLOv1</a:t>
                </a:r>
                <a:r>
                  <a:rPr lang="zh-CN" altLang="en-US" dirty="0">
                    <a:latin typeface="+mn-lt"/>
                  </a:rPr>
                  <a:t>相比，</a:t>
                </a:r>
                <a:r>
                  <a:rPr lang="en-US" altLang="zh-CN" dirty="0">
                    <a:latin typeface="+mn-lt"/>
                  </a:rPr>
                  <a:t>YOLO9000</a:t>
                </a:r>
                <a:r>
                  <a:rPr lang="zh-CN" altLang="en-US" dirty="0">
                    <a:latin typeface="+mn-lt"/>
                  </a:rPr>
                  <a:t>去除了一个池化层，以从</a:t>
                </a:r>
                <a14:m>
                  <m:oMath xmlns:m="http://schemas.openxmlformats.org/officeDocument/2006/math">
                    <m:r>
                      <a:rPr lang="en-US" altLang="zh-CN" i="1" dirty="0" smtClean="0">
                        <a:latin typeface="Cambria Math" panose="02040503050406030204" pitchFamily="18" charset="0"/>
                      </a:rPr>
                      <m:t>416×416</m:t>
                    </m:r>
                  </m:oMath>
                </a14:m>
                <a:r>
                  <a:rPr lang="zh-CN" altLang="en-US" dirty="0">
                    <a:latin typeface="+mn-lt"/>
                  </a:rPr>
                  <a:t>的输入图像获得</a:t>
                </a:r>
                <a14:m>
                  <m:oMath xmlns:m="http://schemas.openxmlformats.org/officeDocument/2006/math">
                    <m:r>
                      <a:rPr lang="en-US" altLang="zh-CN" i="1" dirty="0" smtClean="0">
                        <a:latin typeface="Cambria Math" panose="02040503050406030204" pitchFamily="18" charset="0"/>
                      </a:rPr>
                      <m:t>13×13</m:t>
                    </m:r>
                  </m:oMath>
                </a14:m>
                <a:r>
                  <a:rPr lang="zh-CN" altLang="en-US" dirty="0">
                    <a:latin typeface="+mn-lt"/>
                  </a:rPr>
                  <a:t>的输出特征图或网格</a:t>
                </a:r>
                <a:endParaRPr lang="en-US" altLang="zh-CN" dirty="0">
                  <a:latin typeface="+mn-lt"/>
                </a:endParaRPr>
              </a:p>
              <a:p>
                <a:pPr lvl="2"/>
                <a:r>
                  <a:rPr lang="zh-CN" altLang="en-US" dirty="0">
                    <a:latin typeface="+mn-lt"/>
                  </a:rPr>
                  <a:t>使用一个穿透层</a:t>
                </a:r>
                <a:r>
                  <a:rPr lang="en-US" altLang="zh-CN" dirty="0">
                    <a:latin typeface="+mn-lt"/>
                  </a:rPr>
                  <a:t>(Passthrough Layer)</a:t>
                </a:r>
                <a:r>
                  <a:rPr lang="zh-CN" altLang="en-US" dirty="0">
                    <a:latin typeface="+mn-lt"/>
                  </a:rPr>
                  <a:t>获取</a:t>
                </a:r>
                <a14:m>
                  <m:oMath xmlns:m="http://schemas.openxmlformats.org/officeDocument/2006/math">
                    <m:r>
                      <a:rPr lang="en-US" altLang="zh-CN" i="1" dirty="0" smtClean="0">
                        <a:latin typeface="Cambria Math" panose="02040503050406030204" pitchFamily="18" charset="0"/>
                      </a:rPr>
                      <m:t>26×26×512</m:t>
                    </m:r>
                  </m:oMath>
                </a14:m>
                <a:r>
                  <a:rPr lang="zh-CN" altLang="en-US" dirty="0">
                    <a:latin typeface="+mn-lt"/>
                  </a:rPr>
                  <a:t>的特征图，将相邻特征在通道</a:t>
                </a:r>
                <a:r>
                  <a:rPr lang="en-US" altLang="zh-CN" dirty="0">
                    <a:latin typeface="+mn-lt"/>
                  </a:rPr>
                  <a:t>(Channel)</a:t>
                </a:r>
                <a:r>
                  <a:rPr lang="zh-CN" altLang="en-US" dirty="0">
                    <a:latin typeface="+mn-lt"/>
                  </a:rPr>
                  <a:t>维度拼接来保持空间信息</a:t>
                </a:r>
                <a:endParaRPr lang="en-US" altLang="zh-CN" dirty="0">
                  <a:latin typeface="+mn-lt"/>
                </a:endParaRPr>
              </a:p>
              <a:p>
                <a:pPr lvl="2"/>
                <a:r>
                  <a:rPr lang="zh-CN" altLang="en-US" dirty="0">
                    <a:latin typeface="+mn-lt"/>
                  </a:rPr>
                  <a:t>在通道维度上生成了能与</a:t>
                </a:r>
                <a14:m>
                  <m:oMath xmlns:m="http://schemas.openxmlformats.org/officeDocument/2006/math">
                    <m:r>
                      <a:rPr lang="en-US" altLang="zh-CN" i="1" dirty="0" smtClean="0">
                        <a:latin typeface="Cambria Math" panose="02040503050406030204" pitchFamily="18" charset="0"/>
                      </a:rPr>
                      <m:t>13×13×1024</m:t>
                    </m:r>
                  </m:oMath>
                </a14:m>
                <a:r>
                  <a:rPr lang="zh-CN" altLang="en-US" dirty="0">
                    <a:latin typeface="+mn-lt"/>
                  </a:rPr>
                  <a:t>特征图拼接的</a:t>
                </a:r>
                <a14:m>
                  <m:oMath xmlns:m="http://schemas.openxmlformats.org/officeDocument/2006/math">
                    <m:r>
                      <a:rPr lang="en-US" altLang="zh-CN" i="1" dirty="0" smtClean="0">
                        <a:latin typeface="Cambria Math" panose="02040503050406030204" pitchFamily="18" charset="0"/>
                      </a:rPr>
                      <m:t>13×13×2048</m:t>
                    </m:r>
                  </m:oMath>
                </a14:m>
                <a:r>
                  <a:rPr lang="zh-CN" altLang="en-US" dirty="0">
                    <a:latin typeface="+mn-lt"/>
                  </a:rPr>
                  <a:t>特征图</a:t>
                </a:r>
                <a:endParaRPr lang="en-US" dirty="0">
                  <a:latin typeface="+mn-lt"/>
                </a:endParaRPr>
              </a:p>
            </p:txBody>
          </p:sp>
        </mc:Choice>
        <mc:Fallback xmlns="">
          <p:sp>
            <p:nvSpPr>
              <p:cNvPr id="5" name="ee4pContent1">
                <a:extLst>
                  <a:ext uri="{FF2B5EF4-FFF2-40B4-BE49-F238E27FC236}">
                    <a16:creationId xmlns:a16="http://schemas.microsoft.com/office/drawing/2014/main" id="{AA28B109-6C9D-241C-710C-48559D9DD22F}"/>
                  </a:ext>
                </a:extLst>
              </p:cNvPr>
              <p:cNvSpPr txBox="1">
                <a:spLocks noRot="1" noChangeAspect="1" noMove="1" noResize="1" noEditPoints="1" noAdjustHandles="1" noChangeArrowheads="1" noChangeShapeType="1" noTextEdit="1"/>
              </p:cNvSpPr>
              <p:nvPr>
                <p:custDataLst>
                  <p:tags r:id="rId5"/>
                </p:custDataLst>
              </p:nvPr>
            </p:nvSpPr>
            <p:spPr>
              <a:xfrm>
                <a:off x="514349" y="3256194"/>
                <a:ext cx="11160918" cy="1371140"/>
              </a:xfrm>
              <a:prstGeom prst="rect">
                <a:avLst/>
              </a:prstGeom>
              <a:blipFill>
                <a:blip r:embed="rId6"/>
                <a:stretch>
                  <a:fillRect l="-327" b="-2203"/>
                </a:stretch>
              </a:blipFill>
              <a:ln w="9525" cmpd="sng">
                <a:solidFill>
                  <a:schemeClr val="accent1">
                    <a:lumMod val="100000"/>
                  </a:schemeClr>
                </a:solidFill>
                <a:prstDash val="soli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ee4pContent1">
                <a:extLst>
                  <a:ext uri="{FF2B5EF4-FFF2-40B4-BE49-F238E27FC236}">
                    <a16:creationId xmlns:a16="http://schemas.microsoft.com/office/drawing/2014/main" id="{038D4DB5-E72E-3E75-89DC-B3219C6E0954}"/>
                  </a:ext>
                </a:extLst>
              </p:cNvPr>
              <p:cNvSpPr txBox="1">
                <a:spLocks/>
              </p:cNvSpPr>
              <p:nvPr>
                <p:custDataLst>
                  <p:tags r:id="rId3"/>
                </p:custDataLst>
              </p:nvPr>
            </p:nvSpPr>
            <p:spPr>
              <a:xfrm>
                <a:off x="514349" y="4794711"/>
                <a:ext cx="11160918" cy="13711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startAt="6"/>
                </a:pPr>
                <a:r>
                  <a:rPr lang="en-US" dirty="0">
                    <a:solidFill>
                      <a:schemeClr val="accent1"/>
                    </a:solidFill>
                    <a:latin typeface="+mn-lt"/>
                  </a:rPr>
                  <a:t>Multi-scale training</a:t>
                </a:r>
              </a:p>
              <a:p>
                <a:pPr lvl="2"/>
                <a:r>
                  <a:rPr lang="zh-CN" altLang="en-US" dirty="0">
                    <a:latin typeface="+mn-lt"/>
                  </a:rPr>
                  <a:t>由于</a:t>
                </a:r>
                <a:r>
                  <a:rPr lang="en-US" altLang="zh-CN" dirty="0">
                    <a:latin typeface="+mn-lt"/>
                  </a:rPr>
                  <a:t>YOLO9000</a:t>
                </a:r>
                <a:r>
                  <a:rPr lang="zh-CN" altLang="en-US" dirty="0">
                    <a:latin typeface="+mn-lt"/>
                  </a:rPr>
                  <a:t>不使用全连接层，因此输入可以是不同的大小</a:t>
                </a:r>
                <a:endParaRPr lang="en-US" altLang="zh-CN" dirty="0">
                  <a:latin typeface="+mn-lt"/>
                </a:endParaRPr>
              </a:p>
              <a:p>
                <a:pPr lvl="2"/>
                <a:r>
                  <a:rPr lang="zh-CN" altLang="en-US" dirty="0">
                    <a:latin typeface="+mn-lt"/>
                  </a:rPr>
                  <a:t>为了使</a:t>
                </a:r>
                <a:r>
                  <a:rPr lang="en-US" altLang="zh-CN" dirty="0">
                    <a:latin typeface="+mn-lt"/>
                  </a:rPr>
                  <a:t>YOLO9000</a:t>
                </a:r>
                <a:r>
                  <a:rPr lang="zh-CN" altLang="en-US" dirty="0">
                    <a:latin typeface="+mn-lt"/>
                  </a:rPr>
                  <a:t>对不同分辨率的输入具有鲁棒性，</a:t>
                </a:r>
                <a:r>
                  <a:rPr lang="en-US" altLang="zh-CN" dirty="0">
                    <a:latin typeface="+mn-lt"/>
                  </a:rPr>
                  <a:t> YOLO9000</a:t>
                </a:r>
                <a:r>
                  <a:rPr lang="zh-CN" altLang="en-US" dirty="0">
                    <a:latin typeface="+mn-lt"/>
                  </a:rPr>
                  <a:t>训练时，每</a:t>
                </a:r>
                <a:r>
                  <a:rPr lang="en-US" altLang="zh-CN" dirty="0">
                    <a:latin typeface="+mn-lt"/>
                  </a:rPr>
                  <a:t>10</a:t>
                </a:r>
                <a:r>
                  <a:rPr lang="zh-CN" altLang="en-US" dirty="0">
                    <a:latin typeface="+mn-lt"/>
                  </a:rPr>
                  <a:t>批</a:t>
                </a:r>
                <a:r>
                  <a:rPr lang="en-US" altLang="zh-CN" dirty="0">
                    <a:latin typeface="+mn-lt"/>
                  </a:rPr>
                  <a:t>(</a:t>
                </a:r>
                <a:r>
                  <a:rPr lang="en-US" altLang="zh-CN" dirty="0"/>
                  <a:t>Every 10 Batches</a:t>
                </a:r>
                <a:r>
                  <a:rPr lang="en-US" altLang="zh-CN" dirty="0">
                    <a:latin typeface="+mn-lt"/>
                  </a:rPr>
                  <a:t>)</a:t>
                </a:r>
                <a:r>
                  <a:rPr lang="zh-CN" altLang="en-US" dirty="0">
                    <a:latin typeface="+mn-lt"/>
                  </a:rPr>
                  <a:t>更改一次输入图像的分辨率，将输入大小从</a:t>
                </a:r>
                <a14:m>
                  <m:oMath xmlns:m="http://schemas.openxmlformats.org/officeDocument/2006/math">
                    <m:r>
                      <a:rPr lang="en-US" altLang="zh-CN" i="1" dirty="0" smtClean="0">
                        <a:latin typeface="Cambria Math" panose="02040503050406030204" pitchFamily="18" charset="0"/>
                      </a:rPr>
                      <m:t>320×320</m:t>
                    </m:r>
                  </m:oMath>
                </a14:m>
                <a:r>
                  <a:rPr lang="zh-CN" altLang="en-US" dirty="0">
                    <a:latin typeface="+mn-lt"/>
                  </a:rPr>
                  <a:t>逐步</a:t>
                </a:r>
                <a14:m>
                  <m:oMath xmlns:m="http://schemas.openxmlformats.org/officeDocument/2006/math">
                    <m:r>
                      <a:rPr lang="zh-CN" altLang="en-US" i="1" dirty="0">
                        <a:latin typeface="Cambria Math" panose="02040503050406030204" pitchFamily="18" charset="0"/>
                      </a:rPr>
                      <m:t>提升至</m:t>
                    </m:r>
                    <m:r>
                      <a:rPr lang="en-US" altLang="zh-CN" i="1" dirty="0" smtClean="0">
                        <a:latin typeface="Cambria Math" panose="02040503050406030204" pitchFamily="18" charset="0"/>
                      </a:rPr>
                      <m:t>608×608</m:t>
                    </m:r>
                  </m:oMath>
                </a14:m>
                <a:endParaRPr lang="en-US" dirty="0">
                  <a:latin typeface="+mn-lt"/>
                </a:endParaRPr>
              </a:p>
            </p:txBody>
          </p:sp>
        </mc:Choice>
        <mc:Fallback xmlns="">
          <p:sp>
            <p:nvSpPr>
              <p:cNvPr id="6" name="ee4pContent1">
                <a:extLst>
                  <a:ext uri="{FF2B5EF4-FFF2-40B4-BE49-F238E27FC236}">
                    <a16:creationId xmlns:a16="http://schemas.microsoft.com/office/drawing/2014/main" id="{038D4DB5-E72E-3E75-89DC-B3219C6E0954}"/>
                  </a:ext>
                </a:extLst>
              </p:cNvPr>
              <p:cNvSpPr txBox="1">
                <a:spLocks noRot="1" noChangeAspect="1" noMove="1" noResize="1" noEditPoints="1" noAdjustHandles="1" noChangeArrowheads="1" noChangeShapeType="1" noTextEdit="1"/>
              </p:cNvSpPr>
              <p:nvPr>
                <p:custDataLst>
                  <p:tags r:id="rId7"/>
                </p:custDataLst>
              </p:nvPr>
            </p:nvSpPr>
            <p:spPr>
              <a:xfrm>
                <a:off x="514349" y="4794711"/>
                <a:ext cx="11160918" cy="1371140"/>
              </a:xfrm>
              <a:prstGeom prst="rect">
                <a:avLst/>
              </a:prstGeom>
              <a:blipFill>
                <a:blip r:embed="rId8"/>
                <a:stretch>
                  <a:fillRect l="-327"/>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26371643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4349" y="179599"/>
            <a:ext cx="11160917" cy="984885"/>
          </a:xfrm>
        </p:spPr>
        <p:txBody>
          <a:bodyPr/>
          <a:lstStyle/>
          <a:p>
            <a:r>
              <a:rPr lang="en-US" altLang="zh-CN" dirty="0"/>
              <a:t>YOLO9000: 2017 CVPR 					[Improvements]</a:t>
            </a:r>
            <a:br>
              <a:rPr lang="en-US" altLang="zh-CN" dirty="0"/>
            </a:br>
            <a:r>
              <a:rPr lang="en-US" altLang="zh-CN" dirty="0"/>
              <a:t>A Stronger YOLOv2 can Detecting 9000 Categories</a:t>
            </a:r>
            <a:endParaRPr lang="en-US" dirty="0"/>
          </a:p>
        </p:txBody>
      </p:sp>
      <p:sp>
        <p:nvSpPr>
          <p:cNvPr id="4" name="ee4pContent1">
            <a:extLst>
              <a:ext uri="{FF2B5EF4-FFF2-40B4-BE49-F238E27FC236}">
                <a16:creationId xmlns:a16="http://schemas.microsoft.com/office/drawing/2014/main" id="{2E7277E1-CD58-E19E-8E81-2F7721DEDE7A}"/>
              </a:ext>
            </a:extLst>
          </p:cNvPr>
          <p:cNvSpPr txBox="1">
            <a:spLocks/>
          </p:cNvSpPr>
          <p:nvPr>
            <p:custDataLst>
              <p:tags r:id="rId1"/>
            </p:custDataLst>
          </p:nvPr>
        </p:nvSpPr>
        <p:spPr>
          <a:xfrm>
            <a:off x="514350" y="2179414"/>
            <a:ext cx="2944842" cy="398643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它们使用一组先验框</a:t>
            </a:r>
            <a:r>
              <a:rPr lang="en-US" altLang="zh-CN" dirty="0">
                <a:latin typeface="+mn-lt"/>
              </a:rPr>
              <a:t>(Prior Boxes)</a:t>
            </a:r>
            <a:r>
              <a:rPr lang="zh-CN" altLang="en-US" dirty="0">
                <a:latin typeface="+mn-lt"/>
              </a:rPr>
              <a:t>或锚框</a:t>
            </a:r>
            <a:r>
              <a:rPr lang="en-US" altLang="zh-CN" dirty="0">
                <a:latin typeface="+mn-lt"/>
              </a:rPr>
              <a:t>(Anchor Boxes) </a:t>
            </a:r>
          </a:p>
          <a:p>
            <a:pPr lvl="1"/>
            <a:r>
              <a:rPr lang="zh-CN" altLang="en-US" dirty="0">
                <a:latin typeface="+mn-lt"/>
              </a:rPr>
              <a:t>这些框具有预定义的形状，用于匹配对象的原型形状</a:t>
            </a:r>
            <a:endParaRPr lang="en-US" altLang="zh-CN" dirty="0">
              <a:latin typeface="+mn-lt"/>
            </a:endParaRPr>
          </a:p>
          <a:p>
            <a:pPr lvl="1"/>
            <a:r>
              <a:rPr lang="zh-CN" altLang="en-US" dirty="0">
                <a:latin typeface="+mn-lt"/>
              </a:rPr>
              <a:t>为每个网格单元定义了多个锚框</a:t>
            </a:r>
            <a:r>
              <a:rPr lang="en-US" altLang="zh-CN" dirty="0">
                <a:latin typeface="+mn-lt"/>
              </a:rPr>
              <a:t>(Anchor Boxes) </a:t>
            </a:r>
            <a:r>
              <a:rPr lang="zh-CN" altLang="en-US" dirty="0">
                <a:latin typeface="+mn-lt"/>
              </a:rPr>
              <a:t>，系统预测每个锚框</a:t>
            </a:r>
            <a:r>
              <a:rPr lang="en-US" altLang="zh-CN" dirty="0">
                <a:latin typeface="+mn-lt"/>
              </a:rPr>
              <a:t>(Anchor Boxes)</a:t>
            </a:r>
            <a:r>
              <a:rPr lang="zh-CN" altLang="en-US" dirty="0">
                <a:latin typeface="+mn-lt"/>
              </a:rPr>
              <a:t>的坐标和类别</a:t>
            </a:r>
            <a:endParaRPr lang="en-US" altLang="zh-CN" dirty="0">
              <a:latin typeface="+mn-lt"/>
            </a:endParaRPr>
          </a:p>
          <a:p>
            <a:pPr lvl="1"/>
            <a:r>
              <a:rPr lang="zh-CN" altLang="en-US" dirty="0">
                <a:latin typeface="+mn-lt"/>
              </a:rPr>
              <a:t>网络输出的锚框数量与每个网格单元的锚框数量成比例</a:t>
            </a:r>
            <a:endParaRPr lang="en-US" dirty="0">
              <a:latin typeface="+mn-lt"/>
            </a:endParaRPr>
          </a:p>
        </p:txBody>
      </p:sp>
      <p:sp>
        <p:nvSpPr>
          <p:cNvPr id="5" name="ee4pHeader1">
            <a:extLst>
              <a:ext uri="{FF2B5EF4-FFF2-40B4-BE49-F238E27FC236}">
                <a16:creationId xmlns:a16="http://schemas.microsoft.com/office/drawing/2014/main" id="{3494B2D1-A767-33A3-0EF3-7E33834ECD3A}"/>
              </a:ext>
            </a:extLst>
          </p:cNvPr>
          <p:cNvSpPr/>
          <p:nvPr>
            <p:custDataLst>
              <p:tags r:id="rId2"/>
            </p:custDataLst>
          </p:nvPr>
        </p:nvSpPr>
        <p:spPr bwMode="auto">
          <a:xfrm>
            <a:off x="514350" y="1613140"/>
            <a:ext cx="2944842" cy="566274"/>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marL="342900" indent="-342900" algn="ctr" eaLnBrk="0" hangingPunct="0">
              <a:spcAft>
                <a:spcPct val="0"/>
              </a:spcAft>
              <a:buFont typeface="+mj-lt"/>
              <a:buAutoNum type="arabicPeriod" startAt="7"/>
            </a:pPr>
            <a:r>
              <a:rPr lang="en-US" sz="1600" dirty="0">
                <a:solidFill>
                  <a:schemeClr val="bg1"/>
                </a:solidFill>
              </a:rPr>
              <a:t>Use Anchor Boxes to Predict Bounding Boxes</a:t>
            </a:r>
          </a:p>
        </p:txBody>
      </p:sp>
      <p:pic>
        <p:nvPicPr>
          <p:cNvPr id="7" name="图片 6" descr="图示&#10;&#10;中度可信度描述已自动生成">
            <a:extLst>
              <a:ext uri="{FF2B5EF4-FFF2-40B4-BE49-F238E27FC236}">
                <a16:creationId xmlns:a16="http://schemas.microsoft.com/office/drawing/2014/main" id="{303C5DD6-66C6-2075-F17D-12A601325286}"/>
              </a:ext>
            </a:extLst>
          </p:cNvPr>
          <p:cNvPicPr>
            <a:picLocks noChangeAspect="1"/>
          </p:cNvPicPr>
          <p:nvPr/>
        </p:nvPicPr>
        <p:blipFill>
          <a:blip r:embed="rId4"/>
          <a:stretch>
            <a:fillRect/>
          </a:stretch>
        </p:blipFill>
        <p:spPr>
          <a:xfrm>
            <a:off x="3537699" y="2179414"/>
            <a:ext cx="8137567" cy="3272480"/>
          </a:xfrm>
          <a:prstGeom prst="rect">
            <a:avLst/>
          </a:prstGeom>
        </p:spPr>
      </p:pic>
    </p:spTree>
    <p:extLst>
      <p:ext uri="{BB962C8B-B14F-4D97-AF65-F5344CB8AC3E}">
        <p14:creationId xmlns:p14="http://schemas.microsoft.com/office/powerpoint/2010/main" val="19507860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4349" y="179599"/>
            <a:ext cx="11160917" cy="984885"/>
          </a:xfrm>
        </p:spPr>
        <p:txBody>
          <a:bodyPr/>
          <a:lstStyle/>
          <a:p>
            <a:r>
              <a:rPr lang="en-US" altLang="zh-CN" dirty="0"/>
              <a:t>YOLO9000: 2017 CVPR 					[Improvements]</a:t>
            </a:r>
            <a:br>
              <a:rPr lang="en-US" altLang="zh-CN" dirty="0"/>
            </a:br>
            <a:r>
              <a:rPr lang="en-US" altLang="zh-CN" dirty="0"/>
              <a:t>A Stronger YOLOv2 can Detecting 9000 Categories</a:t>
            </a:r>
            <a:endParaRPr lang="en-US" dirty="0"/>
          </a:p>
        </p:txBody>
      </p:sp>
      <mc:AlternateContent xmlns:mc="http://schemas.openxmlformats.org/markup-compatibility/2006" xmlns:a14="http://schemas.microsoft.com/office/drawing/2010/main">
        <mc:Choice Requires="a14">
          <p:sp>
            <p:nvSpPr>
              <p:cNvPr id="4" name="ee4pContent1">
                <a:extLst>
                  <a:ext uri="{FF2B5EF4-FFF2-40B4-BE49-F238E27FC236}">
                    <a16:creationId xmlns:a16="http://schemas.microsoft.com/office/drawing/2014/main" id="{2E7277E1-CD58-E19E-8E81-2F7721DEDE7A}"/>
                  </a:ext>
                </a:extLst>
              </p:cNvPr>
              <p:cNvSpPr txBox="1">
                <a:spLocks/>
              </p:cNvSpPr>
              <p:nvPr>
                <p:custDataLst>
                  <p:tags r:id="rId1"/>
                </p:custDataLst>
              </p:nvPr>
            </p:nvSpPr>
            <p:spPr>
              <a:xfrm>
                <a:off x="514350" y="2179414"/>
                <a:ext cx="4394080" cy="398643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与其他预测偏移的方法不同，</a:t>
                </a:r>
                <a:r>
                  <a:rPr lang="en-US" altLang="zh-CN" dirty="0">
                    <a:latin typeface="+mn-lt"/>
                  </a:rPr>
                  <a:t>YOLO9000</a:t>
                </a:r>
                <a:r>
                  <a:rPr lang="zh-CN" altLang="en-US" dirty="0">
                    <a:latin typeface="+mn-lt"/>
                  </a:rPr>
                  <a:t>遵循相同的原理，并预测边界框</a:t>
                </a:r>
                <a:r>
                  <a:rPr lang="en-US" altLang="zh-CN" dirty="0">
                    <a:latin typeface="+mn-lt"/>
                  </a:rPr>
                  <a:t>(BB)</a:t>
                </a:r>
                <a:r>
                  <a:rPr lang="zh-CN" altLang="en-US" dirty="0">
                    <a:latin typeface="+mn-lt"/>
                  </a:rPr>
                  <a:t>相对于网格单元的位置坐标</a:t>
                </a:r>
                <a:endParaRPr lang="en-US" altLang="zh-CN" dirty="0">
                  <a:latin typeface="+mn-lt"/>
                </a:endParaRPr>
              </a:p>
              <a:p>
                <a:pPr lvl="1"/>
                <a:r>
                  <a:rPr lang="en-US" altLang="zh-CN" dirty="0">
                    <a:latin typeface="+mn-lt"/>
                  </a:rPr>
                  <a:t>YOLO9000</a:t>
                </a:r>
                <a:r>
                  <a:rPr lang="zh-CN" altLang="en-US" dirty="0">
                    <a:latin typeface="+mn-lt"/>
                  </a:rPr>
                  <a:t>网络为每个单元预测</a:t>
                </a:r>
                <a:r>
                  <a:rPr lang="en-US" altLang="zh-CN" dirty="0">
                    <a:latin typeface="+mn-lt"/>
                  </a:rPr>
                  <a:t>5</a:t>
                </a:r>
                <a:r>
                  <a:rPr lang="zh-CN" altLang="en-US" dirty="0">
                    <a:latin typeface="+mn-lt"/>
                  </a:rPr>
                  <a:t>个边界框</a:t>
                </a:r>
                <a:r>
                  <a:rPr lang="en-US" altLang="zh-CN" dirty="0">
                    <a:latin typeface="+mn-lt"/>
                  </a:rPr>
                  <a:t>(BB)</a:t>
                </a:r>
                <a:r>
                  <a:rPr lang="zh-CN" altLang="en-US" dirty="0">
                    <a:latin typeface="+mn-lt"/>
                  </a:rPr>
                  <a:t>，每个边界框</a:t>
                </a:r>
                <a:r>
                  <a:rPr lang="en-US" altLang="zh-CN" dirty="0">
                    <a:latin typeface="+mn-lt"/>
                  </a:rPr>
                  <a:t>(BB)</a:t>
                </a:r>
                <a:r>
                  <a:rPr lang="zh-CN" altLang="en-US" dirty="0">
                    <a:latin typeface="+mn-lt"/>
                  </a:rPr>
                  <a:t>有</a:t>
                </a:r>
                <a:r>
                  <a:rPr lang="en-US" altLang="zh-CN" dirty="0">
                    <a:latin typeface="+mn-lt"/>
                  </a:rPr>
                  <a:t>5</a:t>
                </a:r>
                <a:r>
                  <a:rPr lang="zh-CN" altLang="en-US" dirty="0">
                    <a:latin typeface="+mn-lt"/>
                  </a:rPr>
                  <a:t>个值</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𝑥</m:t>
                        </m:r>
                      </m:sub>
                    </m:sSub>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b="0" i="1" smtClean="0">
                            <a:latin typeface="Cambria Math" panose="02040503050406030204" pitchFamily="18" charset="0"/>
                          </a:rPr>
                          <m:t>𝑦</m:t>
                        </m:r>
                      </m:sub>
                    </m:sSub>
                    <m:r>
                      <a:rPr lang="en-US" altLang="zh-CN" i="1">
                        <a:latin typeface="Cambria Math" panose="02040503050406030204" pitchFamily="18" charset="0"/>
                      </a:rPr>
                      <m:t> </m:t>
                    </m:r>
                  </m:oMath>
                </a14:m>
                <a:r>
                  <a:rPr lang="zh-CN" altLang="en-US" dirty="0">
                    <a:latin typeface="+mn-lt"/>
                  </a:rPr>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b="0" i="1" smtClean="0">
                            <a:latin typeface="Cambria Math" panose="02040503050406030204" pitchFamily="18" charset="0"/>
                          </a:rPr>
                          <m:t>𝑤</m:t>
                        </m:r>
                      </m:sub>
                    </m:sSub>
                    <m:r>
                      <a:rPr lang="en-US" altLang="zh-CN" i="1">
                        <a:latin typeface="Cambria Math" panose="02040503050406030204" pitchFamily="18" charset="0"/>
                      </a:rPr>
                      <m:t> </m:t>
                    </m:r>
                    <m:r>
                      <a:rPr lang="zh-CN" altLang="en-US"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b="0" i="1" smtClean="0">
                            <a:latin typeface="Cambria Math" panose="02040503050406030204" pitchFamily="18" charset="0"/>
                          </a:rPr>
                          <m:t>h</m:t>
                        </m:r>
                      </m:sub>
                    </m:sSub>
                  </m:oMath>
                </a14:m>
                <a:r>
                  <a:rPr lang="zh-CN" altLang="en-US" dirty="0">
                    <a:latin typeface="+mn-lt"/>
                  </a:rPr>
                  <a:t>和</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b="0" i="1" smtClean="0">
                            <a:latin typeface="Cambria Math" panose="02040503050406030204" pitchFamily="18" charset="0"/>
                          </a:rPr>
                          <m:t>𝑜</m:t>
                        </m:r>
                      </m:sub>
                    </m:sSub>
                    <m:r>
                      <a:rPr lang="en-US" altLang="zh-CN" i="1">
                        <a:latin typeface="Cambria Math" panose="02040503050406030204" pitchFamily="18" charset="0"/>
                      </a:rPr>
                      <m:t> </m:t>
                    </m:r>
                  </m:oMath>
                </a14:m>
                <a:r>
                  <a:rPr lang="zh-CN" altLang="en-US" dirty="0">
                    <a:latin typeface="+mn-lt"/>
                  </a:rPr>
                  <a:t>，其中</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b="0" i="1" smtClean="0">
                            <a:latin typeface="Cambria Math" panose="02040503050406030204" pitchFamily="18" charset="0"/>
                          </a:rPr>
                          <m:t>𝑜</m:t>
                        </m:r>
                      </m:sub>
                    </m:sSub>
                  </m:oMath>
                </a14:m>
                <a:r>
                  <a:rPr lang="zh-CN" altLang="en-US" dirty="0">
                    <a:latin typeface="+mn-lt"/>
                  </a:rPr>
                  <a:t>相当于</a:t>
                </a:r>
                <a:r>
                  <a:rPr lang="en-US" altLang="zh-CN" dirty="0">
                    <a:latin typeface="+mn-lt"/>
                  </a:rPr>
                  <a:t>YOLO</a:t>
                </a:r>
                <a:r>
                  <a:rPr lang="zh-CN" altLang="en-US" dirty="0">
                    <a:latin typeface="+mn-lt"/>
                  </a:rPr>
                  <a:t>中的</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𝑐</m:t>
                        </m:r>
                      </m:sub>
                    </m:sSub>
                    <m:r>
                      <a:rPr lang="en-US" altLang="zh-CN" i="1">
                        <a:latin typeface="Cambria Math" panose="02040503050406030204" pitchFamily="18" charset="0"/>
                      </a:rPr>
                      <m:t> </m:t>
                    </m:r>
                  </m:oMath>
                </a14:m>
                <a:endParaRPr lang="en-US" altLang="zh-CN" dirty="0">
                  <a:latin typeface="+mn-lt"/>
                </a:endParaRPr>
              </a:p>
              <a:p>
                <a:pPr lvl="1"/>
                <a:r>
                  <a:rPr lang="zh-CN" altLang="en-US" dirty="0">
                    <a:latin typeface="+mn-lt"/>
                  </a:rPr>
                  <a:t>补充：</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𝑤</m:t>
                          </m:r>
                        </m:sub>
                      </m:sSub>
                      <m:r>
                        <a:rPr lang="en-US"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r>
                            <a:rPr lang="en-US" altLang="zh-CN" b="0" i="1" smtClean="0">
                              <a:latin typeface="Cambria Math" panose="02040503050406030204" pitchFamily="18" charset="0"/>
                            </a:rPr>
                            <m:t>𝑟𝑖𝑜𝑟</m:t>
                          </m:r>
                        </m:e>
                        <m:sub>
                          <m:r>
                            <a:rPr lang="en-US" altLang="zh-CN" i="1">
                              <a:latin typeface="Cambria Math" panose="02040503050406030204" pitchFamily="18" charset="0"/>
                            </a:rPr>
                            <m:t>𝑤</m:t>
                          </m:r>
                          <m:r>
                            <a:rPr lang="en-US" altLang="zh-CN" b="0" i="1" smtClean="0">
                              <a:latin typeface="Cambria Math" panose="02040503050406030204" pitchFamily="18" charset="0"/>
                            </a:rPr>
                            <m:t>𝑒𝑖𝑔h𝑡</m:t>
                          </m:r>
                        </m:sub>
                      </m:sSub>
                    </m:oMath>
                  </m:oMathPara>
                </a14:m>
                <a:endParaRPr lang="en-US" altLang="zh-CN" dirty="0">
                  <a:latin typeface="+mn-lt"/>
                </a:endParaRPr>
              </a:p>
              <a:p>
                <a:pPr marL="0" lvl="1" indent="0">
                  <a:buNone/>
                </a:pPr>
                <a:endParaRPr lang="en-US"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d>
                        <m:dPr>
                          <m:ctrlPr>
                            <a:rPr lang="en-US" i="1" smtClean="0">
                              <a:latin typeface="Cambria Math" panose="02040503050406030204" pitchFamily="18" charset="0"/>
                              <a:ea typeface="Cambria Math" panose="02040503050406030204" pitchFamily="18" charset="0"/>
                            </a:rPr>
                          </m:ctrlPr>
                        </m:dPr>
                        <m:e>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𝑥</m:t>
                              </m:r>
                            </m:sub>
                          </m:sSub>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𝑆𝑖𝑔𝑚𝑜𝑖𝑑</m:t>
                      </m:r>
                      <m:r>
                        <a:rPr lang="en-US"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𝑡</m:t>
                          </m:r>
                        </m:e>
                        <m:sub>
                          <m:r>
                            <a:rPr lang="en-US" altLang="zh-CN" i="1">
                              <a:latin typeface="Cambria Math" panose="02040503050406030204" pitchFamily="18" charset="0"/>
                              <a:ea typeface="Cambria Math" panose="02040503050406030204" pitchFamily="18" charset="0"/>
                            </a:rPr>
                            <m:t>𝑥</m:t>
                          </m:r>
                        </m:sub>
                      </m:sSub>
                      <m:r>
                        <a:rPr lang="en-US" b="0" i="1" smtClean="0">
                          <a:latin typeface="Cambria Math" panose="02040503050406030204" pitchFamily="18" charset="0"/>
                          <a:ea typeface="Cambria Math" panose="02040503050406030204" pitchFamily="18" charset="0"/>
                        </a:rPr>
                        <m:t>)</m:t>
                      </m:r>
                    </m:oMath>
                  </m:oMathPara>
                </a14:m>
                <a:endParaRPr lang="en-US" dirty="0">
                  <a:latin typeface="+mn-lt"/>
                </a:endParaRPr>
              </a:p>
              <a:p>
                <a:pPr marL="0" lvl="1" indent="0">
                  <a:buNone/>
                </a:pPr>
                <a:endParaRPr lang="en-US"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m:t>
                      </m:r>
                      <m:d>
                        <m:dPr>
                          <m:ctrlPr>
                            <a:rPr lang="en-US" b="0" i="1" smtClean="0">
                              <a:latin typeface="Cambria Math" panose="02040503050406030204" pitchFamily="18" charset="0"/>
                            </a:rPr>
                          </m:ctrlPr>
                        </m:dPr>
                        <m:e>
                          <m:r>
                            <a:rPr lang="en-US" b="0" i="1" smtClean="0">
                              <a:latin typeface="Cambria Math" panose="02040503050406030204" pitchFamily="18" charset="0"/>
                            </a:rPr>
                            <m:t>𝑜𝑏𝑗𝑒𝑐𝑡</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𝐼𝑂𝑈</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𝑜𝑏𝑗𝑒𝑐𝑡</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𝑜</m:t>
                              </m:r>
                            </m:sub>
                          </m:sSub>
                        </m:e>
                      </m:d>
                    </m:oMath>
                  </m:oMathPara>
                </a14:m>
                <a:endParaRPr lang="en-US" dirty="0">
                  <a:latin typeface="+mn-lt"/>
                </a:endParaRPr>
              </a:p>
              <a:p>
                <a:pPr marL="0" lvl="1" indent="0">
                  <a:buNone/>
                </a:pPr>
                <a:endParaRPr lang="en-US"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𝐼𝑂𝑈</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𝑏</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𝑜𝑏𝑗𝑒𝑐𝑡</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𝐼𝑂𝑈</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𝑏𝑜𝑢𝑛𝑑𝑖𝑛𝑔</m:t>
                      </m:r>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𝑏𝑜𝑥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𝑜𝑏𝑗𝑒𝑐𝑡</m:t>
                      </m:r>
                      <m:r>
                        <a:rPr lang="en-US" altLang="zh-CN" b="0" i="1" smtClean="0">
                          <a:latin typeface="Cambria Math" panose="02040503050406030204" pitchFamily="18" charset="0"/>
                          <a:ea typeface="Cambria Math" panose="02040503050406030204" pitchFamily="18" charset="0"/>
                        </a:rPr>
                        <m:t>)</m:t>
                      </m:r>
                    </m:oMath>
                  </m:oMathPara>
                </a14:m>
                <a:endParaRPr lang="en-US" dirty="0">
                  <a:latin typeface="+mn-lt"/>
                </a:endParaRPr>
              </a:p>
            </p:txBody>
          </p:sp>
        </mc:Choice>
        <mc:Fallback xmlns="">
          <p:sp>
            <p:nvSpPr>
              <p:cNvPr id="4" name="ee4pContent1">
                <a:extLst>
                  <a:ext uri="{FF2B5EF4-FFF2-40B4-BE49-F238E27FC236}">
                    <a16:creationId xmlns:a16="http://schemas.microsoft.com/office/drawing/2014/main" id="{2E7277E1-CD58-E19E-8E81-2F7721DEDE7A}"/>
                  </a:ext>
                </a:extLst>
              </p:cNvPr>
              <p:cNvSpPr txBox="1">
                <a:spLocks noRot="1" noChangeAspect="1" noMove="1" noResize="1" noEditPoints="1" noAdjustHandles="1" noChangeArrowheads="1" noChangeShapeType="1" noTextEdit="1"/>
              </p:cNvSpPr>
              <p:nvPr>
                <p:custDataLst>
                  <p:tags r:id="rId4"/>
                </p:custDataLst>
              </p:nvPr>
            </p:nvSpPr>
            <p:spPr>
              <a:xfrm>
                <a:off x="514350" y="2179414"/>
                <a:ext cx="4394080" cy="3986436"/>
              </a:xfrm>
              <a:prstGeom prst="rect">
                <a:avLst/>
              </a:prstGeom>
              <a:blipFill>
                <a:blip r:embed="rId5"/>
                <a:stretch>
                  <a:fillRect l="-415" b="-305"/>
                </a:stretch>
              </a:blipFill>
              <a:ln w="9525" cmpd="sng">
                <a:solidFill>
                  <a:schemeClr val="accent1">
                    <a:lumMod val="100000"/>
                  </a:schemeClr>
                </a:solidFill>
                <a:prstDash val="solid"/>
              </a:ln>
            </p:spPr>
            <p:txBody>
              <a:bodyPr/>
              <a:lstStyle/>
              <a:p>
                <a:r>
                  <a:rPr lang="en-US">
                    <a:noFill/>
                  </a:rPr>
                  <a:t> </a:t>
                </a:r>
              </a:p>
            </p:txBody>
          </p:sp>
        </mc:Fallback>
      </mc:AlternateContent>
      <p:sp>
        <p:nvSpPr>
          <p:cNvPr id="5" name="ee4pHeader1">
            <a:extLst>
              <a:ext uri="{FF2B5EF4-FFF2-40B4-BE49-F238E27FC236}">
                <a16:creationId xmlns:a16="http://schemas.microsoft.com/office/drawing/2014/main" id="{3494B2D1-A767-33A3-0EF3-7E33834ECD3A}"/>
              </a:ext>
            </a:extLst>
          </p:cNvPr>
          <p:cNvSpPr/>
          <p:nvPr>
            <p:custDataLst>
              <p:tags r:id="rId2"/>
            </p:custDataLst>
          </p:nvPr>
        </p:nvSpPr>
        <p:spPr bwMode="auto">
          <a:xfrm>
            <a:off x="514350" y="1613140"/>
            <a:ext cx="4394080" cy="566274"/>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marL="342900" indent="-342900" algn="ctr" eaLnBrk="0" hangingPunct="0">
              <a:spcAft>
                <a:spcPct val="0"/>
              </a:spcAft>
              <a:buFont typeface="+mj-lt"/>
              <a:buAutoNum type="arabicPeriod" startAt="8"/>
            </a:pPr>
            <a:r>
              <a:rPr lang="en-US" sz="1600" dirty="0">
                <a:solidFill>
                  <a:schemeClr val="bg1"/>
                </a:solidFill>
              </a:rPr>
              <a:t>Direct Location Prediction</a:t>
            </a:r>
          </a:p>
        </p:txBody>
      </p:sp>
      <p:pic>
        <p:nvPicPr>
          <p:cNvPr id="6" name="图片 5" descr="图示&#10;&#10;描述已自动生成">
            <a:extLst>
              <a:ext uri="{FF2B5EF4-FFF2-40B4-BE49-F238E27FC236}">
                <a16:creationId xmlns:a16="http://schemas.microsoft.com/office/drawing/2014/main" id="{63B951D7-8F28-370D-7D27-9275A4539C5C}"/>
              </a:ext>
            </a:extLst>
          </p:cNvPr>
          <p:cNvPicPr>
            <a:picLocks noChangeAspect="1"/>
          </p:cNvPicPr>
          <p:nvPr/>
        </p:nvPicPr>
        <p:blipFill>
          <a:blip r:embed="rId6"/>
          <a:stretch>
            <a:fillRect/>
          </a:stretch>
        </p:blipFill>
        <p:spPr>
          <a:xfrm>
            <a:off x="4977852" y="1273986"/>
            <a:ext cx="6697414" cy="5010014"/>
          </a:xfrm>
          <a:prstGeom prst="rect">
            <a:avLst/>
          </a:prstGeom>
        </p:spPr>
      </p:pic>
    </p:spTree>
    <p:extLst>
      <p:ext uri="{BB962C8B-B14F-4D97-AF65-F5344CB8AC3E}">
        <p14:creationId xmlns:p14="http://schemas.microsoft.com/office/powerpoint/2010/main" val="2670154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4349" y="179599"/>
            <a:ext cx="11160917" cy="984885"/>
          </a:xfrm>
        </p:spPr>
        <p:txBody>
          <a:bodyPr/>
          <a:lstStyle/>
          <a:p>
            <a:r>
              <a:rPr lang="en-US" altLang="zh-CN" dirty="0"/>
              <a:t>YOLO9000: 2017 CVPR 					[Architecture]</a:t>
            </a:r>
            <a:br>
              <a:rPr lang="en-US" altLang="zh-CN" dirty="0"/>
            </a:br>
            <a:r>
              <a:rPr lang="en-US" altLang="zh-CN" dirty="0"/>
              <a:t>A Stronger YOLOv2 can Detecting 9000 Categories</a:t>
            </a:r>
            <a:endParaRPr lang="en-US" dirty="0"/>
          </a:p>
        </p:txBody>
      </p:sp>
      <p:pic>
        <p:nvPicPr>
          <p:cNvPr id="9" name="图片 8" descr="表格&#10;&#10;描述已自动生成">
            <a:extLst>
              <a:ext uri="{FF2B5EF4-FFF2-40B4-BE49-F238E27FC236}">
                <a16:creationId xmlns:a16="http://schemas.microsoft.com/office/drawing/2014/main" id="{AF1E1195-2921-D846-0CDC-A3EF5D0D8AD6}"/>
              </a:ext>
            </a:extLst>
          </p:cNvPr>
          <p:cNvPicPr>
            <a:picLocks noChangeAspect="1"/>
          </p:cNvPicPr>
          <p:nvPr/>
        </p:nvPicPr>
        <p:blipFill>
          <a:blip r:embed="rId4"/>
          <a:stretch>
            <a:fillRect/>
          </a:stretch>
        </p:blipFill>
        <p:spPr>
          <a:xfrm>
            <a:off x="7265072" y="1276710"/>
            <a:ext cx="4410194" cy="5011866"/>
          </a:xfrm>
          <a:prstGeom prst="rect">
            <a:avLst/>
          </a:prstGeom>
        </p:spPr>
      </p:pic>
      <mc:AlternateContent xmlns:mc="http://schemas.openxmlformats.org/markup-compatibility/2006" xmlns:a14="http://schemas.microsoft.com/office/drawing/2010/main">
        <mc:Choice Requires="a14">
          <p:sp>
            <p:nvSpPr>
              <p:cNvPr id="10" name="ee4pContent1">
                <a:extLst>
                  <a:ext uri="{FF2B5EF4-FFF2-40B4-BE49-F238E27FC236}">
                    <a16:creationId xmlns:a16="http://schemas.microsoft.com/office/drawing/2014/main" id="{CF53A6FE-5645-40EA-F122-0E9FFBFF0F8D}"/>
                  </a:ext>
                </a:extLst>
              </p:cNvPr>
              <p:cNvSpPr txBox="1">
                <a:spLocks/>
              </p:cNvSpPr>
              <p:nvPr>
                <p:custDataLst>
                  <p:tags r:id="rId1"/>
                </p:custDataLst>
              </p:nvPr>
            </p:nvSpPr>
            <p:spPr>
              <a:xfrm>
                <a:off x="514349" y="1929248"/>
                <a:ext cx="6516179" cy="328973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YOLO9000</a:t>
                </a:r>
                <a:r>
                  <a:rPr lang="zh-CN" altLang="en-US" dirty="0">
                    <a:latin typeface="+mn-lt"/>
                  </a:rPr>
                  <a:t>使用的主干架构称为</a:t>
                </a:r>
                <a:r>
                  <a:rPr lang="en-US" altLang="zh-CN" dirty="0">
                    <a:latin typeface="+mn-lt"/>
                  </a:rPr>
                  <a:t>Darknet-19</a:t>
                </a:r>
                <a:r>
                  <a:rPr lang="zh-CN" altLang="en-US" dirty="0">
                    <a:latin typeface="+mn-lt"/>
                  </a:rPr>
                  <a:t>，包含</a:t>
                </a:r>
                <a:r>
                  <a:rPr lang="en-US" altLang="zh-CN" dirty="0">
                    <a:latin typeface="+mn-lt"/>
                  </a:rPr>
                  <a:t>19</a:t>
                </a:r>
                <a:r>
                  <a:rPr lang="zh-CN" altLang="en-US" dirty="0">
                    <a:latin typeface="+mn-lt"/>
                  </a:rPr>
                  <a:t>个卷积层和</a:t>
                </a:r>
                <a:r>
                  <a:rPr lang="en-US" altLang="zh-CN" dirty="0">
                    <a:latin typeface="+mn-lt"/>
                  </a:rPr>
                  <a:t>5</a:t>
                </a:r>
                <a:r>
                  <a:rPr lang="zh-CN" altLang="en-US" dirty="0">
                    <a:latin typeface="+mn-lt"/>
                  </a:rPr>
                  <a:t>个最大池化层</a:t>
                </a:r>
                <a:endParaRPr lang="en-US" altLang="zh-CN" dirty="0">
                  <a:latin typeface="+mn-lt"/>
                </a:endParaRPr>
              </a:p>
              <a:p>
                <a:pPr lvl="1"/>
                <a:r>
                  <a:rPr lang="zh-CN" altLang="en-US" dirty="0">
                    <a:latin typeface="+mn-lt"/>
                  </a:rPr>
                  <a:t>与</a:t>
                </a:r>
                <a:r>
                  <a:rPr lang="en-US" altLang="zh-CN" dirty="0">
                    <a:latin typeface="+mn-lt"/>
                  </a:rPr>
                  <a:t>YOLO</a:t>
                </a:r>
                <a:r>
                  <a:rPr lang="zh-CN" altLang="en-US" dirty="0">
                    <a:latin typeface="+mn-lt"/>
                  </a:rPr>
                  <a:t>的架构类似，它的灵感来源于</a:t>
                </a:r>
                <a:r>
                  <a:rPr lang="en-US" altLang="zh-CN" dirty="0">
                    <a:latin typeface="+mn-lt"/>
                  </a:rPr>
                  <a:t>Network in Network</a:t>
                </a:r>
                <a:r>
                  <a:rPr lang="zh-CN" altLang="en-US" dirty="0">
                    <a:latin typeface="+mn-lt"/>
                  </a:rPr>
                  <a:t>，在</a:t>
                </a:r>
                <a14:m>
                  <m:oMath xmlns:m="http://schemas.openxmlformats.org/officeDocument/2006/math">
                    <m:r>
                      <a:rPr lang="en-US" altLang="zh-CN" i="1" dirty="0" smtClean="0">
                        <a:latin typeface="Cambria Math" panose="02040503050406030204" pitchFamily="18" charset="0"/>
                      </a:rPr>
                      <m:t>3×3</m:t>
                    </m:r>
                  </m:oMath>
                </a14:m>
                <a:r>
                  <a:rPr lang="zh-CN" altLang="en-US" dirty="0">
                    <a:latin typeface="+mn-lt"/>
                  </a:rPr>
                  <a:t>卷积之间的使用</a:t>
                </a:r>
                <a14:m>
                  <m:oMath xmlns:m="http://schemas.openxmlformats.org/officeDocument/2006/math">
                    <m:r>
                      <a:rPr lang="en-US" altLang="zh-CN" i="1" dirty="0" smtClean="0">
                        <a:latin typeface="Cambria Math" panose="02040503050406030204" pitchFamily="18" charset="0"/>
                      </a:rPr>
                      <m:t>1×1</m:t>
                    </m:r>
                  </m:oMath>
                </a14:m>
                <a:r>
                  <a:rPr lang="zh-CN" altLang="en-US" dirty="0">
                    <a:latin typeface="+mn-lt"/>
                  </a:rPr>
                  <a:t>卷积来减少参数的数量</a:t>
                </a:r>
                <a:endParaRPr lang="en-US" altLang="zh-CN" dirty="0">
                  <a:latin typeface="+mn-lt"/>
                </a:endParaRPr>
              </a:p>
              <a:p>
                <a:pPr lvl="1"/>
                <a:r>
                  <a:rPr lang="zh-CN" altLang="en-US" dirty="0">
                    <a:latin typeface="+mn-lt"/>
                  </a:rPr>
                  <a:t>此外，如上所述，</a:t>
                </a:r>
                <a:r>
                  <a:rPr lang="en-US" altLang="zh-CN" dirty="0">
                    <a:latin typeface="+mn-lt"/>
                  </a:rPr>
                  <a:t> YOLO9000</a:t>
                </a:r>
                <a:r>
                  <a:rPr lang="zh-CN" altLang="en-US" dirty="0">
                    <a:latin typeface="+mn-lt"/>
                  </a:rPr>
                  <a:t>使用</a:t>
                </a:r>
                <a:r>
                  <a:rPr lang="en-US" altLang="zh-CN" dirty="0">
                    <a:latin typeface="+mn-lt"/>
                  </a:rPr>
                  <a:t>Batch Normalization</a:t>
                </a:r>
                <a:r>
                  <a:rPr lang="zh-CN" altLang="en-US" dirty="0">
                    <a:latin typeface="+mn-lt"/>
                  </a:rPr>
                  <a:t>来正则化并帮助收敛</a:t>
                </a:r>
                <a:endParaRPr lang="en-US" altLang="zh-CN" dirty="0">
                  <a:latin typeface="+mn-lt"/>
                </a:endParaRPr>
              </a:p>
              <a:p>
                <a:pPr lvl="1"/>
                <a:r>
                  <a:rPr lang="en-US" altLang="zh-CN" dirty="0">
                    <a:latin typeface="+mn-lt"/>
                  </a:rPr>
                  <a:t>YOLO9000</a:t>
                </a:r>
                <a:r>
                  <a:rPr lang="zh-CN" altLang="en-US" dirty="0">
                    <a:latin typeface="+mn-lt"/>
                  </a:rPr>
                  <a:t>在使用</a:t>
                </a:r>
                <a:r>
                  <a:rPr lang="en-US" altLang="zh-CN" dirty="0">
                    <a:latin typeface="+mn-lt"/>
                  </a:rPr>
                  <a:t>PASCAL VOC</a:t>
                </a:r>
                <a:r>
                  <a:rPr lang="zh-CN" altLang="en-US" dirty="0">
                    <a:latin typeface="+mn-lt"/>
                  </a:rPr>
                  <a:t>数据集时预测</a:t>
                </a:r>
                <a:r>
                  <a:rPr lang="en-US" altLang="zh-CN" dirty="0">
                    <a:latin typeface="+mn-lt"/>
                  </a:rPr>
                  <a:t>5</a:t>
                </a:r>
                <a:r>
                  <a:rPr lang="zh-CN" altLang="en-US" dirty="0">
                    <a:latin typeface="+mn-lt"/>
                  </a:rPr>
                  <a:t>个边界框</a:t>
                </a:r>
                <a:r>
                  <a:rPr lang="en-US" altLang="zh-CN" dirty="0">
                    <a:latin typeface="+mn-lt"/>
                  </a:rPr>
                  <a:t>(BB)</a:t>
                </a:r>
                <a:r>
                  <a:rPr lang="zh-CN" altLang="en-US" dirty="0">
                    <a:latin typeface="+mn-lt"/>
                  </a:rPr>
                  <a:t>，每个边界框有</a:t>
                </a:r>
                <a:r>
                  <a:rPr lang="en-US" altLang="zh-CN" dirty="0">
                    <a:latin typeface="+mn-lt"/>
                  </a:rPr>
                  <a:t>5</a:t>
                </a:r>
                <a:r>
                  <a:rPr lang="zh-CN" altLang="en-US" dirty="0">
                    <a:latin typeface="+mn-lt"/>
                  </a:rPr>
                  <a:t>个值和</a:t>
                </a:r>
                <a:r>
                  <a:rPr lang="en-US" altLang="zh-CN" dirty="0">
                    <a:latin typeface="+mn-lt"/>
                  </a:rPr>
                  <a:t>20</a:t>
                </a:r>
                <a:r>
                  <a:rPr lang="zh-CN" altLang="en-US" dirty="0">
                    <a:latin typeface="+mn-lt"/>
                  </a:rPr>
                  <a:t>个类别</a:t>
                </a:r>
                <a:endParaRPr lang="en-US" altLang="zh-CN" dirty="0">
                  <a:latin typeface="+mn-lt"/>
                </a:endParaRPr>
              </a:p>
              <a:p>
                <a:pPr lvl="1"/>
                <a:r>
                  <a:rPr lang="zh-CN" altLang="en-US" dirty="0">
                    <a:latin typeface="+mn-lt"/>
                  </a:rPr>
                  <a:t>对象分类头</a:t>
                </a:r>
                <a:r>
                  <a:rPr lang="en-US" altLang="zh-CN" dirty="0">
                    <a:latin typeface="+mn-lt"/>
                  </a:rPr>
                  <a:t>(O</a:t>
                </a:r>
                <a:r>
                  <a:rPr lang="en-US" altLang="zh-CN" dirty="0"/>
                  <a:t>bject Classification Head</a:t>
                </a:r>
                <a:r>
                  <a:rPr lang="en-US" altLang="zh-CN" dirty="0">
                    <a:latin typeface="+mn-lt"/>
                  </a:rPr>
                  <a:t>)</a:t>
                </a:r>
                <a:r>
                  <a:rPr lang="zh-CN" altLang="en-US" dirty="0">
                    <a:latin typeface="+mn-lt"/>
                  </a:rPr>
                  <a:t>将最后四个卷积层替换为具有</a:t>
                </a:r>
                <a:r>
                  <a:rPr lang="en-US" altLang="zh-CN" dirty="0">
                    <a:latin typeface="+mn-lt"/>
                  </a:rPr>
                  <a:t>1000</a:t>
                </a:r>
                <a:r>
                  <a:rPr lang="zh-CN" altLang="en-US" dirty="0">
                    <a:latin typeface="+mn-lt"/>
                  </a:rPr>
                  <a:t>个</a:t>
                </a:r>
                <a:r>
                  <a:rPr lang="zh-CN" altLang="en-US" dirty="0">
                    <a:solidFill>
                      <a:schemeClr val="accent1"/>
                    </a:solidFill>
                    <a:latin typeface="+mn-lt"/>
                  </a:rPr>
                  <a:t>滤波器</a:t>
                </a:r>
                <a:r>
                  <a:rPr lang="en-US" altLang="zh-CN" dirty="0">
                    <a:solidFill>
                      <a:schemeClr val="accent1"/>
                    </a:solidFill>
                    <a:latin typeface="+mn-lt"/>
                  </a:rPr>
                  <a:t>(</a:t>
                </a:r>
                <a:r>
                  <a:rPr lang="en-US" altLang="zh-CN" dirty="0">
                    <a:solidFill>
                      <a:schemeClr val="accent1"/>
                    </a:solidFill>
                  </a:rPr>
                  <a:t>Filters/Kernel/Channels</a:t>
                </a:r>
                <a:r>
                  <a:rPr lang="en-US" altLang="zh-CN" dirty="0">
                    <a:solidFill>
                      <a:schemeClr val="accent1"/>
                    </a:solidFill>
                    <a:latin typeface="+mn-lt"/>
                  </a:rPr>
                  <a:t>)</a:t>
                </a:r>
                <a:r>
                  <a:rPr lang="zh-CN" altLang="en-US" dirty="0">
                    <a:latin typeface="+mn-lt"/>
                  </a:rPr>
                  <a:t>的单个卷积层，然后是全局平均池化层</a:t>
                </a:r>
                <a:r>
                  <a:rPr lang="en-US" altLang="zh-CN" dirty="0">
                    <a:latin typeface="+mn-lt"/>
                  </a:rPr>
                  <a:t>(G</a:t>
                </a:r>
                <a:r>
                  <a:rPr lang="en-US" altLang="zh-CN" dirty="0"/>
                  <a:t>lobal Average Pooling Layer</a:t>
                </a:r>
                <a:r>
                  <a:rPr lang="en-US" altLang="zh-CN" dirty="0">
                    <a:latin typeface="+mn-lt"/>
                  </a:rPr>
                  <a:t>)</a:t>
                </a:r>
                <a:r>
                  <a:rPr lang="zh-CN" altLang="en-US" dirty="0">
                    <a:latin typeface="+mn-lt"/>
                  </a:rPr>
                  <a:t>和</a:t>
                </a:r>
                <a14:m>
                  <m:oMath xmlns:m="http://schemas.openxmlformats.org/officeDocument/2006/math">
                    <m:r>
                      <a:rPr lang="en-US" altLang="zh-CN" i="1" dirty="0" smtClean="0">
                        <a:latin typeface="Cambria Math" panose="02040503050406030204" pitchFamily="18" charset="0"/>
                      </a:rPr>
                      <m:t>𝑆𝑜𝑓𝑡𝑚𝑎𝑥</m:t>
                    </m:r>
                  </m:oMath>
                </a14:m>
                <a:endParaRPr lang="en-US" dirty="0">
                  <a:latin typeface="+mn-lt"/>
                </a:endParaRPr>
              </a:p>
            </p:txBody>
          </p:sp>
        </mc:Choice>
        <mc:Fallback xmlns="">
          <p:sp>
            <p:nvSpPr>
              <p:cNvPr id="10" name="ee4pContent1">
                <a:extLst>
                  <a:ext uri="{FF2B5EF4-FFF2-40B4-BE49-F238E27FC236}">
                    <a16:creationId xmlns:a16="http://schemas.microsoft.com/office/drawing/2014/main" id="{CF53A6FE-5645-40EA-F122-0E9FFBFF0F8D}"/>
                  </a:ext>
                </a:extLst>
              </p:cNvPr>
              <p:cNvSpPr txBox="1">
                <a:spLocks noRot="1" noChangeAspect="1" noMove="1" noResize="1" noEditPoints="1" noAdjustHandles="1" noChangeArrowheads="1" noChangeShapeType="1" noTextEdit="1"/>
              </p:cNvSpPr>
              <p:nvPr>
                <p:custDataLst>
                  <p:tags r:id="rId5"/>
                </p:custDataLst>
              </p:nvPr>
            </p:nvSpPr>
            <p:spPr>
              <a:xfrm>
                <a:off x="514349" y="1929248"/>
                <a:ext cx="6516179" cy="3289733"/>
              </a:xfrm>
              <a:prstGeom prst="rect">
                <a:avLst/>
              </a:prstGeom>
              <a:blipFill>
                <a:blip r:embed="rId6"/>
                <a:stretch>
                  <a:fillRect l="-280"/>
                </a:stretch>
              </a:blipFill>
              <a:ln w="9525" cmpd="sng">
                <a:solidFill>
                  <a:schemeClr val="accent1">
                    <a:lumMod val="100000"/>
                  </a:schemeClr>
                </a:solidFill>
                <a:prstDash val="solid"/>
              </a:ln>
            </p:spPr>
            <p:txBody>
              <a:bodyPr/>
              <a:lstStyle/>
              <a:p>
                <a:r>
                  <a:rPr lang="en-US">
                    <a:noFill/>
                  </a:rPr>
                  <a:t> </a:t>
                </a:r>
              </a:p>
            </p:txBody>
          </p:sp>
        </mc:Fallback>
      </mc:AlternateContent>
      <p:sp>
        <p:nvSpPr>
          <p:cNvPr id="11" name="ee4pHeader1">
            <a:extLst>
              <a:ext uri="{FF2B5EF4-FFF2-40B4-BE49-F238E27FC236}">
                <a16:creationId xmlns:a16="http://schemas.microsoft.com/office/drawing/2014/main" id="{61D0ED43-9420-E02E-311A-18A18C5DD815}"/>
              </a:ext>
            </a:extLst>
          </p:cNvPr>
          <p:cNvSpPr/>
          <p:nvPr>
            <p:custDataLst>
              <p:tags r:id="rId2"/>
            </p:custDataLst>
          </p:nvPr>
        </p:nvSpPr>
        <p:spPr bwMode="auto">
          <a:xfrm>
            <a:off x="514349" y="1467510"/>
            <a:ext cx="651617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 YOLO9000 Architecture</a:t>
            </a:r>
          </a:p>
        </p:txBody>
      </p:sp>
      <p:sp>
        <p:nvSpPr>
          <p:cNvPr id="12" name="箭头: 右 11">
            <a:extLst>
              <a:ext uri="{FF2B5EF4-FFF2-40B4-BE49-F238E27FC236}">
                <a16:creationId xmlns:a16="http://schemas.microsoft.com/office/drawing/2014/main" id="{7612B2B0-26F4-9295-551C-509EABDBFB28}"/>
              </a:ext>
            </a:extLst>
          </p:cNvPr>
          <p:cNvSpPr/>
          <p:nvPr/>
        </p:nvSpPr>
        <p:spPr>
          <a:xfrm rot="10800000">
            <a:off x="6003984" y="5546785"/>
            <a:ext cx="1026544" cy="414067"/>
          </a:xfrm>
          <a:prstGeom prst="rightArrow">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US" sz="1600" dirty="0" err="1">
              <a:solidFill>
                <a:schemeClr val="tx1"/>
              </a:solidFill>
              <a:latin typeface="+mj-lt"/>
              <a:cs typeface="Segoe UI" panose="020B0502040204020203" pitchFamily="34" charset="0"/>
            </a:endParaRPr>
          </a:p>
        </p:txBody>
      </p:sp>
      <p:grpSp>
        <p:nvGrpSpPr>
          <p:cNvPr id="13" name="组合 12">
            <a:extLst>
              <a:ext uri="{FF2B5EF4-FFF2-40B4-BE49-F238E27FC236}">
                <a16:creationId xmlns:a16="http://schemas.microsoft.com/office/drawing/2014/main" id="{5440E578-587C-6F55-46DF-54091E0D2527}"/>
              </a:ext>
            </a:extLst>
          </p:cNvPr>
          <p:cNvGrpSpPr/>
          <p:nvPr/>
        </p:nvGrpSpPr>
        <p:grpSpPr>
          <a:xfrm>
            <a:off x="1810894" y="5390490"/>
            <a:ext cx="3958545" cy="740666"/>
            <a:chOff x="2304232" y="2683119"/>
            <a:chExt cx="3958545" cy="740666"/>
          </a:xfrm>
        </p:grpSpPr>
        <p:pic>
          <p:nvPicPr>
            <p:cNvPr id="14" name="图片 13">
              <a:extLst>
                <a:ext uri="{FF2B5EF4-FFF2-40B4-BE49-F238E27FC236}">
                  <a16:creationId xmlns:a16="http://schemas.microsoft.com/office/drawing/2014/main" id="{DCE5621C-FBB5-1B56-1EA0-DCB1200D3D46}"/>
                </a:ext>
              </a:extLst>
            </p:cNvPr>
            <p:cNvPicPr>
              <a:picLocks noChangeAspect="1"/>
            </p:cNvPicPr>
            <p:nvPr/>
          </p:nvPicPr>
          <p:blipFill>
            <a:blip r:embed="rId7"/>
            <a:stretch>
              <a:fillRect/>
            </a:stretch>
          </p:blipFill>
          <p:spPr>
            <a:xfrm>
              <a:off x="2304232" y="2683119"/>
              <a:ext cx="3958545" cy="189134"/>
            </a:xfrm>
            <a:prstGeom prst="rect">
              <a:avLst/>
            </a:prstGeom>
          </p:spPr>
        </p:pic>
        <p:pic>
          <p:nvPicPr>
            <p:cNvPr id="15" name="图片 14" descr="图片包含 图示&#10;&#10;描述已自动生成">
              <a:extLst>
                <a:ext uri="{FF2B5EF4-FFF2-40B4-BE49-F238E27FC236}">
                  <a16:creationId xmlns:a16="http://schemas.microsoft.com/office/drawing/2014/main" id="{1B0500D4-DB59-FA93-03E9-87174A77BE7C}"/>
                </a:ext>
              </a:extLst>
            </p:cNvPr>
            <p:cNvPicPr>
              <a:picLocks noChangeAspect="1"/>
            </p:cNvPicPr>
            <p:nvPr/>
          </p:nvPicPr>
          <p:blipFill rotWithShape="1">
            <a:blip r:embed="rId8"/>
            <a:srcRect t="646" r="424" b="1"/>
            <a:stretch/>
          </p:blipFill>
          <p:spPr>
            <a:xfrm>
              <a:off x="2304232" y="2869909"/>
              <a:ext cx="3958545" cy="553876"/>
            </a:xfrm>
            <a:prstGeom prst="rect">
              <a:avLst/>
            </a:prstGeom>
          </p:spPr>
        </p:pic>
      </p:grpSp>
    </p:spTree>
    <p:extLst>
      <p:ext uri="{BB962C8B-B14F-4D97-AF65-F5344CB8AC3E}">
        <p14:creationId xmlns:p14="http://schemas.microsoft.com/office/powerpoint/2010/main" val="20108748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a:hlinkClick r:id="rId53" action="ppaction://hlinksldjump"/>
            <a:extLst>
              <a:ext uri="{FF2B5EF4-FFF2-40B4-BE49-F238E27FC236}">
                <a16:creationId xmlns:a16="http://schemas.microsoft.com/office/drawing/2014/main" id="{96E15B48-20E9-E519-CB53-BB8258279579}"/>
              </a:ext>
            </a:extLst>
          </p:cNvPr>
          <p:cNvSpPr/>
          <p:nvPr>
            <p:custDataLst>
              <p:tags r:id="rId2"/>
            </p:custDataLst>
          </p:nvPr>
        </p:nvSpPr>
        <p:spPr>
          <a:xfrm>
            <a:off x="11562277" y="5923848"/>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132</a:t>
            </a:r>
          </a:p>
        </p:txBody>
      </p:sp>
      <p:sp>
        <p:nvSpPr>
          <p:cNvPr id="52" name="矩形 51">
            <a:hlinkClick r:id="rId53" action="ppaction://hlinksldjump"/>
            <a:extLst>
              <a:ext uri="{FF2B5EF4-FFF2-40B4-BE49-F238E27FC236}">
                <a16:creationId xmlns:a16="http://schemas.microsoft.com/office/drawing/2014/main" id="{707C3CBA-0CD4-9C2E-0AEE-751BB6F854E0}"/>
              </a:ext>
            </a:extLst>
          </p:cNvPr>
          <p:cNvSpPr/>
          <p:nvPr>
            <p:custDataLst>
              <p:tags r:id="rId3"/>
            </p:custDataLst>
          </p:nvPr>
        </p:nvSpPr>
        <p:spPr>
          <a:xfrm>
            <a:off x="794760" y="5923848"/>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YOLOv9</a:t>
            </a:r>
          </a:p>
        </p:txBody>
      </p:sp>
      <p:sp>
        <p:nvSpPr>
          <p:cNvPr id="51" name="矩形 50">
            <a:hlinkClick r:id="rId53" action="ppaction://hlinksldjump"/>
            <a:extLst>
              <a:ext uri="{FF2B5EF4-FFF2-40B4-BE49-F238E27FC236}">
                <a16:creationId xmlns:a16="http://schemas.microsoft.com/office/drawing/2014/main" id="{D795201F-C34B-127E-F77D-06FA354308A9}"/>
              </a:ext>
            </a:extLst>
          </p:cNvPr>
          <p:cNvSpPr/>
          <p:nvPr>
            <p:custDataLst>
              <p:tags r:id="rId4"/>
            </p:custDataLst>
          </p:nvPr>
        </p:nvSpPr>
        <p:spPr>
          <a:xfrm>
            <a:off x="514349" y="5923848"/>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16</a:t>
            </a:r>
          </a:p>
        </p:txBody>
      </p:sp>
      <p:sp>
        <p:nvSpPr>
          <p:cNvPr id="50" name="矩形 49">
            <a:hlinkClick r:id="rId54" action="ppaction://hlinksldjump"/>
            <a:extLst>
              <a:ext uri="{FF2B5EF4-FFF2-40B4-BE49-F238E27FC236}">
                <a16:creationId xmlns:a16="http://schemas.microsoft.com/office/drawing/2014/main" id="{E904E446-4345-BA46-2E55-457B01A6A469}"/>
              </a:ext>
            </a:extLst>
          </p:cNvPr>
          <p:cNvSpPr/>
          <p:nvPr>
            <p:custDataLst>
              <p:tags r:id="rId5"/>
            </p:custDataLst>
          </p:nvPr>
        </p:nvSpPr>
        <p:spPr>
          <a:xfrm>
            <a:off x="11562277" y="5643436"/>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124</a:t>
            </a:r>
          </a:p>
        </p:txBody>
      </p:sp>
      <p:sp>
        <p:nvSpPr>
          <p:cNvPr id="49" name="矩形 48">
            <a:hlinkClick r:id="rId54" action="ppaction://hlinksldjump"/>
            <a:extLst>
              <a:ext uri="{FF2B5EF4-FFF2-40B4-BE49-F238E27FC236}">
                <a16:creationId xmlns:a16="http://schemas.microsoft.com/office/drawing/2014/main" id="{08B90368-758C-76C4-3911-6D8C4728E5D6}"/>
              </a:ext>
            </a:extLst>
          </p:cNvPr>
          <p:cNvSpPr/>
          <p:nvPr>
            <p:custDataLst>
              <p:tags r:id="rId6"/>
            </p:custDataLst>
          </p:nvPr>
        </p:nvSpPr>
        <p:spPr>
          <a:xfrm>
            <a:off x="794760" y="5643436"/>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YOLO-World</a:t>
            </a:r>
          </a:p>
        </p:txBody>
      </p:sp>
      <p:sp>
        <p:nvSpPr>
          <p:cNvPr id="48" name="矩形 47">
            <a:hlinkClick r:id="rId54" action="ppaction://hlinksldjump"/>
            <a:extLst>
              <a:ext uri="{FF2B5EF4-FFF2-40B4-BE49-F238E27FC236}">
                <a16:creationId xmlns:a16="http://schemas.microsoft.com/office/drawing/2014/main" id="{36746E9B-82A8-70DD-16B2-B76A7FC3F970}"/>
              </a:ext>
            </a:extLst>
          </p:cNvPr>
          <p:cNvSpPr/>
          <p:nvPr>
            <p:custDataLst>
              <p:tags r:id="rId7"/>
            </p:custDataLst>
          </p:nvPr>
        </p:nvSpPr>
        <p:spPr>
          <a:xfrm>
            <a:off x="514349" y="5643436"/>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15</a:t>
            </a:r>
          </a:p>
        </p:txBody>
      </p:sp>
      <p:sp>
        <p:nvSpPr>
          <p:cNvPr id="47" name="矩形 46">
            <a:hlinkClick r:id="rId55" action="ppaction://hlinksldjump"/>
            <a:extLst>
              <a:ext uri="{FF2B5EF4-FFF2-40B4-BE49-F238E27FC236}">
                <a16:creationId xmlns:a16="http://schemas.microsoft.com/office/drawing/2014/main" id="{E5497A41-268C-E1F7-6304-387EB3605008}"/>
              </a:ext>
            </a:extLst>
          </p:cNvPr>
          <p:cNvSpPr/>
          <p:nvPr>
            <p:custDataLst>
              <p:tags r:id="rId8"/>
            </p:custDataLst>
          </p:nvPr>
        </p:nvSpPr>
        <p:spPr>
          <a:xfrm>
            <a:off x="11562277" y="5363025"/>
            <a:ext cx="66901" cy="2420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120</a:t>
            </a:r>
          </a:p>
        </p:txBody>
      </p:sp>
      <p:sp>
        <p:nvSpPr>
          <p:cNvPr id="46" name="矩形 45">
            <a:hlinkClick r:id="rId55" action="ppaction://hlinksldjump"/>
            <a:extLst>
              <a:ext uri="{FF2B5EF4-FFF2-40B4-BE49-F238E27FC236}">
                <a16:creationId xmlns:a16="http://schemas.microsoft.com/office/drawing/2014/main" id="{C3BF39ED-6332-0E67-42CC-9A22F1779B78}"/>
              </a:ext>
            </a:extLst>
          </p:cNvPr>
          <p:cNvSpPr/>
          <p:nvPr>
            <p:custDataLst>
              <p:tags r:id="rId9"/>
            </p:custDataLst>
          </p:nvPr>
        </p:nvSpPr>
        <p:spPr>
          <a:xfrm>
            <a:off x="794760" y="5363025"/>
            <a:ext cx="1958329" cy="2420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YOLO-NAS</a:t>
            </a:r>
          </a:p>
        </p:txBody>
      </p:sp>
      <p:sp>
        <p:nvSpPr>
          <p:cNvPr id="45" name="矩形 44">
            <a:hlinkClick r:id="rId55" action="ppaction://hlinksldjump"/>
            <a:extLst>
              <a:ext uri="{FF2B5EF4-FFF2-40B4-BE49-F238E27FC236}">
                <a16:creationId xmlns:a16="http://schemas.microsoft.com/office/drawing/2014/main" id="{EED67BDF-F750-4CDA-D00F-16476E19B5E0}"/>
              </a:ext>
            </a:extLst>
          </p:cNvPr>
          <p:cNvSpPr/>
          <p:nvPr>
            <p:custDataLst>
              <p:tags r:id="rId10"/>
            </p:custDataLst>
          </p:nvPr>
        </p:nvSpPr>
        <p:spPr>
          <a:xfrm>
            <a:off x="514349" y="5363025"/>
            <a:ext cx="242004" cy="242003"/>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14</a:t>
            </a:r>
          </a:p>
        </p:txBody>
      </p:sp>
      <p:sp>
        <p:nvSpPr>
          <p:cNvPr id="44" name="矩形 43">
            <a:hlinkClick r:id="rId56" action="ppaction://hlinksldjump"/>
            <a:extLst>
              <a:ext uri="{FF2B5EF4-FFF2-40B4-BE49-F238E27FC236}">
                <a16:creationId xmlns:a16="http://schemas.microsoft.com/office/drawing/2014/main" id="{A7C1C1BD-B72A-5EEF-37F4-D50A44A9B6E7}"/>
              </a:ext>
            </a:extLst>
          </p:cNvPr>
          <p:cNvSpPr/>
          <p:nvPr>
            <p:custDataLst>
              <p:tags r:id="rId11"/>
            </p:custDataLst>
          </p:nvPr>
        </p:nvSpPr>
        <p:spPr>
          <a:xfrm>
            <a:off x="11562277" y="5082613"/>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111</a:t>
            </a:r>
          </a:p>
        </p:txBody>
      </p:sp>
      <p:sp>
        <p:nvSpPr>
          <p:cNvPr id="43" name="矩形 42">
            <a:hlinkClick r:id="rId56" action="ppaction://hlinksldjump"/>
            <a:extLst>
              <a:ext uri="{FF2B5EF4-FFF2-40B4-BE49-F238E27FC236}">
                <a16:creationId xmlns:a16="http://schemas.microsoft.com/office/drawing/2014/main" id="{BE21F14E-2856-824E-D193-BEC20C52D8C9}"/>
              </a:ext>
            </a:extLst>
          </p:cNvPr>
          <p:cNvSpPr/>
          <p:nvPr>
            <p:custDataLst>
              <p:tags r:id="rId12"/>
            </p:custDataLst>
          </p:nvPr>
        </p:nvSpPr>
        <p:spPr>
          <a:xfrm>
            <a:off x="794760" y="5082613"/>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PP-YOLO PP-YOLOv2 PP-YOLOvE</a:t>
            </a:r>
          </a:p>
        </p:txBody>
      </p:sp>
      <p:sp>
        <p:nvSpPr>
          <p:cNvPr id="42" name="矩形 41">
            <a:hlinkClick r:id="rId56" action="ppaction://hlinksldjump"/>
            <a:extLst>
              <a:ext uri="{FF2B5EF4-FFF2-40B4-BE49-F238E27FC236}">
                <a16:creationId xmlns:a16="http://schemas.microsoft.com/office/drawing/2014/main" id="{223E4BAB-208D-9177-48F8-972CEB4021E3}"/>
              </a:ext>
            </a:extLst>
          </p:cNvPr>
          <p:cNvSpPr/>
          <p:nvPr>
            <p:custDataLst>
              <p:tags r:id="rId13"/>
            </p:custDataLst>
          </p:nvPr>
        </p:nvSpPr>
        <p:spPr>
          <a:xfrm>
            <a:off x="514349" y="5082613"/>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13</a:t>
            </a:r>
          </a:p>
        </p:txBody>
      </p:sp>
      <p:sp>
        <p:nvSpPr>
          <p:cNvPr id="41" name="矩形 40">
            <a:hlinkClick r:id="rId57" action="ppaction://hlinksldjump"/>
            <a:extLst>
              <a:ext uri="{FF2B5EF4-FFF2-40B4-BE49-F238E27FC236}">
                <a16:creationId xmlns:a16="http://schemas.microsoft.com/office/drawing/2014/main" id="{6AE6B038-52A9-AE20-86A5-23E315C94B25}"/>
              </a:ext>
            </a:extLst>
          </p:cNvPr>
          <p:cNvSpPr/>
          <p:nvPr>
            <p:custDataLst>
              <p:tags r:id="rId14"/>
            </p:custDataLst>
          </p:nvPr>
        </p:nvSpPr>
        <p:spPr>
          <a:xfrm>
            <a:off x="11562277" y="4802201"/>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106</a:t>
            </a:r>
          </a:p>
        </p:txBody>
      </p:sp>
      <p:sp>
        <p:nvSpPr>
          <p:cNvPr id="40" name="矩形 39">
            <a:hlinkClick r:id="rId57" action="ppaction://hlinksldjump"/>
            <a:extLst>
              <a:ext uri="{FF2B5EF4-FFF2-40B4-BE49-F238E27FC236}">
                <a16:creationId xmlns:a16="http://schemas.microsoft.com/office/drawing/2014/main" id="{F762056D-38E5-C2FE-8B34-F7E151AC97DD}"/>
              </a:ext>
            </a:extLst>
          </p:cNvPr>
          <p:cNvSpPr/>
          <p:nvPr>
            <p:custDataLst>
              <p:tags r:id="rId15"/>
            </p:custDataLst>
          </p:nvPr>
        </p:nvSpPr>
        <p:spPr>
          <a:xfrm>
            <a:off x="794760" y="4802201"/>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YOLOv8</a:t>
            </a:r>
          </a:p>
        </p:txBody>
      </p:sp>
      <p:sp>
        <p:nvSpPr>
          <p:cNvPr id="39" name="矩形 38">
            <a:hlinkClick r:id="rId57" action="ppaction://hlinksldjump"/>
            <a:extLst>
              <a:ext uri="{FF2B5EF4-FFF2-40B4-BE49-F238E27FC236}">
                <a16:creationId xmlns:a16="http://schemas.microsoft.com/office/drawing/2014/main" id="{F9697174-EC21-A5FC-AD77-AC8001DAC911}"/>
              </a:ext>
            </a:extLst>
          </p:cNvPr>
          <p:cNvSpPr/>
          <p:nvPr>
            <p:custDataLst>
              <p:tags r:id="rId16"/>
            </p:custDataLst>
          </p:nvPr>
        </p:nvSpPr>
        <p:spPr>
          <a:xfrm>
            <a:off x="514349" y="4802201"/>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12</a:t>
            </a:r>
          </a:p>
        </p:txBody>
      </p:sp>
      <p:sp>
        <p:nvSpPr>
          <p:cNvPr id="38" name="矩形 37">
            <a:hlinkClick r:id="rId58" action="ppaction://hlinksldjump"/>
            <a:extLst>
              <a:ext uri="{FF2B5EF4-FFF2-40B4-BE49-F238E27FC236}">
                <a16:creationId xmlns:a16="http://schemas.microsoft.com/office/drawing/2014/main" id="{7E02DD53-DF98-A8B1-AA67-642E38AD2A95}"/>
              </a:ext>
            </a:extLst>
          </p:cNvPr>
          <p:cNvSpPr/>
          <p:nvPr>
            <p:custDataLst>
              <p:tags r:id="rId17"/>
            </p:custDataLst>
          </p:nvPr>
        </p:nvSpPr>
        <p:spPr>
          <a:xfrm>
            <a:off x="11562277" y="4521790"/>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102</a:t>
            </a:r>
          </a:p>
        </p:txBody>
      </p:sp>
      <p:sp>
        <p:nvSpPr>
          <p:cNvPr id="37" name="矩形 36">
            <a:hlinkClick r:id="rId58" action="ppaction://hlinksldjump"/>
            <a:extLst>
              <a:ext uri="{FF2B5EF4-FFF2-40B4-BE49-F238E27FC236}">
                <a16:creationId xmlns:a16="http://schemas.microsoft.com/office/drawing/2014/main" id="{6E0D54DA-0F0B-5C47-961F-1D7980EF7D82}"/>
              </a:ext>
            </a:extLst>
          </p:cNvPr>
          <p:cNvSpPr/>
          <p:nvPr>
            <p:custDataLst>
              <p:tags r:id="rId18"/>
            </p:custDataLst>
          </p:nvPr>
        </p:nvSpPr>
        <p:spPr>
          <a:xfrm>
            <a:off x="794760" y="4521790"/>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DAMO-YOLO</a:t>
            </a:r>
          </a:p>
        </p:txBody>
      </p:sp>
      <p:sp>
        <p:nvSpPr>
          <p:cNvPr id="36" name="矩形 35">
            <a:hlinkClick r:id="rId58" action="ppaction://hlinksldjump"/>
            <a:extLst>
              <a:ext uri="{FF2B5EF4-FFF2-40B4-BE49-F238E27FC236}">
                <a16:creationId xmlns:a16="http://schemas.microsoft.com/office/drawing/2014/main" id="{B2AFDAF3-219A-E4AD-0D7A-9F83DF07836C}"/>
              </a:ext>
            </a:extLst>
          </p:cNvPr>
          <p:cNvSpPr/>
          <p:nvPr>
            <p:custDataLst>
              <p:tags r:id="rId19"/>
            </p:custDataLst>
          </p:nvPr>
        </p:nvSpPr>
        <p:spPr>
          <a:xfrm>
            <a:off x="514349" y="4521790"/>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11</a:t>
            </a:r>
          </a:p>
        </p:txBody>
      </p:sp>
      <p:sp>
        <p:nvSpPr>
          <p:cNvPr id="35" name="矩形 34">
            <a:hlinkClick r:id="rId59" action="ppaction://hlinksldjump"/>
            <a:extLst>
              <a:ext uri="{FF2B5EF4-FFF2-40B4-BE49-F238E27FC236}">
                <a16:creationId xmlns:a16="http://schemas.microsoft.com/office/drawing/2014/main" id="{FEF3E0DD-A4B8-615D-2493-A8D8D045B74B}"/>
              </a:ext>
            </a:extLst>
          </p:cNvPr>
          <p:cNvSpPr/>
          <p:nvPr>
            <p:custDataLst>
              <p:tags r:id="rId20"/>
            </p:custDataLst>
          </p:nvPr>
        </p:nvSpPr>
        <p:spPr>
          <a:xfrm>
            <a:off x="11562277" y="4241378"/>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97</a:t>
            </a:r>
          </a:p>
        </p:txBody>
      </p:sp>
      <p:sp>
        <p:nvSpPr>
          <p:cNvPr id="34" name="矩形 33">
            <a:hlinkClick r:id="rId59" action="ppaction://hlinksldjump"/>
            <a:extLst>
              <a:ext uri="{FF2B5EF4-FFF2-40B4-BE49-F238E27FC236}">
                <a16:creationId xmlns:a16="http://schemas.microsoft.com/office/drawing/2014/main" id="{A55294D2-378C-E3F0-0CF2-E12D93C29F4F}"/>
              </a:ext>
            </a:extLst>
          </p:cNvPr>
          <p:cNvSpPr/>
          <p:nvPr>
            <p:custDataLst>
              <p:tags r:id="rId21"/>
            </p:custDataLst>
          </p:nvPr>
        </p:nvSpPr>
        <p:spPr>
          <a:xfrm>
            <a:off x="794760" y="4241378"/>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YOLOv7</a:t>
            </a:r>
          </a:p>
        </p:txBody>
      </p:sp>
      <p:sp>
        <p:nvSpPr>
          <p:cNvPr id="33" name="矩形 32">
            <a:hlinkClick r:id="rId59" action="ppaction://hlinksldjump"/>
            <a:extLst>
              <a:ext uri="{FF2B5EF4-FFF2-40B4-BE49-F238E27FC236}">
                <a16:creationId xmlns:a16="http://schemas.microsoft.com/office/drawing/2014/main" id="{5435A690-F1B1-CF1D-0690-12DFC8F890DC}"/>
              </a:ext>
            </a:extLst>
          </p:cNvPr>
          <p:cNvSpPr/>
          <p:nvPr>
            <p:custDataLst>
              <p:tags r:id="rId22"/>
            </p:custDataLst>
          </p:nvPr>
        </p:nvSpPr>
        <p:spPr>
          <a:xfrm>
            <a:off x="514349" y="4241378"/>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10</a:t>
            </a:r>
          </a:p>
        </p:txBody>
      </p:sp>
      <p:sp>
        <p:nvSpPr>
          <p:cNvPr id="32" name="矩形 31">
            <a:hlinkClick r:id="rId60" action="ppaction://hlinksldjump"/>
            <a:extLst>
              <a:ext uri="{FF2B5EF4-FFF2-40B4-BE49-F238E27FC236}">
                <a16:creationId xmlns:a16="http://schemas.microsoft.com/office/drawing/2014/main" id="{CE8DFE76-0A3C-77D9-B735-045006F376B2}"/>
              </a:ext>
            </a:extLst>
          </p:cNvPr>
          <p:cNvSpPr/>
          <p:nvPr>
            <p:custDataLst>
              <p:tags r:id="rId23"/>
            </p:custDataLst>
          </p:nvPr>
        </p:nvSpPr>
        <p:spPr>
          <a:xfrm>
            <a:off x="11562277" y="3960967"/>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94</a:t>
            </a:r>
          </a:p>
        </p:txBody>
      </p:sp>
      <p:sp>
        <p:nvSpPr>
          <p:cNvPr id="31" name="矩形 30">
            <a:hlinkClick r:id="rId60" action="ppaction://hlinksldjump"/>
            <a:extLst>
              <a:ext uri="{FF2B5EF4-FFF2-40B4-BE49-F238E27FC236}">
                <a16:creationId xmlns:a16="http://schemas.microsoft.com/office/drawing/2014/main" id="{A156584D-691C-142E-E710-A442CF4572E1}"/>
              </a:ext>
            </a:extLst>
          </p:cNvPr>
          <p:cNvSpPr/>
          <p:nvPr>
            <p:custDataLst>
              <p:tags r:id="rId24"/>
            </p:custDataLst>
          </p:nvPr>
        </p:nvSpPr>
        <p:spPr>
          <a:xfrm>
            <a:off x="794760" y="3960967"/>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YOLOv6</a:t>
            </a:r>
          </a:p>
        </p:txBody>
      </p:sp>
      <p:sp>
        <p:nvSpPr>
          <p:cNvPr id="30" name="矩形 29">
            <a:hlinkClick r:id="rId60" action="ppaction://hlinksldjump"/>
            <a:extLst>
              <a:ext uri="{FF2B5EF4-FFF2-40B4-BE49-F238E27FC236}">
                <a16:creationId xmlns:a16="http://schemas.microsoft.com/office/drawing/2014/main" id="{CFF3B5DD-12E2-5360-9984-0EA7D5215E10}"/>
              </a:ext>
            </a:extLst>
          </p:cNvPr>
          <p:cNvSpPr/>
          <p:nvPr>
            <p:custDataLst>
              <p:tags r:id="rId25"/>
            </p:custDataLst>
          </p:nvPr>
        </p:nvSpPr>
        <p:spPr>
          <a:xfrm>
            <a:off x="514349" y="3960967"/>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9</a:t>
            </a:r>
          </a:p>
        </p:txBody>
      </p:sp>
      <p:sp>
        <p:nvSpPr>
          <p:cNvPr id="29" name="矩形 28">
            <a:hlinkClick r:id="rId61" action="ppaction://hlinksldjump"/>
            <a:extLst>
              <a:ext uri="{FF2B5EF4-FFF2-40B4-BE49-F238E27FC236}">
                <a16:creationId xmlns:a16="http://schemas.microsoft.com/office/drawing/2014/main" id="{775CD949-2F73-0DEA-98E6-FCAC0A684324}"/>
              </a:ext>
            </a:extLst>
          </p:cNvPr>
          <p:cNvSpPr/>
          <p:nvPr>
            <p:custDataLst>
              <p:tags r:id="rId26"/>
            </p:custDataLst>
          </p:nvPr>
        </p:nvSpPr>
        <p:spPr>
          <a:xfrm>
            <a:off x="11562277" y="3680555"/>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91</a:t>
            </a:r>
          </a:p>
        </p:txBody>
      </p:sp>
      <p:sp>
        <p:nvSpPr>
          <p:cNvPr id="28" name="矩形 27">
            <a:hlinkClick r:id="rId61" action="ppaction://hlinksldjump"/>
            <a:extLst>
              <a:ext uri="{FF2B5EF4-FFF2-40B4-BE49-F238E27FC236}">
                <a16:creationId xmlns:a16="http://schemas.microsoft.com/office/drawing/2014/main" id="{7359AEFC-BC20-1518-C844-11790E7DBC62}"/>
              </a:ext>
            </a:extLst>
          </p:cNvPr>
          <p:cNvSpPr/>
          <p:nvPr>
            <p:custDataLst>
              <p:tags r:id="rId27"/>
            </p:custDataLst>
          </p:nvPr>
        </p:nvSpPr>
        <p:spPr>
          <a:xfrm>
            <a:off x="794760" y="3680555"/>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YOLOX</a:t>
            </a:r>
          </a:p>
        </p:txBody>
      </p:sp>
      <p:sp>
        <p:nvSpPr>
          <p:cNvPr id="27" name="矩形 26">
            <a:hlinkClick r:id="rId61" action="ppaction://hlinksldjump"/>
            <a:extLst>
              <a:ext uri="{FF2B5EF4-FFF2-40B4-BE49-F238E27FC236}">
                <a16:creationId xmlns:a16="http://schemas.microsoft.com/office/drawing/2014/main" id="{900896C0-6BC4-9DC9-5D49-DBADA6754CF4}"/>
              </a:ext>
            </a:extLst>
          </p:cNvPr>
          <p:cNvSpPr/>
          <p:nvPr>
            <p:custDataLst>
              <p:tags r:id="rId28"/>
            </p:custDataLst>
          </p:nvPr>
        </p:nvSpPr>
        <p:spPr>
          <a:xfrm>
            <a:off x="514349" y="3680555"/>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8</a:t>
            </a:r>
          </a:p>
        </p:txBody>
      </p:sp>
      <p:sp>
        <p:nvSpPr>
          <p:cNvPr id="26" name="矩形 25">
            <a:hlinkClick r:id="rId62" action="ppaction://hlinksldjump"/>
            <a:extLst>
              <a:ext uri="{FF2B5EF4-FFF2-40B4-BE49-F238E27FC236}">
                <a16:creationId xmlns:a16="http://schemas.microsoft.com/office/drawing/2014/main" id="{2A9E9852-0B6F-31BA-4B1A-1BA2B96EEBC9}"/>
              </a:ext>
            </a:extLst>
          </p:cNvPr>
          <p:cNvSpPr/>
          <p:nvPr>
            <p:custDataLst>
              <p:tags r:id="rId29"/>
            </p:custDataLst>
          </p:nvPr>
        </p:nvSpPr>
        <p:spPr>
          <a:xfrm>
            <a:off x="11562277" y="3400144"/>
            <a:ext cx="66901" cy="2420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88</a:t>
            </a:r>
          </a:p>
        </p:txBody>
      </p:sp>
      <p:sp>
        <p:nvSpPr>
          <p:cNvPr id="25" name="矩形 24">
            <a:hlinkClick r:id="rId62" action="ppaction://hlinksldjump"/>
            <a:extLst>
              <a:ext uri="{FF2B5EF4-FFF2-40B4-BE49-F238E27FC236}">
                <a16:creationId xmlns:a16="http://schemas.microsoft.com/office/drawing/2014/main" id="{E2FDD1C9-66AD-007C-653B-4A6CF6634195}"/>
              </a:ext>
            </a:extLst>
          </p:cNvPr>
          <p:cNvSpPr/>
          <p:nvPr>
            <p:custDataLst>
              <p:tags r:id="rId30"/>
            </p:custDataLst>
          </p:nvPr>
        </p:nvSpPr>
        <p:spPr>
          <a:xfrm>
            <a:off x="794760" y="3400144"/>
            <a:ext cx="1958329" cy="2420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YOLOR</a:t>
            </a:r>
          </a:p>
        </p:txBody>
      </p:sp>
      <p:sp>
        <p:nvSpPr>
          <p:cNvPr id="24" name="矩形 23">
            <a:hlinkClick r:id="rId62" action="ppaction://hlinksldjump"/>
            <a:extLst>
              <a:ext uri="{FF2B5EF4-FFF2-40B4-BE49-F238E27FC236}">
                <a16:creationId xmlns:a16="http://schemas.microsoft.com/office/drawing/2014/main" id="{52318E9B-588F-D2DE-FF40-31121EF37EF3}"/>
              </a:ext>
            </a:extLst>
          </p:cNvPr>
          <p:cNvSpPr/>
          <p:nvPr>
            <p:custDataLst>
              <p:tags r:id="rId31"/>
            </p:custDataLst>
          </p:nvPr>
        </p:nvSpPr>
        <p:spPr>
          <a:xfrm>
            <a:off x="514349" y="3400144"/>
            <a:ext cx="242004" cy="242003"/>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7</a:t>
            </a:r>
          </a:p>
        </p:txBody>
      </p:sp>
      <p:sp>
        <p:nvSpPr>
          <p:cNvPr id="23" name="矩形 22">
            <a:hlinkClick r:id="rId63" action="ppaction://hlinksldjump"/>
            <a:extLst>
              <a:ext uri="{FF2B5EF4-FFF2-40B4-BE49-F238E27FC236}">
                <a16:creationId xmlns:a16="http://schemas.microsoft.com/office/drawing/2014/main" id="{1FD81A95-DA2C-DB1A-C53F-6601FDB41E2A}"/>
              </a:ext>
            </a:extLst>
          </p:cNvPr>
          <p:cNvSpPr/>
          <p:nvPr>
            <p:custDataLst>
              <p:tags r:id="rId32"/>
            </p:custDataLst>
          </p:nvPr>
        </p:nvSpPr>
        <p:spPr>
          <a:xfrm>
            <a:off x="11562277" y="3119732"/>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85</a:t>
            </a:r>
          </a:p>
        </p:txBody>
      </p:sp>
      <p:sp>
        <p:nvSpPr>
          <p:cNvPr id="22" name="矩形 21">
            <a:hlinkClick r:id="rId63" action="ppaction://hlinksldjump"/>
            <a:extLst>
              <a:ext uri="{FF2B5EF4-FFF2-40B4-BE49-F238E27FC236}">
                <a16:creationId xmlns:a16="http://schemas.microsoft.com/office/drawing/2014/main" id="{171F43A0-1ED2-B975-1CFA-0D24EFF990AC}"/>
              </a:ext>
            </a:extLst>
          </p:cNvPr>
          <p:cNvSpPr/>
          <p:nvPr>
            <p:custDataLst>
              <p:tags r:id="rId33"/>
            </p:custDataLst>
          </p:nvPr>
        </p:nvSpPr>
        <p:spPr>
          <a:xfrm>
            <a:off x="794760" y="3119732"/>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Scaled-YOLOv4</a:t>
            </a:r>
          </a:p>
        </p:txBody>
      </p:sp>
      <p:sp>
        <p:nvSpPr>
          <p:cNvPr id="21" name="矩形 20">
            <a:hlinkClick r:id="rId63" action="ppaction://hlinksldjump"/>
            <a:extLst>
              <a:ext uri="{FF2B5EF4-FFF2-40B4-BE49-F238E27FC236}">
                <a16:creationId xmlns:a16="http://schemas.microsoft.com/office/drawing/2014/main" id="{B8AAF3D0-7DCA-201A-CB14-E325C56D109A}"/>
              </a:ext>
            </a:extLst>
          </p:cNvPr>
          <p:cNvSpPr/>
          <p:nvPr>
            <p:custDataLst>
              <p:tags r:id="rId34"/>
            </p:custDataLst>
          </p:nvPr>
        </p:nvSpPr>
        <p:spPr>
          <a:xfrm>
            <a:off x="514349" y="3119732"/>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6</a:t>
            </a:r>
          </a:p>
        </p:txBody>
      </p:sp>
      <p:sp>
        <p:nvSpPr>
          <p:cNvPr id="20" name="矩形 19">
            <a:hlinkClick r:id="rId64" action="ppaction://hlinksldjump"/>
            <a:extLst>
              <a:ext uri="{FF2B5EF4-FFF2-40B4-BE49-F238E27FC236}">
                <a16:creationId xmlns:a16="http://schemas.microsoft.com/office/drawing/2014/main" id="{DBBCA45A-1DF2-1D63-7193-A3F55C874517}"/>
              </a:ext>
            </a:extLst>
          </p:cNvPr>
          <p:cNvSpPr/>
          <p:nvPr>
            <p:custDataLst>
              <p:tags r:id="rId35"/>
            </p:custDataLst>
          </p:nvPr>
        </p:nvSpPr>
        <p:spPr>
          <a:xfrm>
            <a:off x="11562277" y="2839320"/>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81</a:t>
            </a:r>
          </a:p>
        </p:txBody>
      </p:sp>
      <p:sp>
        <p:nvSpPr>
          <p:cNvPr id="19" name="矩形 18">
            <a:hlinkClick r:id="rId64" action="ppaction://hlinksldjump"/>
            <a:extLst>
              <a:ext uri="{FF2B5EF4-FFF2-40B4-BE49-F238E27FC236}">
                <a16:creationId xmlns:a16="http://schemas.microsoft.com/office/drawing/2014/main" id="{1A3E9F49-650C-FBE4-C540-7A903E2C4F79}"/>
              </a:ext>
            </a:extLst>
          </p:cNvPr>
          <p:cNvSpPr/>
          <p:nvPr>
            <p:custDataLst>
              <p:tags r:id="rId36"/>
            </p:custDataLst>
          </p:nvPr>
        </p:nvSpPr>
        <p:spPr>
          <a:xfrm>
            <a:off x="794760" y="2839320"/>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YOLOv5</a:t>
            </a:r>
          </a:p>
        </p:txBody>
      </p:sp>
      <p:sp>
        <p:nvSpPr>
          <p:cNvPr id="18" name="矩形 17">
            <a:hlinkClick r:id="rId64" action="ppaction://hlinksldjump"/>
            <a:extLst>
              <a:ext uri="{FF2B5EF4-FFF2-40B4-BE49-F238E27FC236}">
                <a16:creationId xmlns:a16="http://schemas.microsoft.com/office/drawing/2014/main" id="{F0BC6809-0828-8F53-2FBD-E492C0CD33A2}"/>
              </a:ext>
            </a:extLst>
          </p:cNvPr>
          <p:cNvSpPr/>
          <p:nvPr>
            <p:custDataLst>
              <p:tags r:id="rId37"/>
            </p:custDataLst>
          </p:nvPr>
        </p:nvSpPr>
        <p:spPr>
          <a:xfrm>
            <a:off x="514349" y="2839320"/>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5</a:t>
            </a:r>
          </a:p>
        </p:txBody>
      </p:sp>
      <p:sp>
        <p:nvSpPr>
          <p:cNvPr id="17" name="矩形 16">
            <a:hlinkClick r:id="rId65" action="ppaction://hlinksldjump"/>
            <a:extLst>
              <a:ext uri="{FF2B5EF4-FFF2-40B4-BE49-F238E27FC236}">
                <a16:creationId xmlns:a16="http://schemas.microsoft.com/office/drawing/2014/main" id="{511EF709-4697-D62D-E0E3-2F2C77F0222A}"/>
              </a:ext>
            </a:extLst>
          </p:cNvPr>
          <p:cNvSpPr/>
          <p:nvPr>
            <p:custDataLst>
              <p:tags r:id="rId38"/>
            </p:custDataLst>
          </p:nvPr>
        </p:nvSpPr>
        <p:spPr>
          <a:xfrm>
            <a:off x="11562277" y="2558909"/>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76</a:t>
            </a:r>
          </a:p>
        </p:txBody>
      </p:sp>
      <p:sp>
        <p:nvSpPr>
          <p:cNvPr id="16" name="矩形 15">
            <a:hlinkClick r:id="rId65" action="ppaction://hlinksldjump"/>
            <a:extLst>
              <a:ext uri="{FF2B5EF4-FFF2-40B4-BE49-F238E27FC236}">
                <a16:creationId xmlns:a16="http://schemas.microsoft.com/office/drawing/2014/main" id="{8090EC06-F61C-0F8D-EE0F-8BADD1DA6A5D}"/>
              </a:ext>
            </a:extLst>
          </p:cNvPr>
          <p:cNvSpPr/>
          <p:nvPr>
            <p:custDataLst>
              <p:tags r:id="rId39"/>
            </p:custDataLst>
          </p:nvPr>
        </p:nvSpPr>
        <p:spPr>
          <a:xfrm>
            <a:off x="794760" y="2558909"/>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YOLOv4</a:t>
            </a:r>
          </a:p>
        </p:txBody>
      </p:sp>
      <p:sp>
        <p:nvSpPr>
          <p:cNvPr id="15" name="矩形 14">
            <a:hlinkClick r:id="rId65" action="ppaction://hlinksldjump"/>
            <a:extLst>
              <a:ext uri="{FF2B5EF4-FFF2-40B4-BE49-F238E27FC236}">
                <a16:creationId xmlns:a16="http://schemas.microsoft.com/office/drawing/2014/main" id="{6B14BA39-ABC1-AB4C-5D24-4F10FBEE3259}"/>
              </a:ext>
            </a:extLst>
          </p:cNvPr>
          <p:cNvSpPr/>
          <p:nvPr>
            <p:custDataLst>
              <p:tags r:id="rId40"/>
            </p:custDataLst>
          </p:nvPr>
        </p:nvSpPr>
        <p:spPr>
          <a:xfrm>
            <a:off x="514349" y="2558909"/>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4</a:t>
            </a:r>
          </a:p>
        </p:txBody>
      </p:sp>
      <p:sp>
        <p:nvSpPr>
          <p:cNvPr id="14" name="矩形 13">
            <a:extLst>
              <a:ext uri="{FF2B5EF4-FFF2-40B4-BE49-F238E27FC236}">
                <a16:creationId xmlns:a16="http://schemas.microsoft.com/office/drawing/2014/main" id="{92F9A801-168D-EB2E-1337-EA7E46D9F923}"/>
              </a:ext>
            </a:extLst>
          </p:cNvPr>
          <p:cNvSpPr/>
          <p:nvPr>
            <p:custDataLst>
              <p:tags r:id="rId41"/>
            </p:custDataLst>
          </p:nvPr>
        </p:nvSpPr>
        <p:spPr>
          <a:xfrm>
            <a:off x="794760" y="2278498"/>
            <a:ext cx="10880506" cy="242004"/>
          </a:xfrm>
          <a:prstGeom prst="rect">
            <a:avLst/>
          </a:prstGeom>
          <a:solidFill>
            <a:srgbClr val="D9D9D9"/>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ctr">
              <a:spcBef>
                <a:spcPct val="0"/>
              </a:spcBef>
              <a:spcAft>
                <a:spcPct val="0"/>
              </a:spcAft>
            </a:pPr>
            <a:endParaRPr lang="en-US" sz="968">
              <a:solidFill>
                <a:schemeClr val="tx1"/>
              </a:solidFill>
              <a:cs typeface="Segoe UI" panose="020B0502040204020203" pitchFamily="34" charset="0"/>
            </a:endParaRPr>
          </a:p>
        </p:txBody>
      </p:sp>
      <p:sp>
        <p:nvSpPr>
          <p:cNvPr id="13" name="矩形 12">
            <a:hlinkClick r:id="rId66" action="ppaction://hlinksldjump"/>
            <a:extLst>
              <a:ext uri="{FF2B5EF4-FFF2-40B4-BE49-F238E27FC236}">
                <a16:creationId xmlns:a16="http://schemas.microsoft.com/office/drawing/2014/main" id="{8F8769A9-E57C-31DF-230D-F7ACF572FC9E}"/>
              </a:ext>
            </a:extLst>
          </p:cNvPr>
          <p:cNvSpPr/>
          <p:nvPr>
            <p:custDataLst>
              <p:tags r:id="rId42"/>
            </p:custDataLst>
          </p:nvPr>
        </p:nvSpPr>
        <p:spPr>
          <a:xfrm>
            <a:off x="11562277" y="2278498"/>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69</a:t>
            </a:r>
          </a:p>
        </p:txBody>
      </p:sp>
      <p:sp>
        <p:nvSpPr>
          <p:cNvPr id="12" name="矩形 11">
            <a:hlinkClick r:id="rId66" action="ppaction://hlinksldjump"/>
            <a:extLst>
              <a:ext uri="{FF2B5EF4-FFF2-40B4-BE49-F238E27FC236}">
                <a16:creationId xmlns:a16="http://schemas.microsoft.com/office/drawing/2014/main" id="{B5E319DE-47E6-8AA3-54E4-5B8E6A86485E}"/>
              </a:ext>
            </a:extLst>
          </p:cNvPr>
          <p:cNvSpPr/>
          <p:nvPr>
            <p:custDataLst>
              <p:tags r:id="rId43"/>
            </p:custDataLst>
          </p:nvPr>
        </p:nvSpPr>
        <p:spPr>
          <a:xfrm>
            <a:off x="794760" y="2278498"/>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YOLOv3</a:t>
            </a:r>
          </a:p>
        </p:txBody>
      </p:sp>
      <p:sp>
        <p:nvSpPr>
          <p:cNvPr id="11" name="矩形 10">
            <a:hlinkClick r:id="rId66" action="ppaction://hlinksldjump"/>
            <a:extLst>
              <a:ext uri="{FF2B5EF4-FFF2-40B4-BE49-F238E27FC236}">
                <a16:creationId xmlns:a16="http://schemas.microsoft.com/office/drawing/2014/main" id="{DFF8F33B-991E-47D6-1856-CD8CD5407426}"/>
              </a:ext>
            </a:extLst>
          </p:cNvPr>
          <p:cNvSpPr/>
          <p:nvPr>
            <p:custDataLst>
              <p:tags r:id="rId44"/>
            </p:custDataLst>
          </p:nvPr>
        </p:nvSpPr>
        <p:spPr>
          <a:xfrm>
            <a:off x="514349" y="2278498"/>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3</a:t>
            </a:r>
          </a:p>
        </p:txBody>
      </p:sp>
      <p:sp>
        <p:nvSpPr>
          <p:cNvPr id="10" name="矩形 9">
            <a:hlinkClick r:id="rId67" action="ppaction://hlinksldjump"/>
            <a:extLst>
              <a:ext uri="{FF2B5EF4-FFF2-40B4-BE49-F238E27FC236}">
                <a16:creationId xmlns:a16="http://schemas.microsoft.com/office/drawing/2014/main" id="{F10BE718-BB77-4138-7597-56A254E297FA}"/>
              </a:ext>
            </a:extLst>
          </p:cNvPr>
          <p:cNvSpPr/>
          <p:nvPr>
            <p:custDataLst>
              <p:tags r:id="rId45"/>
            </p:custDataLst>
          </p:nvPr>
        </p:nvSpPr>
        <p:spPr>
          <a:xfrm>
            <a:off x="11562277" y="1998086"/>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63</a:t>
            </a:r>
          </a:p>
        </p:txBody>
      </p:sp>
      <p:sp>
        <p:nvSpPr>
          <p:cNvPr id="9" name="矩形 8">
            <a:hlinkClick r:id="rId67" action="ppaction://hlinksldjump"/>
            <a:extLst>
              <a:ext uri="{FF2B5EF4-FFF2-40B4-BE49-F238E27FC236}">
                <a16:creationId xmlns:a16="http://schemas.microsoft.com/office/drawing/2014/main" id="{9DA56909-2C5A-76AB-23D9-B37059CE6964}"/>
              </a:ext>
            </a:extLst>
          </p:cNvPr>
          <p:cNvSpPr/>
          <p:nvPr>
            <p:custDataLst>
              <p:tags r:id="rId46"/>
            </p:custDataLst>
          </p:nvPr>
        </p:nvSpPr>
        <p:spPr>
          <a:xfrm>
            <a:off x="794760" y="1998086"/>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YOLO9000</a:t>
            </a:r>
          </a:p>
        </p:txBody>
      </p:sp>
      <p:sp>
        <p:nvSpPr>
          <p:cNvPr id="8" name="矩形 7">
            <a:hlinkClick r:id="rId67" action="ppaction://hlinksldjump"/>
            <a:extLst>
              <a:ext uri="{FF2B5EF4-FFF2-40B4-BE49-F238E27FC236}">
                <a16:creationId xmlns:a16="http://schemas.microsoft.com/office/drawing/2014/main" id="{540D5966-9E94-C65C-6FCD-592CBB2FCE72}"/>
              </a:ext>
            </a:extLst>
          </p:cNvPr>
          <p:cNvSpPr/>
          <p:nvPr>
            <p:custDataLst>
              <p:tags r:id="rId47"/>
            </p:custDataLst>
          </p:nvPr>
        </p:nvSpPr>
        <p:spPr>
          <a:xfrm>
            <a:off x="514349" y="1998086"/>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2</a:t>
            </a:r>
          </a:p>
        </p:txBody>
      </p:sp>
      <p:sp>
        <p:nvSpPr>
          <p:cNvPr id="7" name="矩形 6">
            <a:hlinkClick r:id="rId68" action="ppaction://hlinksldjump"/>
            <a:extLst>
              <a:ext uri="{FF2B5EF4-FFF2-40B4-BE49-F238E27FC236}">
                <a16:creationId xmlns:a16="http://schemas.microsoft.com/office/drawing/2014/main" id="{BF9B1073-CDC8-BE71-8CE6-EE7B313E6CCD}"/>
              </a:ext>
            </a:extLst>
          </p:cNvPr>
          <p:cNvSpPr/>
          <p:nvPr>
            <p:custDataLst>
              <p:tags r:id="rId48"/>
            </p:custDataLst>
          </p:nvPr>
        </p:nvSpPr>
        <p:spPr>
          <a:xfrm>
            <a:off x="11562277" y="1717675"/>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55</a:t>
            </a:r>
          </a:p>
        </p:txBody>
      </p:sp>
      <p:sp>
        <p:nvSpPr>
          <p:cNvPr id="6" name="矩形 5">
            <a:hlinkClick r:id="rId68" action="ppaction://hlinksldjump"/>
            <a:extLst>
              <a:ext uri="{FF2B5EF4-FFF2-40B4-BE49-F238E27FC236}">
                <a16:creationId xmlns:a16="http://schemas.microsoft.com/office/drawing/2014/main" id="{C8F33C85-2802-4C40-6711-BB900D624FB6}"/>
              </a:ext>
            </a:extLst>
          </p:cNvPr>
          <p:cNvSpPr/>
          <p:nvPr>
            <p:custDataLst>
              <p:tags r:id="rId49"/>
            </p:custDataLst>
          </p:nvPr>
        </p:nvSpPr>
        <p:spPr>
          <a:xfrm>
            <a:off x="794760" y="1717675"/>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You Only Look Once</a:t>
            </a:r>
          </a:p>
        </p:txBody>
      </p:sp>
      <p:sp>
        <p:nvSpPr>
          <p:cNvPr id="5" name="矩形 4">
            <a:hlinkClick r:id="rId68" action="ppaction://hlinksldjump"/>
            <a:extLst>
              <a:ext uri="{FF2B5EF4-FFF2-40B4-BE49-F238E27FC236}">
                <a16:creationId xmlns:a16="http://schemas.microsoft.com/office/drawing/2014/main" id="{412DE1B5-DCA3-E0EF-579E-E2E63352CFCF}"/>
              </a:ext>
            </a:extLst>
          </p:cNvPr>
          <p:cNvSpPr/>
          <p:nvPr>
            <p:custDataLst>
              <p:tags r:id="rId50"/>
            </p:custDataLst>
          </p:nvPr>
        </p:nvSpPr>
        <p:spPr>
          <a:xfrm>
            <a:off x="514349" y="1717675"/>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a:t>
            </a:r>
          </a:p>
        </p:txBody>
      </p:sp>
      <p:sp>
        <p:nvSpPr>
          <p:cNvPr id="4" name="标题 3">
            <a:extLst>
              <a:ext uri="{FF2B5EF4-FFF2-40B4-BE49-F238E27FC236}">
                <a16:creationId xmlns:a16="http://schemas.microsoft.com/office/drawing/2014/main" id="{C5697D92-6214-34C3-0DB0-17459E463212}"/>
              </a:ext>
            </a:extLst>
          </p:cNvPr>
          <p:cNvSpPr>
            <a:spLocks noGrp="1"/>
          </p:cNvSpPr>
          <p:nvPr>
            <p:ph type="title"/>
            <p:custDataLst>
              <p:tags r:id="rId51"/>
            </p:custDataLst>
          </p:nvPr>
        </p:nvSpPr>
        <p:spPr/>
        <p:txBody>
          <a:bodyPr/>
          <a:lstStyle/>
          <a:p>
            <a:r>
              <a:rPr lang="en-US"/>
              <a:t>Models</a:t>
            </a:r>
          </a:p>
        </p:txBody>
      </p:sp>
    </p:spTree>
    <p:custDataLst>
      <p:tags r:id="rId1"/>
    </p:custDataLst>
    <p:extLst>
      <p:ext uri="{BB962C8B-B14F-4D97-AF65-F5344CB8AC3E}">
        <p14:creationId xmlns:p14="http://schemas.microsoft.com/office/powerpoint/2010/main" val="3716609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卡通人物&#10;&#10;中度可信度描述已自动生成">
            <a:extLst>
              <a:ext uri="{FF2B5EF4-FFF2-40B4-BE49-F238E27FC236}">
                <a16:creationId xmlns:a16="http://schemas.microsoft.com/office/drawing/2014/main" id="{65B34E7C-94DB-1D98-5CA8-D093398BDCE4}"/>
              </a:ext>
            </a:extLst>
          </p:cNvPr>
          <p:cNvPicPr>
            <a:picLocks noChangeAspect="1"/>
          </p:cNvPicPr>
          <p:nvPr/>
        </p:nvPicPr>
        <p:blipFill>
          <a:blip r:embed="rId2"/>
          <a:stretch>
            <a:fillRect/>
          </a:stretch>
        </p:blipFill>
        <p:spPr>
          <a:xfrm>
            <a:off x="95250" y="0"/>
            <a:ext cx="12001500" cy="6858000"/>
          </a:xfrm>
          <a:prstGeom prst="rect">
            <a:avLst/>
          </a:prstGeom>
        </p:spPr>
      </p:pic>
      <p:sp>
        <p:nvSpPr>
          <p:cNvPr id="2" name="文本框 1">
            <a:extLst>
              <a:ext uri="{FF2B5EF4-FFF2-40B4-BE49-F238E27FC236}">
                <a16:creationId xmlns:a16="http://schemas.microsoft.com/office/drawing/2014/main" id="{CAA65BEC-E9BC-D69E-7C24-52BA45F054EB}"/>
              </a:ext>
            </a:extLst>
          </p:cNvPr>
          <p:cNvSpPr txBox="1"/>
          <p:nvPr/>
        </p:nvSpPr>
        <p:spPr>
          <a:xfrm>
            <a:off x="10613006" y="6599208"/>
            <a:ext cx="1483744" cy="258792"/>
          </a:xfrm>
          <a:prstGeom prst="rect">
            <a:avLst/>
          </a:prstGeom>
        </p:spPr>
        <p:txBody>
          <a:bodyPr vert="horz" wrap="square" lIns="0" tIns="0" rIns="0" bIns="0" rtlCol="0">
            <a:noAutofit/>
          </a:bodyPr>
          <a:lstStyle/>
          <a:p>
            <a:pPr algn="ctr"/>
            <a:r>
              <a:rPr lang="en-US" sz="1600" b="1" dirty="0">
                <a:solidFill>
                  <a:srgbClr val="FFFF00"/>
                </a:solidFill>
                <a:latin typeface="+mj-lt"/>
                <a:cs typeface="Segoe UI" panose="020B0502040204020203" pitchFamily="34" charset="0"/>
              </a:rPr>
              <a:t>Dall</a:t>
            </a:r>
            <a:r>
              <a:rPr lang="en-US" altLang="zh-CN" sz="1600" b="1" dirty="0">
                <a:solidFill>
                  <a:srgbClr val="FFFF00"/>
                </a:solidFill>
                <a:latin typeface="+mj-lt"/>
                <a:cs typeface="Segoe UI" panose="020B0502040204020203" pitchFamily="34" charset="0"/>
              </a:rPr>
              <a:t>·E-3</a:t>
            </a:r>
            <a:r>
              <a:rPr lang="zh-CN" altLang="en-US" sz="1600" dirty="0">
                <a:solidFill>
                  <a:srgbClr val="FFFF00"/>
                </a:solidFill>
                <a:latin typeface="+mj-lt"/>
                <a:cs typeface="Segoe UI" panose="020B0502040204020203" pitchFamily="34" charset="0"/>
              </a:rPr>
              <a:t>模型生成</a:t>
            </a:r>
            <a:endParaRPr lang="en-US" sz="1600" dirty="0">
              <a:solidFill>
                <a:srgbClr val="FFFF00"/>
              </a:solidFill>
              <a:latin typeface="+mj-lt"/>
              <a:cs typeface="Segoe UI" panose="020B0502040204020203" pitchFamily="34" charset="0"/>
            </a:endParaRPr>
          </a:p>
        </p:txBody>
      </p:sp>
    </p:spTree>
    <p:extLst>
      <p:ext uri="{BB962C8B-B14F-4D97-AF65-F5344CB8AC3E}">
        <p14:creationId xmlns:p14="http://schemas.microsoft.com/office/powerpoint/2010/main" val="35072659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4349" y="179599"/>
            <a:ext cx="11160917" cy="984885"/>
          </a:xfrm>
        </p:spPr>
        <p:txBody>
          <a:bodyPr/>
          <a:lstStyle/>
          <a:p>
            <a:r>
              <a:rPr lang="en-US" dirty="0"/>
              <a:t>YOLOv3: 2018 ArXiv						</a:t>
            </a:r>
            <a:r>
              <a:rPr lang="en-US" altLang="zh-CN" dirty="0"/>
              <a:t>[Improvements]</a:t>
            </a:r>
            <a:br>
              <a:rPr lang="en-US" dirty="0"/>
            </a:br>
            <a:r>
              <a:rPr lang="en-US" dirty="0"/>
              <a:t>Benchmark from PASCAL VOC to Microsoft COCO</a:t>
            </a:r>
          </a:p>
        </p:txBody>
      </p:sp>
      <mc:AlternateContent xmlns:mc="http://schemas.openxmlformats.org/markup-compatibility/2006" xmlns:a14="http://schemas.microsoft.com/office/drawing/2010/main">
        <mc:Choice Requires="a14">
          <p:sp>
            <p:nvSpPr>
              <p:cNvPr id="2" name="ee4pContent1">
                <a:extLst>
                  <a:ext uri="{FF2B5EF4-FFF2-40B4-BE49-F238E27FC236}">
                    <a16:creationId xmlns:a16="http://schemas.microsoft.com/office/drawing/2014/main" id="{FB396F6C-E389-28B5-BAD0-B91C8A0FEF27}"/>
                  </a:ext>
                </a:extLst>
              </p:cNvPr>
              <p:cNvSpPr txBox="1">
                <a:spLocks/>
              </p:cNvSpPr>
              <p:nvPr>
                <p:custDataLst>
                  <p:tags r:id="rId1"/>
                </p:custDataLst>
              </p:nvPr>
            </p:nvSpPr>
            <p:spPr>
              <a:xfrm>
                <a:off x="514349" y="1794988"/>
                <a:ext cx="3307153" cy="443328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YOLOv3</a:t>
                </a:r>
                <a:r>
                  <a:rPr lang="zh-CN" altLang="en-US" dirty="0">
                    <a:latin typeface="+mn-lt"/>
                  </a:rPr>
                  <a:t>的主干</a:t>
                </a:r>
                <a:r>
                  <a:rPr lang="en-US" altLang="zh-CN" dirty="0">
                    <a:latin typeface="+mn-lt"/>
                  </a:rPr>
                  <a:t>(Backbone)</a:t>
                </a:r>
                <a:r>
                  <a:rPr lang="zh-CN" altLang="en-US" dirty="0">
                    <a:latin typeface="+mn-lt"/>
                  </a:rPr>
                  <a:t>称为</a:t>
                </a:r>
                <a:r>
                  <a:rPr lang="en-US" altLang="zh-CN" dirty="0">
                    <a:latin typeface="+mn-lt"/>
                  </a:rPr>
                  <a:t>Darknet-53</a:t>
                </a:r>
              </a:p>
              <a:p>
                <a:pPr lvl="1"/>
                <a:r>
                  <a:rPr lang="en-US" dirty="0">
                    <a:latin typeface="+mn-lt"/>
                  </a:rPr>
                  <a:t>Darknet-53</a:t>
                </a:r>
                <a:r>
                  <a:rPr lang="zh-CN" altLang="en-US" dirty="0">
                    <a:latin typeface="+mn-lt"/>
                  </a:rPr>
                  <a:t>骨干网实现了与</a:t>
                </a:r>
                <a:r>
                  <a:rPr lang="en-US" dirty="0">
                    <a:latin typeface="+mn-lt"/>
                  </a:rPr>
                  <a:t>ResNet-152</a:t>
                </a:r>
                <a:r>
                  <a:rPr lang="zh-CN" altLang="en-US" dirty="0">
                    <a:latin typeface="+mn-lt"/>
                  </a:rPr>
                  <a:t>相当的</a:t>
                </a:r>
                <a:r>
                  <a:rPr lang="en-US" dirty="0">
                    <a:latin typeface="+mn-lt"/>
                  </a:rPr>
                  <a:t>Top-1</a:t>
                </a:r>
                <a:r>
                  <a:rPr lang="zh-CN" altLang="en-US" dirty="0">
                    <a:latin typeface="+mn-lt"/>
                  </a:rPr>
                  <a:t>和</a:t>
                </a:r>
                <a:r>
                  <a:rPr lang="en-US" dirty="0">
                    <a:latin typeface="+mn-lt"/>
                  </a:rPr>
                  <a:t>Top-5</a:t>
                </a:r>
                <a:r>
                  <a:rPr lang="zh-CN" altLang="en-US" dirty="0">
                    <a:latin typeface="+mn-lt"/>
                  </a:rPr>
                  <a:t>精度，但性能方面几乎快了</a:t>
                </a:r>
                <a:r>
                  <a:rPr lang="en-US" altLang="zh-CN" dirty="0">
                    <a:latin typeface="+mn-lt"/>
                  </a:rPr>
                  <a:t>2</a:t>
                </a:r>
                <a:r>
                  <a:rPr lang="zh-CN" altLang="en-US" dirty="0">
                    <a:latin typeface="+mn-lt"/>
                  </a:rPr>
                  <a:t>倍</a:t>
                </a:r>
                <a:endParaRPr lang="en-US" altLang="zh-CN" dirty="0">
                  <a:latin typeface="+mn-lt"/>
                </a:endParaRPr>
              </a:p>
              <a:p>
                <a:pPr lvl="1"/>
                <a:r>
                  <a:rPr lang="en-US" altLang="zh-CN" dirty="0">
                    <a:latin typeface="+mn-lt"/>
                  </a:rPr>
                  <a:t>YOLOv3</a:t>
                </a:r>
                <a:r>
                  <a:rPr lang="zh-CN" altLang="en-US" dirty="0">
                    <a:latin typeface="+mn-lt"/>
                  </a:rPr>
                  <a:t>的体系结构由</a:t>
                </a:r>
                <a:r>
                  <a:rPr lang="en-US" altLang="zh-CN" dirty="0">
                    <a:latin typeface="+mn-lt"/>
                  </a:rPr>
                  <a:t>53</a:t>
                </a:r>
                <a:r>
                  <a:rPr lang="zh-CN" altLang="en-US" dirty="0">
                    <a:latin typeface="+mn-lt"/>
                  </a:rPr>
                  <a:t>个卷积层组成，每个卷积层都具有批处理归一化</a:t>
                </a:r>
                <a:r>
                  <a:rPr lang="en-US" altLang="zh-CN" dirty="0">
                    <a:latin typeface="+mn-lt"/>
                  </a:rPr>
                  <a:t>(BN)</a:t>
                </a:r>
                <a:r>
                  <a:rPr lang="zh-CN" altLang="en-US" dirty="0">
                    <a:latin typeface="+mn-lt"/>
                  </a:rPr>
                  <a:t>和</a:t>
                </a:r>
                <a:r>
                  <a:rPr lang="en-US" altLang="zh-CN" dirty="0">
                    <a:latin typeface="+mn-lt"/>
                  </a:rPr>
                  <a:t>Leaky </a:t>
                </a:r>
                <a:r>
                  <a:rPr lang="en-US" altLang="zh-CN" dirty="0" err="1">
                    <a:latin typeface="+mn-lt"/>
                  </a:rPr>
                  <a:t>ReLU</a:t>
                </a:r>
                <a:r>
                  <a:rPr lang="zh-CN" altLang="en-US" dirty="0">
                    <a:latin typeface="+mn-lt"/>
                  </a:rPr>
                  <a:t>激活函数。此外，残差连接</a:t>
                </a:r>
                <a:r>
                  <a:rPr lang="en-US" altLang="zh-CN" dirty="0">
                    <a:latin typeface="+mn-lt"/>
                  </a:rPr>
                  <a:t>(Residual Connections)</a:t>
                </a:r>
                <a:r>
                  <a:rPr lang="zh-CN" altLang="en-US" dirty="0">
                    <a:latin typeface="+mn-lt"/>
                  </a:rPr>
                  <a:t>将整个网络的</a:t>
                </a:r>
                <a14:m>
                  <m:oMath xmlns:m="http://schemas.openxmlformats.org/officeDocument/2006/math">
                    <m:r>
                      <a:rPr lang="en-US" altLang="zh-CN" i="1" dirty="0" smtClean="0">
                        <a:latin typeface="Cambria Math" panose="02040503050406030204" pitchFamily="18" charset="0"/>
                      </a:rPr>
                      <m:t>1×1</m:t>
                    </m:r>
                  </m:oMath>
                </a14:m>
                <a:r>
                  <a:rPr lang="zh-CN" altLang="en-US" dirty="0">
                    <a:latin typeface="+mn-lt"/>
                  </a:rPr>
                  <a:t>个卷积的输入与</a:t>
                </a:r>
                <a14:m>
                  <m:oMath xmlns:m="http://schemas.openxmlformats.org/officeDocument/2006/math">
                    <m:r>
                      <a:rPr lang="en-US" altLang="zh-CN" i="1" dirty="0" smtClean="0">
                        <a:latin typeface="Cambria Math" panose="02040503050406030204" pitchFamily="18" charset="0"/>
                      </a:rPr>
                      <m:t>3×3</m:t>
                    </m:r>
                  </m:oMath>
                </a14:m>
                <a:r>
                  <a:rPr lang="zh-CN" altLang="en-US" dirty="0">
                    <a:latin typeface="+mn-lt"/>
                  </a:rPr>
                  <a:t>个卷积的输出连接起来</a:t>
                </a:r>
                <a:endParaRPr lang="en-US" altLang="zh-CN" dirty="0">
                  <a:latin typeface="+mn-lt"/>
                </a:endParaRPr>
              </a:p>
              <a:p>
                <a:pPr lvl="1"/>
                <a:r>
                  <a:rPr lang="zh-CN" altLang="en-US" dirty="0">
                    <a:latin typeface="+mn-lt"/>
                  </a:rPr>
                  <a:t>右图展示的</a:t>
                </a:r>
                <a:r>
                  <a:rPr lang="en-US" altLang="zh-CN" dirty="0">
                    <a:latin typeface="+mn-lt"/>
                  </a:rPr>
                  <a:t>YOLOv3</a:t>
                </a:r>
                <a:r>
                  <a:rPr lang="zh-CN" altLang="en-US" dirty="0">
                    <a:latin typeface="+mn-lt"/>
                  </a:rPr>
                  <a:t>只包括主干</a:t>
                </a:r>
                <a:r>
                  <a:rPr lang="en-US" altLang="zh-CN" dirty="0">
                    <a:latin typeface="+mn-lt"/>
                  </a:rPr>
                  <a:t>(Backbone)</a:t>
                </a:r>
                <a:r>
                  <a:rPr lang="zh-CN" altLang="en-US" dirty="0">
                    <a:latin typeface="+mn-lt"/>
                  </a:rPr>
                  <a:t>；不包括由多尺度预测</a:t>
                </a:r>
                <a:r>
                  <a:rPr lang="en-US" altLang="zh-CN" dirty="0">
                    <a:latin typeface="+mn-lt"/>
                  </a:rPr>
                  <a:t>(Multi-Scale Predictions)</a:t>
                </a:r>
                <a:r>
                  <a:rPr lang="zh-CN" altLang="en-US" dirty="0">
                    <a:latin typeface="+mn-lt"/>
                  </a:rPr>
                  <a:t>组成的探测头</a:t>
                </a:r>
                <a:r>
                  <a:rPr lang="en-US" altLang="zh-CN" dirty="0">
                    <a:latin typeface="+mn-lt"/>
                  </a:rPr>
                  <a:t>(Detection Head)</a:t>
                </a:r>
                <a:endParaRPr lang="en-US" dirty="0">
                  <a:latin typeface="+mn-lt"/>
                </a:endParaRPr>
              </a:p>
            </p:txBody>
          </p:sp>
        </mc:Choice>
        <mc:Fallback xmlns="">
          <p:sp>
            <p:nvSpPr>
              <p:cNvPr id="2" name="ee4pContent1">
                <a:extLst>
                  <a:ext uri="{FF2B5EF4-FFF2-40B4-BE49-F238E27FC236}">
                    <a16:creationId xmlns:a16="http://schemas.microsoft.com/office/drawing/2014/main" id="{FB396F6C-E389-28B5-BAD0-B91C8A0FEF27}"/>
                  </a:ext>
                </a:extLst>
              </p:cNvPr>
              <p:cNvSpPr txBox="1">
                <a:spLocks noRot="1" noChangeAspect="1" noMove="1" noResize="1" noEditPoints="1" noAdjustHandles="1" noChangeArrowheads="1" noChangeShapeType="1" noTextEdit="1"/>
              </p:cNvSpPr>
              <p:nvPr>
                <p:custDataLst>
                  <p:tags r:id="rId4"/>
                </p:custDataLst>
              </p:nvPr>
            </p:nvSpPr>
            <p:spPr>
              <a:xfrm>
                <a:off x="514349" y="1794988"/>
                <a:ext cx="3307153" cy="4433284"/>
              </a:xfrm>
              <a:prstGeom prst="rect">
                <a:avLst/>
              </a:prstGeom>
              <a:blipFill>
                <a:blip r:embed="rId5"/>
                <a:stretch>
                  <a:fillRect l="-550"/>
                </a:stretch>
              </a:blipFill>
              <a:ln w="9525" cmpd="sng">
                <a:solidFill>
                  <a:schemeClr val="accent1">
                    <a:lumMod val="100000"/>
                  </a:schemeClr>
                </a:solidFill>
                <a:prstDash val="solid"/>
              </a:ln>
            </p:spPr>
            <p:txBody>
              <a:bodyPr/>
              <a:lstStyle/>
              <a:p>
                <a:r>
                  <a:rPr lang="en-US">
                    <a:noFill/>
                  </a:rPr>
                  <a:t> </a:t>
                </a:r>
              </a:p>
            </p:txBody>
          </p:sp>
        </mc:Fallback>
      </mc:AlternateContent>
      <p:sp>
        <p:nvSpPr>
          <p:cNvPr id="4" name="ee4pHeader1">
            <a:extLst>
              <a:ext uri="{FF2B5EF4-FFF2-40B4-BE49-F238E27FC236}">
                <a16:creationId xmlns:a16="http://schemas.microsoft.com/office/drawing/2014/main" id="{21B44FDA-9AE2-0A4B-2323-5017D544CDDE}"/>
              </a:ext>
            </a:extLst>
          </p:cNvPr>
          <p:cNvSpPr/>
          <p:nvPr>
            <p:custDataLst>
              <p:tags r:id="rId2"/>
            </p:custDataLst>
          </p:nvPr>
        </p:nvSpPr>
        <p:spPr bwMode="auto">
          <a:xfrm>
            <a:off x="514348" y="1333250"/>
            <a:ext cx="330715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YOLOv3 Architecture</a:t>
            </a:r>
          </a:p>
        </p:txBody>
      </p:sp>
      <p:pic>
        <p:nvPicPr>
          <p:cNvPr id="6" name="图片 5" descr="图示, 表格&#10;&#10;描述已自动生成">
            <a:extLst>
              <a:ext uri="{FF2B5EF4-FFF2-40B4-BE49-F238E27FC236}">
                <a16:creationId xmlns:a16="http://schemas.microsoft.com/office/drawing/2014/main" id="{C37EEA2A-CF8F-92C6-858A-1930E5D935AD}"/>
              </a:ext>
            </a:extLst>
          </p:cNvPr>
          <p:cNvPicPr>
            <a:picLocks noChangeAspect="1"/>
          </p:cNvPicPr>
          <p:nvPr/>
        </p:nvPicPr>
        <p:blipFill>
          <a:blip r:embed="rId6"/>
          <a:stretch>
            <a:fillRect/>
          </a:stretch>
        </p:blipFill>
        <p:spPr>
          <a:xfrm>
            <a:off x="3917308" y="1268083"/>
            <a:ext cx="7757958" cy="5030711"/>
          </a:xfrm>
          <a:prstGeom prst="rect">
            <a:avLst/>
          </a:prstGeom>
        </p:spPr>
      </p:pic>
    </p:spTree>
    <p:extLst>
      <p:ext uri="{BB962C8B-B14F-4D97-AF65-F5344CB8AC3E}">
        <p14:creationId xmlns:p14="http://schemas.microsoft.com/office/powerpoint/2010/main" val="37438912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示&#10;&#10;描述已自动生成">
            <a:extLst>
              <a:ext uri="{FF2B5EF4-FFF2-40B4-BE49-F238E27FC236}">
                <a16:creationId xmlns:a16="http://schemas.microsoft.com/office/drawing/2014/main" id="{CEA203A9-D850-E438-2DF9-4C4A9C297F39}"/>
              </a:ext>
            </a:extLst>
          </p:cNvPr>
          <p:cNvPicPr>
            <a:picLocks noChangeAspect="1"/>
          </p:cNvPicPr>
          <p:nvPr/>
        </p:nvPicPr>
        <p:blipFill>
          <a:blip r:embed="rId5"/>
          <a:stretch>
            <a:fillRect/>
          </a:stretch>
        </p:blipFill>
        <p:spPr>
          <a:xfrm>
            <a:off x="3673042" y="1239222"/>
            <a:ext cx="7548113" cy="3764099"/>
          </a:xfrm>
          <a:prstGeom prst="rect">
            <a:avLst/>
          </a:prstGeom>
        </p:spPr>
      </p:pic>
      <p:sp>
        <p:nvSpPr>
          <p:cNvPr id="3" name="Title 2"/>
          <p:cNvSpPr>
            <a:spLocks noGrp="1"/>
          </p:cNvSpPr>
          <p:nvPr>
            <p:ph type="title"/>
          </p:nvPr>
        </p:nvSpPr>
        <p:spPr>
          <a:xfrm>
            <a:off x="514349" y="179599"/>
            <a:ext cx="11160917" cy="984885"/>
          </a:xfrm>
        </p:spPr>
        <p:txBody>
          <a:bodyPr/>
          <a:lstStyle/>
          <a:p>
            <a:r>
              <a:rPr lang="en-US" dirty="0"/>
              <a:t>YOLOv3: 2018 ArXiv						</a:t>
            </a:r>
            <a:r>
              <a:rPr lang="en-US" altLang="zh-CN" dirty="0"/>
              <a:t>[Improvements]</a:t>
            </a:r>
            <a:br>
              <a:rPr lang="en-US" dirty="0"/>
            </a:br>
            <a:r>
              <a:rPr lang="en-US" dirty="0"/>
              <a:t>Benchmark from PASCAL VOC to Microsoft COCO</a:t>
            </a:r>
          </a:p>
        </p:txBody>
      </p:sp>
      <mc:AlternateContent xmlns:mc="http://schemas.openxmlformats.org/markup-compatibility/2006" xmlns:a14="http://schemas.microsoft.com/office/drawing/2010/main">
        <mc:Choice Requires="a14">
          <p:sp>
            <p:nvSpPr>
              <p:cNvPr id="2" name="ee4pContent1">
                <a:extLst>
                  <a:ext uri="{FF2B5EF4-FFF2-40B4-BE49-F238E27FC236}">
                    <a16:creationId xmlns:a16="http://schemas.microsoft.com/office/drawing/2014/main" id="{FB396F6C-E389-28B5-BAD0-B91C8A0FEF27}"/>
                  </a:ext>
                </a:extLst>
              </p:cNvPr>
              <p:cNvSpPr txBox="1">
                <a:spLocks/>
              </p:cNvSpPr>
              <p:nvPr>
                <p:custDataLst>
                  <p:tags r:id="rId1"/>
                </p:custDataLst>
              </p:nvPr>
            </p:nvSpPr>
            <p:spPr>
              <a:xfrm>
                <a:off x="514350" y="1863306"/>
                <a:ext cx="2539402" cy="436496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除了更大的架构外，</a:t>
                </a:r>
                <a:r>
                  <a:rPr lang="en-US" altLang="zh-CN" dirty="0">
                    <a:latin typeface="+mn-lt"/>
                  </a:rPr>
                  <a:t>YOLOv3</a:t>
                </a:r>
                <a:r>
                  <a:rPr lang="zh-CN" altLang="en-US" dirty="0">
                    <a:latin typeface="+mn-lt"/>
                  </a:rPr>
                  <a:t>实现了多尺度预测，即在多个网格大小下进行预测。这有助于获得更精细的网格，并显着提高了对小物体的预测。这是以前版本的</a:t>
                </a:r>
                <a:r>
                  <a:rPr lang="en-US" altLang="zh-CN" dirty="0">
                    <a:latin typeface="+mn-lt"/>
                  </a:rPr>
                  <a:t>YOLO</a:t>
                </a:r>
                <a:r>
                  <a:rPr lang="zh-CN" altLang="en-US" dirty="0">
                    <a:latin typeface="+mn-lt"/>
                  </a:rPr>
                  <a:t>的主要弱点之一</a:t>
                </a:r>
                <a:endParaRPr lang="en-US" altLang="zh-CN" dirty="0">
                  <a:latin typeface="+mn-lt"/>
                </a:endParaRPr>
              </a:p>
              <a:p>
                <a:pPr lvl="1"/>
                <a:r>
                  <a:rPr lang="zh-CN" altLang="en-US" dirty="0">
                    <a:latin typeface="+mn-lt"/>
                  </a:rPr>
                  <a:t>对于具有</a:t>
                </a:r>
                <a:r>
                  <a:rPr lang="en-US" altLang="zh-CN" dirty="0">
                    <a:latin typeface="+mn-lt"/>
                  </a:rPr>
                  <a:t>80</a:t>
                </a:r>
                <a:r>
                  <a:rPr lang="zh-CN" altLang="en-US" dirty="0">
                    <a:latin typeface="+mn-lt"/>
                  </a:rPr>
                  <a:t>个类别的</a:t>
                </a:r>
                <a:r>
                  <a:rPr lang="en-US" altLang="zh-CN" dirty="0">
                    <a:latin typeface="+mn-lt"/>
                  </a:rPr>
                  <a:t>COCO</a:t>
                </a:r>
                <a:r>
                  <a:rPr lang="zh-CN" altLang="en-US" dirty="0">
                    <a:latin typeface="+mn-lt"/>
                  </a:rPr>
                  <a:t>数据集，每个尺度提供一个形状为</a:t>
                </a:r>
                <a14:m>
                  <m:oMath xmlns:m="http://schemas.openxmlformats.org/officeDocument/2006/math">
                    <m:r>
                      <a:rPr lang="en-US" altLang="zh-CN" i="1" dirty="0" smtClean="0">
                        <a:latin typeface="Cambria Math" panose="02040503050406030204" pitchFamily="18" charset="0"/>
                      </a:rPr>
                      <m:t>𝑁</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𝑁</m:t>
                    </m:r>
                    <m:r>
                      <a:rPr lang="en-US" altLang="zh-CN" i="1" dirty="0" smtClean="0">
                        <a:latin typeface="Cambria Math" panose="02040503050406030204" pitchFamily="18" charset="0"/>
                      </a:rPr>
                      <m:t>×[3</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(4+1+80)]</m:t>
                    </m:r>
                  </m:oMath>
                </a14:m>
                <a:r>
                  <a:rPr lang="zh-CN" altLang="en-US" dirty="0">
                    <a:latin typeface="+mn-lt"/>
                  </a:rPr>
                  <a:t>的输出张量，其中</a:t>
                </a:r>
                <a14:m>
                  <m:oMath xmlns:m="http://schemas.openxmlformats.org/officeDocument/2006/math">
                    <m:r>
                      <a:rPr lang="en-US" altLang="zh-CN" i="1" dirty="0" smtClean="0">
                        <a:latin typeface="Cambria Math" panose="02040503050406030204" pitchFamily="18" charset="0"/>
                      </a:rPr>
                      <m:t>𝑁</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𝑁</m:t>
                    </m:r>
                  </m:oMath>
                </a14:m>
                <a:r>
                  <a:rPr lang="zh-CN" altLang="en-US" dirty="0">
                    <a:latin typeface="+mn-lt"/>
                  </a:rPr>
                  <a:t>为特征图</a:t>
                </a:r>
                <a:r>
                  <a:rPr lang="en-US" altLang="zh-CN" dirty="0">
                    <a:latin typeface="+mn-lt"/>
                  </a:rPr>
                  <a:t>(</a:t>
                </a:r>
                <a:r>
                  <a:rPr lang="zh-CN" altLang="en-US" dirty="0">
                    <a:latin typeface="+mn-lt"/>
                  </a:rPr>
                  <a:t>或网格单元</a:t>
                </a:r>
                <a:r>
                  <a:rPr lang="en-US" altLang="zh-CN" dirty="0">
                    <a:latin typeface="+mn-lt"/>
                  </a:rPr>
                  <a:t>)</a:t>
                </a:r>
                <a:r>
                  <a:rPr lang="zh-CN" altLang="en-US" dirty="0">
                    <a:latin typeface="+mn-lt"/>
                  </a:rPr>
                  <a:t>的大小，</a:t>
                </a:r>
                <a14:m>
                  <m:oMath xmlns:m="http://schemas.openxmlformats.org/officeDocument/2006/math">
                    <m:r>
                      <a:rPr lang="en-US" altLang="zh-CN" i="1" dirty="0" smtClean="0">
                        <a:latin typeface="Cambria Math" panose="02040503050406030204" pitchFamily="18" charset="0"/>
                      </a:rPr>
                      <m:t>3</m:t>
                    </m:r>
                  </m:oMath>
                </a14:m>
                <a:r>
                  <a:rPr lang="zh-CN" altLang="en-US" dirty="0">
                    <a:latin typeface="+mn-lt"/>
                  </a:rPr>
                  <a:t>表示每个单元的框数，</a:t>
                </a:r>
                <a14:m>
                  <m:oMath xmlns:m="http://schemas.openxmlformats.org/officeDocument/2006/math">
                    <m:r>
                      <a:rPr lang="en-US" altLang="zh-CN" i="1" dirty="0" smtClean="0">
                        <a:latin typeface="Cambria Math" panose="02040503050406030204" pitchFamily="18" charset="0"/>
                      </a:rPr>
                      <m:t>4+1</m:t>
                    </m:r>
                  </m:oMath>
                </a14:m>
                <a:r>
                  <a:rPr lang="zh-CN" altLang="en-US" dirty="0">
                    <a:latin typeface="+mn-lt"/>
                  </a:rPr>
                  <a:t>包括四个坐标和置信度得分</a:t>
                </a:r>
                <a:endParaRPr lang="en-US" altLang="zh-CN" dirty="0">
                  <a:latin typeface="+mn-lt"/>
                </a:endParaRPr>
              </a:p>
            </p:txBody>
          </p:sp>
        </mc:Choice>
        <mc:Fallback xmlns="">
          <p:sp>
            <p:nvSpPr>
              <p:cNvPr id="2" name="ee4pContent1">
                <a:extLst>
                  <a:ext uri="{FF2B5EF4-FFF2-40B4-BE49-F238E27FC236}">
                    <a16:creationId xmlns:a16="http://schemas.microsoft.com/office/drawing/2014/main" id="{FB396F6C-E389-28B5-BAD0-B91C8A0FEF27}"/>
                  </a:ext>
                </a:extLst>
              </p:cNvPr>
              <p:cNvSpPr txBox="1">
                <a:spLocks noRot="1" noChangeAspect="1" noMove="1" noResize="1" noEditPoints="1" noAdjustHandles="1" noChangeArrowheads="1" noChangeShapeType="1" noTextEdit="1"/>
              </p:cNvSpPr>
              <p:nvPr>
                <p:custDataLst>
                  <p:tags r:id="rId6"/>
                </p:custDataLst>
              </p:nvPr>
            </p:nvSpPr>
            <p:spPr>
              <a:xfrm>
                <a:off x="514350" y="1863306"/>
                <a:ext cx="2539402" cy="4364966"/>
              </a:xfrm>
              <a:prstGeom prst="rect">
                <a:avLst/>
              </a:prstGeom>
              <a:blipFill>
                <a:blip r:embed="rId7"/>
                <a:stretch>
                  <a:fillRect l="-716" r="-239" b="-1393"/>
                </a:stretch>
              </a:blipFill>
              <a:ln w="9525" cmpd="sng">
                <a:solidFill>
                  <a:schemeClr val="accent1">
                    <a:lumMod val="100000"/>
                  </a:schemeClr>
                </a:solidFill>
                <a:prstDash val="solid"/>
              </a:ln>
            </p:spPr>
            <p:txBody>
              <a:bodyPr/>
              <a:lstStyle/>
              <a:p>
                <a:r>
                  <a:rPr lang="en-US">
                    <a:noFill/>
                  </a:rPr>
                  <a:t> </a:t>
                </a:r>
              </a:p>
            </p:txBody>
          </p:sp>
        </mc:Fallback>
      </mc:AlternateContent>
      <p:sp>
        <p:nvSpPr>
          <p:cNvPr id="4" name="ee4pHeader1">
            <a:extLst>
              <a:ext uri="{FF2B5EF4-FFF2-40B4-BE49-F238E27FC236}">
                <a16:creationId xmlns:a16="http://schemas.microsoft.com/office/drawing/2014/main" id="{21B44FDA-9AE2-0A4B-2323-5017D544CDDE}"/>
              </a:ext>
            </a:extLst>
          </p:cNvPr>
          <p:cNvSpPr/>
          <p:nvPr>
            <p:custDataLst>
              <p:tags r:id="rId2"/>
            </p:custDataLst>
          </p:nvPr>
        </p:nvSpPr>
        <p:spPr bwMode="auto">
          <a:xfrm>
            <a:off x="514349" y="1333250"/>
            <a:ext cx="2539402" cy="530056"/>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YOLOv3 Multi-Scale Predictions</a:t>
            </a:r>
          </a:p>
        </p:txBody>
      </p:sp>
      <p:sp>
        <p:nvSpPr>
          <p:cNvPr id="8" name="ee4pContent1">
            <a:extLst>
              <a:ext uri="{FF2B5EF4-FFF2-40B4-BE49-F238E27FC236}">
                <a16:creationId xmlns:a16="http://schemas.microsoft.com/office/drawing/2014/main" id="{977BCE13-3EF6-8D82-FEC5-19310A31ECA0}"/>
              </a:ext>
            </a:extLst>
          </p:cNvPr>
          <p:cNvSpPr txBox="1">
            <a:spLocks/>
          </p:cNvSpPr>
          <p:nvPr>
            <p:custDataLst>
              <p:tags r:id="rId3"/>
            </p:custDataLst>
          </p:nvPr>
        </p:nvSpPr>
        <p:spPr>
          <a:xfrm>
            <a:off x="3218932" y="5003321"/>
            <a:ext cx="8456334" cy="122495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200" dirty="0">
                <a:latin typeface="+mn-lt"/>
              </a:rPr>
              <a:t>多尺度检测架构的工作原理如下：</a:t>
            </a:r>
            <a:endParaRPr lang="en-US" altLang="zh-CN" sz="1200" dirty="0">
              <a:latin typeface="+mn-lt"/>
            </a:endParaRPr>
          </a:p>
          <a:p>
            <a:pPr marL="546100" lvl="2" indent="-342900">
              <a:buFont typeface="+mj-lt"/>
              <a:buAutoNum type="arabicPeriod"/>
            </a:pPr>
            <a:r>
              <a:rPr lang="zh-CN" altLang="en-US" sz="1200" dirty="0">
                <a:latin typeface="+mn-lt"/>
              </a:rPr>
              <a:t>标记为𝒚𝟏的第一个输出相当于</a:t>
            </a:r>
            <a:r>
              <a:rPr lang="en-US" altLang="zh-CN" sz="1200" dirty="0">
                <a:latin typeface="+mn-lt"/>
              </a:rPr>
              <a:t>YOLOv2</a:t>
            </a:r>
            <a:r>
              <a:rPr lang="zh-CN" altLang="en-US" sz="1200" dirty="0">
                <a:latin typeface="+mn-lt"/>
              </a:rPr>
              <a:t>的输出</a:t>
            </a:r>
            <a:endParaRPr lang="en-US" altLang="zh-CN" sz="1200" dirty="0">
              <a:latin typeface="+mn-lt"/>
            </a:endParaRPr>
          </a:p>
          <a:p>
            <a:pPr marL="546100" lvl="2" indent="-342900">
              <a:buFont typeface="+mj-lt"/>
              <a:buAutoNum type="arabicPeriod"/>
            </a:pPr>
            <a:r>
              <a:rPr lang="zh-CN" altLang="en-US" sz="1200" dirty="0">
                <a:latin typeface="+mn-lt"/>
              </a:rPr>
              <a:t>第二个输出𝒚𝟐是将</a:t>
            </a:r>
            <a:r>
              <a:rPr lang="en-US" altLang="zh-CN" sz="1200" dirty="0">
                <a:latin typeface="+mn-lt"/>
              </a:rPr>
              <a:t>Darknet-53</a:t>
            </a:r>
            <a:r>
              <a:rPr lang="zh-CN" altLang="en-US" sz="1200" dirty="0">
                <a:latin typeface="+mn-lt"/>
              </a:rPr>
              <a:t>的</a:t>
            </a:r>
            <a:r>
              <a:rPr lang="en-US" altLang="zh-CN" sz="1200" dirty="0">
                <a:latin typeface="+mn-lt"/>
              </a:rPr>
              <a:t>(</a:t>
            </a:r>
            <a:r>
              <a:rPr lang="zh-CN" altLang="en-US" sz="1200" dirty="0">
                <a:latin typeface="+mn-lt"/>
              </a:rPr>
              <a:t>𝑅𝑒𝑠</a:t>
            </a:r>
            <a:r>
              <a:rPr lang="en-US" altLang="zh-CN" sz="1200" dirty="0">
                <a:latin typeface="+mn-lt"/>
              </a:rPr>
              <a:t>×4)</a:t>
            </a:r>
            <a:r>
              <a:rPr lang="zh-CN" altLang="en-US" sz="1200" dirty="0">
                <a:latin typeface="+mn-lt"/>
              </a:rPr>
              <a:t>之后的输出与</a:t>
            </a:r>
            <a:r>
              <a:rPr lang="en-US" altLang="zh-CN" sz="1200" dirty="0">
                <a:latin typeface="+mn-lt"/>
              </a:rPr>
              <a:t>(</a:t>
            </a:r>
            <a:r>
              <a:rPr lang="zh-CN" altLang="en-US" sz="1200" dirty="0">
                <a:latin typeface="+mn-lt"/>
              </a:rPr>
              <a:t>𝑅𝑒𝑠</a:t>
            </a:r>
            <a:r>
              <a:rPr lang="en-US" altLang="zh-CN" sz="1200" dirty="0">
                <a:latin typeface="+mn-lt"/>
              </a:rPr>
              <a:t>×8)</a:t>
            </a:r>
            <a:r>
              <a:rPr lang="zh-CN" altLang="en-US" sz="1200" dirty="0">
                <a:latin typeface="+mn-lt"/>
              </a:rPr>
              <a:t>之后的输出拼接而成。特征图的大小不同，分别是</a:t>
            </a:r>
            <a:r>
              <a:rPr lang="en-US" altLang="zh-CN" sz="1200" dirty="0">
                <a:latin typeface="+mn-lt"/>
              </a:rPr>
              <a:t>13×13</a:t>
            </a:r>
            <a:r>
              <a:rPr lang="zh-CN" altLang="en-US" sz="1200" dirty="0">
                <a:latin typeface="+mn-lt"/>
              </a:rPr>
              <a:t>和</a:t>
            </a:r>
            <a:r>
              <a:rPr lang="en-US" altLang="zh-CN" sz="1200" dirty="0">
                <a:latin typeface="+mn-lt"/>
              </a:rPr>
              <a:t>26×26</a:t>
            </a:r>
            <a:r>
              <a:rPr lang="zh-CN" altLang="en-US" sz="1200" dirty="0">
                <a:latin typeface="+mn-lt"/>
              </a:rPr>
              <a:t>，所以在拼接之前需要进行上采样操作</a:t>
            </a:r>
            <a:endParaRPr lang="en-US" altLang="zh-CN" sz="1200" dirty="0">
              <a:latin typeface="+mn-lt"/>
            </a:endParaRPr>
          </a:p>
          <a:p>
            <a:pPr marL="546100" lvl="2" indent="-342900">
              <a:buFont typeface="+mj-lt"/>
              <a:buAutoNum type="arabicPeriod"/>
            </a:pPr>
            <a:r>
              <a:rPr lang="zh-CN" altLang="en-US" sz="1200" dirty="0">
                <a:latin typeface="+mn-lt"/>
              </a:rPr>
              <a:t>最后，使用上采样操作，第三个输出𝒚𝟑将</a:t>
            </a:r>
            <a:r>
              <a:rPr lang="en-US" altLang="zh-CN" sz="1200" dirty="0">
                <a:latin typeface="+mn-lt"/>
              </a:rPr>
              <a:t>26×26</a:t>
            </a:r>
            <a:r>
              <a:rPr lang="zh-CN" altLang="en-US" sz="1200" dirty="0">
                <a:latin typeface="+mn-lt"/>
              </a:rPr>
              <a:t>特征映射与</a:t>
            </a:r>
            <a:r>
              <a:rPr lang="en-US" altLang="zh-CN" sz="1200" dirty="0">
                <a:latin typeface="+mn-lt"/>
              </a:rPr>
              <a:t>52×52</a:t>
            </a:r>
            <a:r>
              <a:rPr lang="zh-CN" altLang="en-US" sz="1200" dirty="0">
                <a:latin typeface="+mn-lt"/>
              </a:rPr>
              <a:t>特征拼接起来</a:t>
            </a:r>
          </a:p>
        </p:txBody>
      </p:sp>
    </p:spTree>
    <p:extLst>
      <p:ext uri="{BB962C8B-B14F-4D97-AF65-F5344CB8AC3E}">
        <p14:creationId xmlns:p14="http://schemas.microsoft.com/office/powerpoint/2010/main" val="30646434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4349" y="179599"/>
            <a:ext cx="11160917" cy="984885"/>
          </a:xfrm>
        </p:spPr>
        <p:txBody>
          <a:bodyPr/>
          <a:lstStyle/>
          <a:p>
            <a:r>
              <a:rPr lang="en-US" dirty="0"/>
              <a:t>YOLOv3: 2018 ArXiv						</a:t>
            </a:r>
            <a:r>
              <a:rPr lang="en-US" altLang="zh-CN" dirty="0"/>
              <a:t>[Improvements]</a:t>
            </a:r>
            <a:br>
              <a:rPr lang="en-US" dirty="0"/>
            </a:br>
            <a:r>
              <a:rPr lang="en-US" dirty="0"/>
              <a:t>Benchmark from PASCAL VOC to Microsoft COCO</a:t>
            </a:r>
          </a:p>
        </p:txBody>
      </p:sp>
      <mc:AlternateContent xmlns:mc="http://schemas.openxmlformats.org/markup-compatibility/2006" xmlns:a14="http://schemas.microsoft.com/office/drawing/2010/main">
        <mc:Choice Requires="a14">
          <p:sp>
            <p:nvSpPr>
              <p:cNvPr id="7" name="ee4pContent1">
                <a:extLst>
                  <a:ext uri="{FF2B5EF4-FFF2-40B4-BE49-F238E27FC236}">
                    <a16:creationId xmlns:a16="http://schemas.microsoft.com/office/drawing/2014/main" id="{F25615EF-B4B8-A7F2-03A8-09A146A06194}"/>
                  </a:ext>
                </a:extLst>
              </p:cNvPr>
              <p:cNvSpPr txBox="1">
                <a:spLocks/>
              </p:cNvSpPr>
              <p:nvPr>
                <p:custDataLst>
                  <p:tags r:id="rId1"/>
                </p:custDataLst>
              </p:nvPr>
            </p:nvSpPr>
            <p:spPr>
              <a:xfrm>
                <a:off x="514349" y="1717677"/>
                <a:ext cx="11160918" cy="21521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a:pPr>
                <a:r>
                  <a:rPr lang="en-US" dirty="0">
                    <a:solidFill>
                      <a:schemeClr val="accent1"/>
                    </a:solidFill>
                    <a:latin typeface="+mn-lt"/>
                  </a:rPr>
                  <a:t>Bounding Box Prediction</a:t>
                </a:r>
                <a:endParaRPr lang="en-US" dirty="0">
                  <a:latin typeface="+mn-lt"/>
                </a:endParaRPr>
              </a:p>
              <a:p>
                <a:pPr lvl="2"/>
                <a:r>
                  <a:rPr lang="zh-CN" altLang="en-US" dirty="0">
                    <a:latin typeface="+mn-lt"/>
                  </a:rPr>
                  <a:t>与</a:t>
                </a:r>
                <a:r>
                  <a:rPr lang="en-US" altLang="zh-CN" dirty="0">
                    <a:latin typeface="+mn-lt"/>
                  </a:rPr>
                  <a:t>YOLOv2</a:t>
                </a:r>
                <a:r>
                  <a:rPr lang="zh-CN" altLang="en-US" dirty="0">
                    <a:latin typeface="+mn-lt"/>
                  </a:rPr>
                  <a:t>一样，该网络为每个边界框</a:t>
                </a:r>
                <a:r>
                  <a:rPr lang="en-US" altLang="zh-CN" dirty="0">
                    <a:latin typeface="+mn-lt"/>
                  </a:rPr>
                  <a:t>(BB)</a:t>
                </a:r>
                <a:r>
                  <a:rPr lang="zh-CN" altLang="en-US" dirty="0">
                    <a:latin typeface="+mn-lt"/>
                  </a:rPr>
                  <a:t>预测四个坐标</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𝑥</m:t>
                        </m:r>
                      </m:sub>
                    </m:sSub>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b="0" i="1" smtClean="0">
                            <a:latin typeface="Cambria Math" panose="02040503050406030204" pitchFamily="18" charset="0"/>
                          </a:rPr>
                          <m:t>𝑦</m:t>
                        </m:r>
                      </m:sub>
                    </m:sSub>
                    <m:r>
                      <a:rPr lang="en-US" altLang="zh-CN" i="1">
                        <a:latin typeface="Cambria Math" panose="02040503050406030204" pitchFamily="18" charset="0"/>
                      </a:rPr>
                      <m:t> </m:t>
                    </m:r>
                  </m:oMath>
                </a14:m>
                <a:r>
                  <a:rPr lang="zh-CN" altLang="en-US" dirty="0">
                    <a:latin typeface="+mn-lt"/>
                  </a:rPr>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b="0" i="1" smtClean="0">
                            <a:latin typeface="Cambria Math" panose="02040503050406030204" pitchFamily="18" charset="0"/>
                          </a:rPr>
                          <m:t>𝑤</m:t>
                        </m:r>
                      </m:sub>
                    </m:sSub>
                    <m:r>
                      <a:rPr lang="en-US" altLang="zh-CN" i="1">
                        <a:latin typeface="Cambria Math" panose="02040503050406030204" pitchFamily="18" charset="0"/>
                      </a:rPr>
                      <m:t> </m:t>
                    </m:r>
                  </m:oMath>
                </a14:m>
                <a:r>
                  <a:rPr lang="zh-CN" altLang="en-US" dirty="0">
                    <a:latin typeface="+mn-lt"/>
                  </a:rPr>
                  <a:t>和</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h</m:t>
                        </m:r>
                      </m:sub>
                    </m:sSub>
                  </m:oMath>
                </a14:m>
                <a:endParaRPr lang="en-US" altLang="zh-CN" dirty="0">
                  <a:latin typeface="+mn-lt"/>
                </a:endParaRPr>
              </a:p>
              <a:p>
                <a:pPr lvl="2"/>
                <a:r>
                  <a:rPr lang="zh-CN" altLang="en-US" dirty="0">
                    <a:latin typeface="+mn-lt"/>
                  </a:rPr>
                  <a:t>然而，</a:t>
                </a:r>
                <a:r>
                  <a:rPr lang="en-US" altLang="zh-CN" dirty="0">
                    <a:latin typeface="+mn-lt"/>
                  </a:rPr>
                  <a:t>YOLOv3</a:t>
                </a:r>
                <a:r>
                  <a:rPr lang="zh-CN" altLang="en-US" dirty="0">
                    <a:latin typeface="+mn-lt"/>
                  </a:rPr>
                  <a:t>使用逻辑回归</a:t>
                </a:r>
                <a:r>
                  <a:rPr lang="en-US" altLang="zh-CN" dirty="0">
                    <a:latin typeface="+mn-lt"/>
                  </a:rPr>
                  <a:t>(Logistic Regression)</a:t>
                </a:r>
                <a:r>
                  <a:rPr lang="zh-CN" altLang="en-US" dirty="0">
                    <a:latin typeface="+mn-lt"/>
                  </a:rPr>
                  <a:t>预测每个边界框</a:t>
                </a:r>
                <a:r>
                  <a:rPr lang="en-US" altLang="zh-CN" dirty="0">
                    <a:latin typeface="+mn-lt"/>
                  </a:rPr>
                  <a:t>(BB)</a:t>
                </a:r>
                <a:r>
                  <a:rPr lang="zh-CN" altLang="en-US" dirty="0">
                    <a:latin typeface="+mn-lt"/>
                  </a:rPr>
                  <a:t>的置信度</a:t>
                </a:r>
                <a:r>
                  <a:rPr lang="en-US" altLang="zh-CN" dirty="0">
                    <a:latin typeface="+mn-lt"/>
                  </a:rPr>
                  <a:t>(Confidence / Objectness)</a:t>
                </a:r>
                <a:r>
                  <a:rPr lang="zh-CN" altLang="en-US" dirty="0">
                    <a:latin typeface="+mn-lt"/>
                  </a:rPr>
                  <a:t>得分</a:t>
                </a:r>
                <a:endParaRPr lang="en-US" altLang="zh-CN" dirty="0">
                  <a:latin typeface="+mn-lt"/>
                </a:endParaRPr>
              </a:p>
              <a:p>
                <a:pPr lvl="2"/>
                <a:r>
                  <a:rPr lang="zh-CN" altLang="en-US" dirty="0">
                    <a:latin typeface="+mn-lt"/>
                  </a:rPr>
                  <a:t>与真值</a:t>
                </a:r>
                <a:r>
                  <a:rPr lang="en-US" altLang="zh-CN" dirty="0">
                    <a:latin typeface="+mn-lt"/>
                  </a:rPr>
                  <a:t>(Ground Truth)</a:t>
                </a:r>
                <a:r>
                  <a:rPr lang="zh-CN" altLang="en-US" dirty="0">
                    <a:latin typeface="+mn-lt"/>
                  </a:rPr>
                  <a:t>重叠度最高的锚框</a:t>
                </a:r>
                <a:r>
                  <a:rPr lang="en-US" altLang="zh-CN" dirty="0">
                    <a:latin typeface="+mn-lt"/>
                  </a:rPr>
                  <a:t>(Anchor Box)</a:t>
                </a:r>
                <a:r>
                  <a:rPr lang="zh-CN" altLang="en-US" dirty="0">
                    <a:latin typeface="+mn-lt"/>
                  </a:rPr>
                  <a:t>得分为</a:t>
                </a:r>
                <a:r>
                  <a:rPr lang="en-US" altLang="zh-CN" dirty="0">
                    <a:latin typeface="+mn-lt"/>
                  </a:rPr>
                  <a:t>1</a:t>
                </a:r>
                <a:r>
                  <a:rPr lang="zh-CN" altLang="en-US" dirty="0">
                    <a:latin typeface="+mn-lt"/>
                  </a:rPr>
                  <a:t>，其余锚框得分为</a:t>
                </a:r>
                <a:r>
                  <a:rPr lang="en-US" altLang="zh-CN" dirty="0">
                    <a:latin typeface="+mn-lt"/>
                  </a:rPr>
                  <a:t>0</a:t>
                </a:r>
              </a:p>
              <a:p>
                <a:pPr lvl="2"/>
                <a:r>
                  <a:rPr lang="zh-CN" altLang="en-US" dirty="0">
                    <a:latin typeface="+mn-lt"/>
                  </a:rPr>
                  <a:t>与</a:t>
                </a:r>
                <a:r>
                  <a:rPr lang="en-US" altLang="zh-CN" dirty="0">
                    <a:latin typeface="+mn-lt"/>
                  </a:rPr>
                  <a:t>Faster R-CNN(</a:t>
                </a:r>
                <a:r>
                  <a:rPr lang="zh-CN" altLang="en-US" dirty="0">
                    <a:latin typeface="+mn-lt"/>
                  </a:rPr>
                  <a:t>的</a:t>
                </a:r>
                <a:r>
                  <a:rPr lang="en-US" altLang="zh-CN" dirty="0">
                    <a:latin typeface="+mn-lt"/>
                  </a:rPr>
                  <a:t>RPN</a:t>
                </a:r>
                <a:r>
                  <a:rPr lang="zh-CN" altLang="en-US" dirty="0">
                    <a:latin typeface="+mn-lt"/>
                  </a:rPr>
                  <a:t>网络输出多个</a:t>
                </a:r>
                <a:r>
                  <a:rPr lang="en-US" altLang="zh-CN" dirty="0">
                    <a:latin typeface="+mn-lt"/>
                  </a:rPr>
                  <a:t>Positive Boxes) </a:t>
                </a:r>
                <a:r>
                  <a:rPr lang="zh-CN" altLang="en-US" dirty="0">
                    <a:latin typeface="+mn-lt"/>
                  </a:rPr>
                  <a:t>不同，</a:t>
                </a:r>
                <a:r>
                  <a:rPr lang="en-US" altLang="zh-CN" dirty="0">
                    <a:latin typeface="+mn-lt"/>
                  </a:rPr>
                  <a:t>YOLOv3</a:t>
                </a:r>
                <a:r>
                  <a:rPr lang="zh-CN" altLang="en-US" dirty="0">
                    <a:latin typeface="+mn-lt"/>
                  </a:rPr>
                  <a:t>只为每个真值对象分配一个锚框作为正例</a:t>
                </a:r>
                <a:endParaRPr lang="en-US" altLang="zh-CN" dirty="0">
                  <a:latin typeface="+mn-lt"/>
                </a:endParaRPr>
              </a:p>
              <a:p>
                <a:pPr lvl="2"/>
                <a:r>
                  <a:rPr lang="zh-CN" altLang="en-US" dirty="0">
                    <a:latin typeface="+mn-lt"/>
                  </a:rPr>
                  <a:t>没有被分配给真值对象的锚框，只造成置信度损失</a:t>
                </a:r>
                <a:r>
                  <a:rPr lang="en-US" altLang="zh-CN" dirty="0">
                    <a:latin typeface="+mn-lt"/>
                  </a:rPr>
                  <a:t>(Confidence / Objectness Loss)</a:t>
                </a:r>
                <a:r>
                  <a:rPr lang="zh-CN" altLang="en-US" dirty="0">
                    <a:latin typeface="+mn-lt"/>
                  </a:rPr>
                  <a:t>，不造成定位损失和分类损失</a:t>
                </a:r>
                <a:endParaRPr lang="en-US" dirty="0">
                  <a:latin typeface="+mn-lt"/>
                </a:endParaRPr>
              </a:p>
            </p:txBody>
          </p:sp>
        </mc:Choice>
        <mc:Fallback xmlns="">
          <p:sp>
            <p:nvSpPr>
              <p:cNvPr id="7" name="ee4pContent1">
                <a:extLst>
                  <a:ext uri="{FF2B5EF4-FFF2-40B4-BE49-F238E27FC236}">
                    <a16:creationId xmlns:a16="http://schemas.microsoft.com/office/drawing/2014/main" id="{F25615EF-B4B8-A7F2-03A8-09A146A06194}"/>
                  </a:ext>
                </a:extLst>
              </p:cNvPr>
              <p:cNvSpPr txBox="1">
                <a:spLocks noRot="1" noChangeAspect="1" noMove="1" noResize="1" noEditPoints="1" noAdjustHandles="1" noChangeArrowheads="1" noChangeShapeType="1" noTextEdit="1"/>
              </p:cNvSpPr>
              <p:nvPr>
                <p:custDataLst>
                  <p:tags r:id="rId4"/>
                </p:custDataLst>
              </p:nvPr>
            </p:nvSpPr>
            <p:spPr>
              <a:xfrm>
                <a:off x="514349" y="1717677"/>
                <a:ext cx="11160918" cy="2152140"/>
              </a:xfrm>
              <a:prstGeom prst="rect">
                <a:avLst/>
              </a:prstGeom>
              <a:blipFill>
                <a:blip r:embed="rId5"/>
                <a:stretch>
                  <a:fillRect l="-327"/>
                </a:stretch>
              </a:blipFill>
              <a:ln w="9525" cmpd="sng">
                <a:solidFill>
                  <a:schemeClr val="accent1">
                    <a:lumMod val="100000"/>
                  </a:schemeClr>
                </a:solidFill>
                <a:prstDash val="soli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ee4pContent1">
                <a:extLst>
                  <a:ext uri="{FF2B5EF4-FFF2-40B4-BE49-F238E27FC236}">
                    <a16:creationId xmlns:a16="http://schemas.microsoft.com/office/drawing/2014/main" id="{4B87D664-A245-DA9F-4F6A-97BA74232715}"/>
                  </a:ext>
                </a:extLst>
              </p:cNvPr>
              <p:cNvSpPr txBox="1">
                <a:spLocks/>
              </p:cNvSpPr>
              <p:nvPr>
                <p:custDataLst>
                  <p:tags r:id="rId2"/>
                </p:custDataLst>
              </p:nvPr>
            </p:nvSpPr>
            <p:spPr>
              <a:xfrm>
                <a:off x="514349" y="4013713"/>
                <a:ext cx="11160918" cy="21521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startAt="2"/>
                </a:pPr>
                <a:r>
                  <a:rPr lang="en-US" dirty="0">
                    <a:solidFill>
                      <a:schemeClr val="accent1"/>
                    </a:solidFill>
                    <a:latin typeface="+mn-lt"/>
                  </a:rPr>
                  <a:t>Class Prediction</a:t>
                </a:r>
              </a:p>
              <a:p>
                <a:pPr lvl="2"/>
                <a:r>
                  <a:rPr lang="en-US" altLang="zh-CN" dirty="0">
                    <a:latin typeface="+mn-lt"/>
                  </a:rPr>
                  <a:t>YOLOv3</a:t>
                </a:r>
                <a:r>
                  <a:rPr lang="zh-CN" altLang="en-US" dirty="0">
                    <a:latin typeface="+mn-lt"/>
                  </a:rPr>
                  <a:t>没有使用</a:t>
                </a:r>
                <a14:m>
                  <m:oMath xmlns:m="http://schemas.openxmlformats.org/officeDocument/2006/math">
                    <m:r>
                      <a:rPr lang="en-US" altLang="zh-CN" i="1" dirty="0" smtClean="0">
                        <a:latin typeface="Cambria Math" panose="02040503050406030204" pitchFamily="18" charset="0"/>
                      </a:rPr>
                      <m:t>𝑆</m:t>
                    </m:r>
                    <m:r>
                      <a:rPr lang="en-US" altLang="zh-CN" i="1" dirty="0" err="1" smtClean="0">
                        <a:latin typeface="Cambria Math" panose="02040503050406030204" pitchFamily="18" charset="0"/>
                      </a:rPr>
                      <m:t>𝑜𝑓𝑡𝑚𝑎𝑥</m:t>
                    </m:r>
                  </m:oMath>
                </a14:m>
                <a:r>
                  <a:rPr lang="zh-CN" altLang="en-US" dirty="0">
                    <a:latin typeface="+mn-lt"/>
                  </a:rPr>
                  <a:t>进行分类，使用二元交叉熵</a:t>
                </a:r>
                <a:r>
                  <a:rPr lang="en-US" altLang="zh-CN" dirty="0">
                    <a:latin typeface="+mn-lt"/>
                  </a:rPr>
                  <a:t>(Binary Cross-Entropy)</a:t>
                </a:r>
                <a:r>
                  <a:rPr lang="zh-CN" altLang="en-US" dirty="0">
                    <a:latin typeface="+mn-lt"/>
                  </a:rPr>
                  <a:t>来训练独立的逻辑分类器</a:t>
                </a:r>
                <a:r>
                  <a:rPr lang="en-US" altLang="zh-CN" dirty="0">
                    <a:latin typeface="+mn-lt"/>
                  </a:rPr>
                  <a:t>(Independent Logistic Classifiers)</a:t>
                </a:r>
                <a14:m>
                  <m:oMath xmlns:m="http://schemas.openxmlformats.org/officeDocument/2006/math">
                    <m:r>
                      <a:rPr lang="en-US" altLang="zh-CN" i="1" dirty="0" smtClean="0">
                        <a:latin typeface="Cambria Math" panose="02040503050406030204" pitchFamily="18" charset="0"/>
                      </a:rPr>
                      <m:t>𝑆𝑖𝑔𝑚𝑜𝑖𝑑</m:t>
                    </m:r>
                  </m:oMath>
                </a14:m>
                <a:r>
                  <a:rPr lang="zh-CN" altLang="en-US" dirty="0">
                    <a:latin typeface="+mn-lt"/>
                  </a:rPr>
                  <a:t>，并将问题转化为多标签分类</a:t>
                </a:r>
                <a:r>
                  <a:rPr lang="en-US" altLang="zh-CN" dirty="0">
                    <a:latin typeface="+mn-lt"/>
                  </a:rPr>
                  <a:t>(Multilabel Classification)</a:t>
                </a:r>
              </a:p>
              <a:p>
                <a:pPr lvl="2"/>
                <a:r>
                  <a:rPr lang="zh-CN" altLang="en-US" dirty="0">
                    <a:latin typeface="+mn-lt"/>
                  </a:rPr>
                  <a:t>这种改进允许为同一个框分配多个标签，这可能发生在一些具有重叠标签的复杂数据集</a:t>
                </a:r>
                <a:r>
                  <a:rPr lang="en-US" altLang="zh-CN" dirty="0">
                    <a:latin typeface="+mn-lt"/>
                  </a:rPr>
                  <a:t>(</a:t>
                </a:r>
                <a:r>
                  <a:rPr lang="en-US" altLang="zh-CN" dirty="0"/>
                  <a:t>Open Images Dataset</a:t>
                </a:r>
                <a:r>
                  <a:rPr lang="en-US" altLang="zh-CN" dirty="0">
                    <a:latin typeface="+mn-lt"/>
                  </a:rPr>
                  <a:t>)</a:t>
                </a:r>
                <a:r>
                  <a:rPr lang="zh-CN" altLang="en-US" dirty="0">
                    <a:latin typeface="+mn-lt"/>
                  </a:rPr>
                  <a:t>上</a:t>
                </a:r>
                <a:endParaRPr lang="en-US" altLang="zh-CN" dirty="0">
                  <a:latin typeface="+mn-lt"/>
                </a:endParaRPr>
              </a:p>
              <a:p>
                <a:pPr lvl="2"/>
                <a:r>
                  <a:rPr lang="zh-CN" altLang="en-US" dirty="0">
                    <a:latin typeface="+mn-lt"/>
                  </a:rPr>
                  <a:t>例如，同一个对象可以是</a:t>
                </a:r>
                <a:r>
                  <a:rPr lang="en-US" altLang="zh-CN" dirty="0">
                    <a:latin typeface="+mn-lt"/>
                  </a:rPr>
                  <a:t>Person</a:t>
                </a:r>
                <a:r>
                  <a:rPr lang="zh-CN" altLang="en-US" dirty="0">
                    <a:latin typeface="+mn-lt"/>
                  </a:rPr>
                  <a:t>和</a:t>
                </a:r>
                <a:r>
                  <a:rPr lang="en-US" altLang="zh-CN" dirty="0">
                    <a:latin typeface="+mn-lt"/>
                  </a:rPr>
                  <a:t>Man</a:t>
                </a:r>
                <a:endParaRPr lang="en-US" dirty="0">
                  <a:latin typeface="+mn-lt"/>
                </a:endParaRPr>
              </a:p>
            </p:txBody>
          </p:sp>
        </mc:Choice>
        <mc:Fallback xmlns="">
          <p:sp>
            <p:nvSpPr>
              <p:cNvPr id="8" name="ee4pContent1">
                <a:extLst>
                  <a:ext uri="{FF2B5EF4-FFF2-40B4-BE49-F238E27FC236}">
                    <a16:creationId xmlns:a16="http://schemas.microsoft.com/office/drawing/2014/main" id="{4B87D664-A245-DA9F-4F6A-97BA74232715}"/>
                  </a:ext>
                </a:extLst>
              </p:cNvPr>
              <p:cNvSpPr txBox="1">
                <a:spLocks noRot="1" noChangeAspect="1" noMove="1" noResize="1" noEditPoints="1" noAdjustHandles="1" noChangeArrowheads="1" noChangeShapeType="1" noTextEdit="1"/>
              </p:cNvSpPr>
              <p:nvPr>
                <p:custDataLst>
                  <p:tags r:id="rId6"/>
                </p:custDataLst>
              </p:nvPr>
            </p:nvSpPr>
            <p:spPr>
              <a:xfrm>
                <a:off x="514349" y="4013713"/>
                <a:ext cx="11160918" cy="2152140"/>
              </a:xfrm>
              <a:prstGeom prst="rect">
                <a:avLst/>
              </a:prstGeom>
              <a:blipFill>
                <a:blip r:embed="rId7"/>
                <a:stretch>
                  <a:fillRect l="-327"/>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12882134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4349" y="179599"/>
            <a:ext cx="11160917" cy="984885"/>
          </a:xfrm>
        </p:spPr>
        <p:txBody>
          <a:bodyPr/>
          <a:lstStyle/>
          <a:p>
            <a:r>
              <a:rPr lang="en-US" dirty="0"/>
              <a:t>YOLOv3: 2018 ArXiv						</a:t>
            </a:r>
            <a:r>
              <a:rPr lang="en-US" altLang="zh-CN" dirty="0"/>
              <a:t>[Improvements]</a:t>
            </a:r>
            <a:br>
              <a:rPr lang="en-US" dirty="0"/>
            </a:br>
            <a:r>
              <a:rPr lang="en-US" dirty="0"/>
              <a:t>Benchmark from PASCAL VOC to Microsoft COCO</a:t>
            </a:r>
          </a:p>
        </p:txBody>
      </p:sp>
      <mc:AlternateContent xmlns:mc="http://schemas.openxmlformats.org/markup-compatibility/2006" xmlns:a14="http://schemas.microsoft.com/office/drawing/2010/main">
        <mc:Choice Requires="a14">
          <p:sp>
            <p:nvSpPr>
              <p:cNvPr id="7" name="ee4pContent1">
                <a:extLst>
                  <a:ext uri="{FF2B5EF4-FFF2-40B4-BE49-F238E27FC236}">
                    <a16:creationId xmlns:a16="http://schemas.microsoft.com/office/drawing/2014/main" id="{F25615EF-B4B8-A7F2-03A8-09A146A06194}"/>
                  </a:ext>
                </a:extLst>
              </p:cNvPr>
              <p:cNvSpPr txBox="1">
                <a:spLocks/>
              </p:cNvSpPr>
              <p:nvPr>
                <p:custDataLst>
                  <p:tags r:id="rId1"/>
                </p:custDataLst>
              </p:nvPr>
            </p:nvSpPr>
            <p:spPr>
              <a:xfrm>
                <a:off x="514349" y="1717677"/>
                <a:ext cx="11160918" cy="21521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startAt="3"/>
                </a:pPr>
                <a:r>
                  <a:rPr lang="en-US" dirty="0">
                    <a:solidFill>
                      <a:schemeClr val="accent1"/>
                    </a:solidFill>
                    <a:latin typeface="+mn-lt"/>
                  </a:rPr>
                  <a:t>Spatial Pyramid Pooling (SPP)</a:t>
                </a:r>
              </a:p>
              <a:p>
                <a:pPr lvl="2"/>
                <a:r>
                  <a:rPr lang="en-US" altLang="zh-CN" dirty="0">
                    <a:latin typeface="+mn-lt"/>
                  </a:rPr>
                  <a:t>YOLOv3</a:t>
                </a:r>
                <a:r>
                  <a:rPr lang="zh-CN" altLang="en-US" dirty="0">
                    <a:latin typeface="+mn-lt"/>
                  </a:rPr>
                  <a:t>在主干中添加了一个修改的</a:t>
                </a:r>
                <a:r>
                  <a:rPr lang="en-US" altLang="zh-CN" dirty="0">
                    <a:latin typeface="+mn-lt"/>
                  </a:rPr>
                  <a:t>SPP</a:t>
                </a:r>
                <a:r>
                  <a:rPr lang="zh-CN" altLang="en-US" dirty="0">
                    <a:latin typeface="+mn-lt"/>
                  </a:rPr>
                  <a:t>块，该块连接多个</a:t>
                </a:r>
                <a:r>
                  <a:rPr lang="en-US" altLang="zh-CN" dirty="0">
                    <a:latin typeface="+mn-lt"/>
                  </a:rPr>
                  <a:t>Max Pooling</a:t>
                </a:r>
                <a:r>
                  <a:rPr lang="zh-CN" altLang="en-US" dirty="0">
                    <a:latin typeface="+mn-lt"/>
                  </a:rPr>
                  <a:t>输出而不进行下采样</a:t>
                </a:r>
                <a:r>
                  <a:rPr lang="en-US" altLang="zh-CN" dirty="0">
                    <a:latin typeface="+mn-lt"/>
                  </a:rPr>
                  <a:t>(stride=1)</a:t>
                </a:r>
                <a:r>
                  <a:rPr lang="zh-CN" altLang="en-US" dirty="0">
                    <a:latin typeface="+mn-lt"/>
                  </a:rPr>
                  <a:t>，每个块具有不同的内核大小</a:t>
                </a:r>
                <a14:m>
                  <m:oMath xmlns:m="http://schemas.openxmlformats.org/officeDocument/2006/math">
                    <m:r>
                      <a:rPr lang="en-US" altLang="zh-CN" i="1" dirty="0" smtClean="0">
                        <a:latin typeface="Cambria Math" panose="02040503050406030204" pitchFamily="18" charset="0"/>
                      </a:rPr>
                      <m:t>𝑘</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𝑘</m:t>
                    </m:r>
                    <m:r>
                      <a:rPr lang="zh-CN" altLang="en-US" i="1" dirty="0">
                        <a:latin typeface="Cambria Math" panose="02040503050406030204" pitchFamily="18" charset="0"/>
                      </a:rPr>
                      <m:t>，</m:t>
                    </m:r>
                  </m:oMath>
                </a14:m>
                <a:r>
                  <a:rPr lang="zh-CN" altLang="en-US" dirty="0">
                    <a:latin typeface="+mn-lt"/>
                  </a:rPr>
                  <a:t>其中</a:t>
                </a:r>
                <a14:m>
                  <m:oMath xmlns:m="http://schemas.openxmlformats.org/officeDocument/2006/math">
                    <m:r>
                      <a:rPr lang="en-US" altLang="zh-CN" i="1" dirty="0" smtClean="0">
                        <a:latin typeface="Cambria Math" panose="02040503050406030204" pitchFamily="18" charset="0"/>
                      </a:rPr>
                      <m:t>𝑘</m:t>
                    </m:r>
                    <m:r>
                      <a:rPr lang="en-US" altLang="zh-CN" i="1" dirty="0" smtClean="0">
                        <a:latin typeface="Cambria Math" panose="02040503050406030204" pitchFamily="18" charset="0"/>
                      </a:rPr>
                      <m:t>=1,5,9,13</m:t>
                    </m:r>
                  </m:oMath>
                </a14:m>
                <a:r>
                  <a:rPr lang="zh-CN" altLang="en-US" dirty="0">
                    <a:latin typeface="+mn-lt"/>
                  </a:rPr>
                  <a:t>允许更大的接受域</a:t>
                </a:r>
                <a:endParaRPr lang="en-US" altLang="zh-CN" dirty="0">
                  <a:latin typeface="+mn-lt"/>
                </a:endParaRPr>
              </a:p>
              <a:p>
                <a:pPr lvl="2"/>
                <a:r>
                  <a:rPr lang="zh-CN" altLang="en-US" dirty="0">
                    <a:latin typeface="+mn-lt"/>
                  </a:rPr>
                  <a:t>这个版本被称为</a:t>
                </a:r>
                <a:r>
                  <a:rPr lang="en-US" altLang="zh-CN" dirty="0">
                    <a:latin typeface="+mn-lt"/>
                  </a:rPr>
                  <a:t>YOLOv3-SPP</a:t>
                </a:r>
                <a:r>
                  <a:rPr lang="zh-CN" altLang="en-US" dirty="0">
                    <a:latin typeface="+mn-lt"/>
                  </a:rPr>
                  <a:t>，是性能最好的版本，</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a:latin typeface="Cambria Math" panose="02040503050406030204" pitchFamily="18" charset="0"/>
                          </a:rPr>
                          <m:t>𝐴𝑃</m:t>
                        </m:r>
                      </m:e>
                      <m:sub>
                        <m:r>
                          <m:rPr>
                            <m:nor/>
                          </m:rPr>
                          <a:rPr lang="en-US" altLang="zh-CN" sz="1400" dirty="0"/>
                          <m:t>50</m:t>
                        </m:r>
                      </m:sub>
                    </m:sSub>
                  </m:oMath>
                </a14:m>
                <a:r>
                  <a:rPr lang="zh-CN" altLang="en-US" dirty="0">
                    <a:latin typeface="+mn-lt"/>
                  </a:rPr>
                  <a:t>提高了</a:t>
                </a:r>
                <a:r>
                  <a:rPr lang="en-US" altLang="zh-CN" dirty="0">
                    <a:latin typeface="+mn-lt"/>
                  </a:rPr>
                  <a:t>2.7%</a:t>
                </a:r>
                <a:endParaRPr lang="en-US" dirty="0">
                  <a:latin typeface="+mn-lt"/>
                </a:endParaRPr>
              </a:p>
            </p:txBody>
          </p:sp>
        </mc:Choice>
        <mc:Fallback xmlns="">
          <p:sp>
            <p:nvSpPr>
              <p:cNvPr id="7" name="ee4pContent1">
                <a:extLst>
                  <a:ext uri="{FF2B5EF4-FFF2-40B4-BE49-F238E27FC236}">
                    <a16:creationId xmlns:a16="http://schemas.microsoft.com/office/drawing/2014/main" id="{F25615EF-B4B8-A7F2-03A8-09A146A06194}"/>
                  </a:ext>
                </a:extLst>
              </p:cNvPr>
              <p:cNvSpPr txBox="1">
                <a:spLocks noRot="1" noChangeAspect="1" noMove="1" noResize="1" noEditPoints="1" noAdjustHandles="1" noChangeArrowheads="1" noChangeShapeType="1" noTextEdit="1"/>
              </p:cNvSpPr>
              <p:nvPr>
                <p:custDataLst>
                  <p:tags r:id="rId4"/>
                </p:custDataLst>
              </p:nvPr>
            </p:nvSpPr>
            <p:spPr>
              <a:xfrm>
                <a:off x="514349" y="1717677"/>
                <a:ext cx="11160918" cy="2152140"/>
              </a:xfrm>
              <a:prstGeom prst="rect">
                <a:avLst/>
              </a:prstGeom>
              <a:blipFill>
                <a:blip r:embed="rId5"/>
                <a:stretch>
                  <a:fillRect l="-327"/>
                </a:stretch>
              </a:blipFill>
              <a:ln w="9525" cmpd="sng">
                <a:solidFill>
                  <a:schemeClr val="accent1">
                    <a:lumMod val="100000"/>
                  </a:schemeClr>
                </a:solidFill>
                <a:prstDash val="solid"/>
              </a:ln>
            </p:spPr>
            <p:txBody>
              <a:bodyPr/>
              <a:lstStyle/>
              <a:p>
                <a:r>
                  <a:rPr lang="en-US">
                    <a:noFill/>
                  </a:rPr>
                  <a:t> </a:t>
                </a:r>
              </a:p>
            </p:txBody>
          </p:sp>
        </mc:Fallback>
      </mc:AlternateContent>
      <p:sp>
        <p:nvSpPr>
          <p:cNvPr id="8" name="ee4pContent1">
            <a:extLst>
              <a:ext uri="{FF2B5EF4-FFF2-40B4-BE49-F238E27FC236}">
                <a16:creationId xmlns:a16="http://schemas.microsoft.com/office/drawing/2014/main" id="{4B87D664-A245-DA9F-4F6A-97BA74232715}"/>
              </a:ext>
            </a:extLst>
          </p:cNvPr>
          <p:cNvSpPr txBox="1">
            <a:spLocks/>
          </p:cNvSpPr>
          <p:nvPr>
            <p:custDataLst>
              <p:tags r:id="rId2"/>
            </p:custDataLst>
          </p:nvPr>
        </p:nvSpPr>
        <p:spPr>
          <a:xfrm>
            <a:off x="514349" y="4013713"/>
            <a:ext cx="11160918" cy="21521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startAt="4"/>
            </a:pPr>
            <a:r>
              <a:rPr lang="en-US" dirty="0">
                <a:solidFill>
                  <a:schemeClr val="accent1"/>
                </a:solidFill>
                <a:latin typeface="+mn-lt"/>
              </a:rPr>
              <a:t>Bounding Box Priors</a:t>
            </a:r>
          </a:p>
          <a:p>
            <a:pPr lvl="2"/>
            <a:r>
              <a:rPr lang="zh-CN" altLang="en-US" dirty="0">
                <a:latin typeface="+mn-lt"/>
              </a:rPr>
              <a:t>与</a:t>
            </a:r>
            <a:r>
              <a:rPr lang="en-US" altLang="zh-CN" dirty="0">
                <a:latin typeface="+mn-lt"/>
              </a:rPr>
              <a:t>YOLOv2</a:t>
            </a:r>
            <a:r>
              <a:rPr lang="zh-CN" altLang="en-US" dirty="0">
                <a:latin typeface="+mn-lt"/>
              </a:rPr>
              <a:t>一样，</a:t>
            </a:r>
            <a:r>
              <a:rPr lang="en-US" altLang="zh-CN" dirty="0">
                <a:latin typeface="+mn-lt"/>
              </a:rPr>
              <a:t>YOLOv3</a:t>
            </a:r>
            <a:r>
              <a:rPr lang="zh-CN" altLang="en-US" dirty="0">
                <a:latin typeface="+mn-lt"/>
              </a:rPr>
              <a:t>也使用</a:t>
            </a:r>
            <a:r>
              <a:rPr lang="en-US" altLang="zh-CN" dirty="0">
                <a:latin typeface="+mn-lt"/>
              </a:rPr>
              <a:t>K-Means</a:t>
            </a:r>
            <a:r>
              <a:rPr lang="zh-CN" altLang="en-US" dirty="0">
                <a:latin typeface="+mn-lt"/>
              </a:rPr>
              <a:t>来确定锚框</a:t>
            </a:r>
            <a:r>
              <a:rPr lang="en-US" altLang="zh-CN" dirty="0">
                <a:latin typeface="+mn-lt"/>
              </a:rPr>
              <a:t>(Anchor Boxes)</a:t>
            </a:r>
            <a:r>
              <a:rPr lang="zh-CN" altLang="en-US" dirty="0">
                <a:latin typeface="+mn-lt"/>
              </a:rPr>
              <a:t>的预测框先验</a:t>
            </a:r>
            <a:r>
              <a:rPr lang="en-US" altLang="zh-CN" dirty="0">
                <a:latin typeface="+mn-lt"/>
              </a:rPr>
              <a:t>(Bounding Box Priors)</a:t>
            </a:r>
          </a:p>
          <a:p>
            <a:pPr lvl="2"/>
            <a:r>
              <a:rPr lang="zh-CN" altLang="en-US" dirty="0">
                <a:latin typeface="+mn-lt"/>
              </a:rPr>
              <a:t>不同之处在于，</a:t>
            </a:r>
            <a:r>
              <a:rPr lang="en-US" altLang="zh-CN" dirty="0">
                <a:latin typeface="+mn-lt"/>
              </a:rPr>
              <a:t>YOLOv2</a:t>
            </a:r>
            <a:r>
              <a:rPr lang="zh-CN" altLang="en-US" dirty="0">
                <a:latin typeface="+mn-lt"/>
              </a:rPr>
              <a:t>为每个单元格</a:t>
            </a:r>
            <a:r>
              <a:rPr lang="en-US" altLang="zh-CN" dirty="0">
                <a:latin typeface="+mn-lt"/>
              </a:rPr>
              <a:t>(Grid Cell)</a:t>
            </a:r>
            <a:r>
              <a:rPr lang="zh-CN" altLang="en-US" dirty="0">
                <a:latin typeface="+mn-lt"/>
              </a:rPr>
              <a:t>总共使用了五个先验框</a:t>
            </a:r>
            <a:r>
              <a:rPr lang="en-US" altLang="zh-CN" dirty="0">
                <a:latin typeface="+mn-lt"/>
              </a:rPr>
              <a:t>(Prior Boxes)</a:t>
            </a:r>
            <a:r>
              <a:rPr lang="zh-CN" altLang="en-US" dirty="0">
                <a:latin typeface="+mn-lt"/>
              </a:rPr>
              <a:t>；而</a:t>
            </a:r>
            <a:r>
              <a:rPr lang="en-US" altLang="zh-CN" dirty="0">
                <a:latin typeface="+mn-lt"/>
              </a:rPr>
              <a:t>YOLOv3</a:t>
            </a:r>
            <a:r>
              <a:rPr lang="zh-CN" altLang="en-US" dirty="0">
                <a:latin typeface="+mn-lt"/>
              </a:rPr>
              <a:t>为三个不同的尺度</a:t>
            </a:r>
            <a:r>
              <a:rPr lang="en-US" altLang="zh-CN" dirty="0">
                <a:latin typeface="+mn-lt"/>
              </a:rPr>
              <a:t>(Scales)</a:t>
            </a:r>
            <a:r>
              <a:rPr lang="zh-CN" altLang="en-US" dirty="0">
                <a:latin typeface="+mn-lt"/>
              </a:rPr>
              <a:t>使用了三个先验框</a:t>
            </a:r>
            <a:r>
              <a:rPr lang="en-US" altLang="zh-CN" dirty="0">
                <a:latin typeface="+mn-lt"/>
              </a:rPr>
              <a:t>(Prior Boxes)</a:t>
            </a:r>
            <a:endParaRPr lang="en-US" dirty="0">
              <a:latin typeface="+mn-lt"/>
            </a:endParaRPr>
          </a:p>
        </p:txBody>
      </p:sp>
    </p:spTree>
    <p:extLst>
      <p:ext uri="{BB962C8B-B14F-4D97-AF65-F5344CB8AC3E}">
        <p14:creationId xmlns:p14="http://schemas.microsoft.com/office/powerpoint/2010/main" val="1364999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4349" y="179599"/>
            <a:ext cx="11160917" cy="984885"/>
          </a:xfrm>
        </p:spPr>
        <p:txBody>
          <a:bodyPr/>
          <a:lstStyle/>
          <a:p>
            <a:r>
              <a:rPr lang="en-US" dirty="0"/>
              <a:t>YOLOv3: 2018 ArXiv						</a:t>
            </a:r>
            <a:r>
              <a:rPr lang="en-US" altLang="zh-CN" dirty="0"/>
              <a:t>[Significance]</a:t>
            </a:r>
            <a:br>
              <a:rPr lang="en-US" dirty="0"/>
            </a:br>
            <a:r>
              <a:rPr lang="en-US" dirty="0"/>
              <a:t>Backbone Neck and Head</a:t>
            </a:r>
          </a:p>
        </p:txBody>
      </p:sp>
      <p:pic>
        <p:nvPicPr>
          <p:cNvPr id="8" name="图片 7" descr="图示, 示意图&#10;&#10;描述已自动生成">
            <a:extLst>
              <a:ext uri="{FF2B5EF4-FFF2-40B4-BE49-F238E27FC236}">
                <a16:creationId xmlns:a16="http://schemas.microsoft.com/office/drawing/2014/main" id="{48B305EC-5387-D31F-BB10-6E3D1DE287E4}"/>
              </a:ext>
            </a:extLst>
          </p:cNvPr>
          <p:cNvPicPr>
            <a:picLocks noChangeAspect="1"/>
          </p:cNvPicPr>
          <p:nvPr/>
        </p:nvPicPr>
        <p:blipFill>
          <a:blip r:embed="rId2"/>
          <a:stretch>
            <a:fillRect/>
          </a:stretch>
        </p:blipFill>
        <p:spPr>
          <a:xfrm>
            <a:off x="1365223" y="1295685"/>
            <a:ext cx="9459167" cy="4976727"/>
          </a:xfrm>
          <a:prstGeom prst="rect">
            <a:avLst/>
          </a:prstGeom>
        </p:spPr>
      </p:pic>
    </p:spTree>
    <p:extLst>
      <p:ext uri="{BB962C8B-B14F-4D97-AF65-F5344CB8AC3E}">
        <p14:creationId xmlns:p14="http://schemas.microsoft.com/office/powerpoint/2010/main" val="2285804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4349" y="179599"/>
            <a:ext cx="11160917" cy="984885"/>
          </a:xfrm>
        </p:spPr>
        <p:txBody>
          <a:bodyPr/>
          <a:lstStyle/>
          <a:p>
            <a:r>
              <a:rPr lang="en-US" dirty="0"/>
              <a:t>YOLOv3: 2018 ArXiv						</a:t>
            </a:r>
            <a:r>
              <a:rPr lang="en-US" altLang="zh-CN" dirty="0"/>
              <a:t>[Significance]</a:t>
            </a:r>
            <a:br>
              <a:rPr lang="en-US" dirty="0"/>
            </a:br>
            <a:r>
              <a:rPr lang="en-US" dirty="0"/>
              <a:t>Backbone Neck and Head</a:t>
            </a:r>
          </a:p>
        </p:txBody>
      </p:sp>
      <p:sp>
        <p:nvSpPr>
          <p:cNvPr id="2" name="ee4pContent1">
            <a:extLst>
              <a:ext uri="{FF2B5EF4-FFF2-40B4-BE49-F238E27FC236}">
                <a16:creationId xmlns:a16="http://schemas.microsoft.com/office/drawing/2014/main" id="{0BD65BE5-D775-2729-14FE-1E10B4B076FC}"/>
              </a:ext>
            </a:extLst>
          </p:cNvPr>
          <p:cNvSpPr txBox="1">
            <a:spLocks/>
          </p:cNvSpPr>
          <p:nvPr>
            <p:custDataLst>
              <p:tags r:id="rId1"/>
            </p:custDataLst>
          </p:nvPr>
        </p:nvSpPr>
        <p:spPr>
          <a:xfrm>
            <a:off x="1104001" y="1717675"/>
            <a:ext cx="10573387" cy="13711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主干</a:t>
            </a:r>
            <a:r>
              <a:rPr lang="en-US" altLang="zh-CN" dirty="0">
                <a:latin typeface="+mn-lt"/>
              </a:rPr>
              <a:t>(Backbone)</a:t>
            </a:r>
            <a:r>
              <a:rPr lang="zh-CN" altLang="en-US" dirty="0">
                <a:latin typeface="+mn-lt"/>
              </a:rPr>
              <a:t>负责从输入图像中提取有用的特征它</a:t>
            </a:r>
            <a:endParaRPr lang="en-US" altLang="zh-CN" dirty="0">
              <a:latin typeface="+mn-lt"/>
            </a:endParaRPr>
          </a:p>
          <a:p>
            <a:pPr lvl="1"/>
            <a:r>
              <a:rPr lang="zh-CN" altLang="en-US" dirty="0">
                <a:latin typeface="+mn-lt"/>
              </a:rPr>
              <a:t>主干通常是在大规模图像分类任务上训练的卷积神经网络</a:t>
            </a:r>
            <a:r>
              <a:rPr lang="en-US" altLang="zh-CN" dirty="0">
                <a:latin typeface="+mn-lt"/>
              </a:rPr>
              <a:t>(CNN)</a:t>
            </a:r>
            <a:r>
              <a:rPr lang="zh-CN" altLang="en-US" dirty="0">
                <a:latin typeface="+mn-lt"/>
              </a:rPr>
              <a:t>，例如</a:t>
            </a:r>
            <a:r>
              <a:rPr lang="en-US" altLang="zh-CN" dirty="0">
                <a:latin typeface="+mn-lt"/>
              </a:rPr>
              <a:t>ImageNet</a:t>
            </a:r>
          </a:p>
          <a:p>
            <a:pPr lvl="1"/>
            <a:r>
              <a:rPr lang="zh-CN" altLang="en-US" dirty="0">
                <a:latin typeface="+mn-lt"/>
              </a:rPr>
              <a:t>主干捕获不同尺度的分层特征，较低级的特征</a:t>
            </a:r>
            <a:r>
              <a:rPr lang="en-US" altLang="zh-CN" dirty="0">
                <a:latin typeface="+mn-lt"/>
              </a:rPr>
              <a:t>(</a:t>
            </a:r>
            <a:r>
              <a:rPr lang="zh-CN" altLang="en-US" dirty="0">
                <a:latin typeface="+mn-lt"/>
              </a:rPr>
              <a:t>如边缘和纹理</a:t>
            </a:r>
            <a:r>
              <a:rPr lang="en-US" altLang="zh-CN" dirty="0">
                <a:latin typeface="+mn-lt"/>
              </a:rPr>
              <a:t>)</a:t>
            </a:r>
            <a:r>
              <a:rPr lang="zh-CN" altLang="en-US" dirty="0">
                <a:latin typeface="+mn-lt"/>
              </a:rPr>
              <a:t>在较早的层中提取，较高级的特征</a:t>
            </a:r>
            <a:r>
              <a:rPr lang="en-US" altLang="zh-CN" dirty="0">
                <a:latin typeface="+mn-lt"/>
              </a:rPr>
              <a:t>(</a:t>
            </a:r>
            <a:r>
              <a:rPr lang="zh-CN" altLang="en-US" dirty="0">
                <a:latin typeface="+mn-lt"/>
              </a:rPr>
              <a:t>如对象部分和语义信息</a:t>
            </a:r>
            <a:r>
              <a:rPr lang="en-US" altLang="zh-CN" dirty="0">
                <a:latin typeface="+mn-lt"/>
              </a:rPr>
              <a:t>)</a:t>
            </a:r>
            <a:r>
              <a:rPr lang="zh-CN" altLang="en-US" dirty="0">
                <a:latin typeface="+mn-lt"/>
              </a:rPr>
              <a:t>在较深的层中提取</a:t>
            </a:r>
            <a:endParaRPr lang="en-US" dirty="0">
              <a:latin typeface="+mn-lt"/>
            </a:endParaRPr>
          </a:p>
        </p:txBody>
      </p:sp>
      <p:sp>
        <p:nvSpPr>
          <p:cNvPr id="4" name="ee4pContent1">
            <a:extLst>
              <a:ext uri="{FF2B5EF4-FFF2-40B4-BE49-F238E27FC236}">
                <a16:creationId xmlns:a16="http://schemas.microsoft.com/office/drawing/2014/main" id="{48D798E6-9511-E9BD-175D-028D0311C644}"/>
              </a:ext>
            </a:extLst>
          </p:cNvPr>
          <p:cNvSpPr txBox="1">
            <a:spLocks/>
          </p:cNvSpPr>
          <p:nvPr>
            <p:custDataLst>
              <p:tags r:id="rId2"/>
            </p:custDataLst>
          </p:nvPr>
        </p:nvSpPr>
        <p:spPr>
          <a:xfrm>
            <a:off x="1104001" y="3256192"/>
            <a:ext cx="10573387" cy="13711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颈部</a:t>
            </a:r>
            <a:r>
              <a:rPr lang="en-US" altLang="zh-CN" dirty="0">
                <a:latin typeface="+mn-lt"/>
              </a:rPr>
              <a:t>(Neck)</a:t>
            </a:r>
            <a:r>
              <a:rPr lang="zh-CN" altLang="en-US" dirty="0">
                <a:latin typeface="+mn-lt"/>
              </a:rPr>
              <a:t>是连接主干</a:t>
            </a:r>
            <a:r>
              <a:rPr lang="en-US" altLang="zh-CN" dirty="0">
                <a:latin typeface="+mn-lt"/>
              </a:rPr>
              <a:t>(Backbone)</a:t>
            </a:r>
            <a:r>
              <a:rPr lang="zh-CN" altLang="en-US" dirty="0">
                <a:latin typeface="+mn-lt"/>
              </a:rPr>
              <a:t>和头部</a:t>
            </a:r>
            <a:r>
              <a:rPr lang="en-US" altLang="zh-CN" dirty="0">
                <a:latin typeface="+mn-lt"/>
              </a:rPr>
              <a:t>(Head)</a:t>
            </a:r>
            <a:r>
              <a:rPr lang="zh-CN" altLang="en-US" dirty="0">
                <a:latin typeface="+mn-lt"/>
              </a:rPr>
              <a:t>的中间部分</a:t>
            </a:r>
            <a:endParaRPr lang="en-US" altLang="zh-CN" dirty="0">
              <a:latin typeface="+mn-lt"/>
            </a:endParaRPr>
          </a:p>
          <a:p>
            <a:pPr lvl="1"/>
            <a:r>
              <a:rPr lang="zh-CN" altLang="en-US" dirty="0">
                <a:latin typeface="+mn-lt"/>
              </a:rPr>
              <a:t>颈部</a:t>
            </a:r>
            <a:r>
              <a:rPr lang="en-US" altLang="zh-CN" dirty="0">
                <a:latin typeface="+mn-lt"/>
              </a:rPr>
              <a:t>(Neck)</a:t>
            </a:r>
            <a:r>
              <a:rPr lang="zh-CN" altLang="en-US" dirty="0">
                <a:latin typeface="+mn-lt"/>
              </a:rPr>
              <a:t>对主干提取的特征进行聚合和细化，往往侧重于增强不同尺度的空间和语义信息</a:t>
            </a:r>
          </a:p>
          <a:p>
            <a:pPr lvl="1"/>
            <a:r>
              <a:rPr lang="zh-CN" altLang="en-US" dirty="0">
                <a:latin typeface="+mn-lt"/>
              </a:rPr>
              <a:t>颈部可能包括额外的卷积层、特征金字塔网络</a:t>
            </a:r>
            <a:r>
              <a:rPr lang="en-US" altLang="zh-CN" dirty="0">
                <a:latin typeface="+mn-lt"/>
              </a:rPr>
              <a:t>(Feature Pyramid Networks, FPN)</a:t>
            </a:r>
            <a:r>
              <a:rPr lang="zh-CN" altLang="en-US" dirty="0">
                <a:latin typeface="+mn-lt"/>
              </a:rPr>
              <a:t>或其他机制来改善特征的表示</a:t>
            </a:r>
            <a:endParaRPr lang="en-US" dirty="0">
              <a:latin typeface="+mn-lt"/>
            </a:endParaRPr>
          </a:p>
        </p:txBody>
      </p:sp>
      <p:sp>
        <p:nvSpPr>
          <p:cNvPr id="5" name="ee4pContent1">
            <a:extLst>
              <a:ext uri="{FF2B5EF4-FFF2-40B4-BE49-F238E27FC236}">
                <a16:creationId xmlns:a16="http://schemas.microsoft.com/office/drawing/2014/main" id="{B6AF296D-8C4A-B92A-87F2-6B96106A0F4A}"/>
              </a:ext>
            </a:extLst>
          </p:cNvPr>
          <p:cNvSpPr txBox="1">
            <a:spLocks/>
          </p:cNvSpPr>
          <p:nvPr>
            <p:custDataLst>
              <p:tags r:id="rId3"/>
            </p:custDataLst>
          </p:nvPr>
        </p:nvSpPr>
        <p:spPr>
          <a:xfrm>
            <a:off x="1104001" y="4794710"/>
            <a:ext cx="10573387" cy="13711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头部</a:t>
            </a:r>
            <a:r>
              <a:rPr lang="en-US" altLang="zh-CN" dirty="0">
                <a:latin typeface="+mn-lt"/>
              </a:rPr>
              <a:t>(Head)</a:t>
            </a:r>
            <a:r>
              <a:rPr lang="zh-CN" altLang="en-US" dirty="0">
                <a:latin typeface="+mn-lt"/>
              </a:rPr>
              <a:t>是物体检测器的最终组成部分，负责根据主干</a:t>
            </a:r>
            <a:r>
              <a:rPr lang="en-US" altLang="zh-CN" dirty="0">
                <a:latin typeface="+mn-lt"/>
              </a:rPr>
              <a:t>(Backbone)</a:t>
            </a:r>
            <a:r>
              <a:rPr lang="zh-CN" altLang="en-US" dirty="0">
                <a:latin typeface="+mn-lt"/>
              </a:rPr>
              <a:t>和颈部</a:t>
            </a:r>
            <a:r>
              <a:rPr lang="en-US" altLang="zh-CN" dirty="0">
                <a:latin typeface="+mn-lt"/>
              </a:rPr>
              <a:t>(Neck)</a:t>
            </a:r>
            <a:r>
              <a:rPr lang="zh-CN" altLang="en-US" dirty="0">
                <a:latin typeface="+mn-lt"/>
              </a:rPr>
              <a:t>提供的特征做出预测</a:t>
            </a:r>
            <a:endParaRPr lang="en-US" altLang="zh-CN" dirty="0">
              <a:latin typeface="+mn-lt"/>
            </a:endParaRPr>
          </a:p>
          <a:p>
            <a:pPr lvl="1"/>
            <a:r>
              <a:rPr lang="zh-CN" altLang="en-US" dirty="0">
                <a:latin typeface="+mn-lt"/>
              </a:rPr>
              <a:t>头部</a:t>
            </a:r>
            <a:r>
              <a:rPr lang="en-US" altLang="zh-CN" dirty="0">
                <a:latin typeface="+mn-lt"/>
              </a:rPr>
              <a:t>(Head)</a:t>
            </a:r>
            <a:r>
              <a:rPr lang="zh-CN" altLang="en-US" dirty="0">
                <a:latin typeface="+mn-lt"/>
              </a:rPr>
              <a:t>通常由一个或多个特定于任务的子网组成，这些子网执行分类、定位以及语义分割分割和姿态估计</a:t>
            </a:r>
            <a:endParaRPr lang="en-US" altLang="zh-CN" dirty="0">
              <a:latin typeface="+mn-lt"/>
            </a:endParaRPr>
          </a:p>
          <a:p>
            <a:pPr lvl="1"/>
            <a:r>
              <a:rPr lang="zh-CN" altLang="en-US" dirty="0">
                <a:latin typeface="+mn-lt"/>
              </a:rPr>
              <a:t>头部处理颈部提供的特征，为每个候选对象生成预测</a:t>
            </a:r>
            <a:endParaRPr lang="en-US" altLang="zh-CN" dirty="0">
              <a:latin typeface="+mn-lt"/>
            </a:endParaRPr>
          </a:p>
          <a:p>
            <a:pPr lvl="1"/>
            <a:r>
              <a:rPr lang="zh-CN" altLang="en-US" dirty="0">
                <a:latin typeface="+mn-lt"/>
              </a:rPr>
              <a:t>最后，一个后处理步骤，如非最大抑制</a:t>
            </a:r>
            <a:r>
              <a:rPr lang="en-US" altLang="zh-CN" dirty="0">
                <a:latin typeface="+mn-lt"/>
              </a:rPr>
              <a:t>(NMS)</a:t>
            </a:r>
            <a:r>
              <a:rPr lang="zh-CN" altLang="en-US" dirty="0">
                <a:latin typeface="+mn-lt"/>
              </a:rPr>
              <a:t>，过滤掉重叠的预测，只保留最可靠的检测</a:t>
            </a:r>
            <a:endParaRPr lang="en-US" dirty="0">
              <a:latin typeface="+mn-lt"/>
            </a:endParaRPr>
          </a:p>
        </p:txBody>
      </p:sp>
      <p:sp>
        <p:nvSpPr>
          <p:cNvPr id="6" name="ee4pHeader1">
            <a:extLst>
              <a:ext uri="{FF2B5EF4-FFF2-40B4-BE49-F238E27FC236}">
                <a16:creationId xmlns:a16="http://schemas.microsoft.com/office/drawing/2014/main" id="{D05FB6F9-7F97-B5FB-050F-380AA8CACBA3}"/>
              </a:ext>
            </a:extLst>
          </p:cNvPr>
          <p:cNvSpPr/>
          <p:nvPr>
            <p:custDataLst>
              <p:tags r:id="rId4"/>
            </p:custDataLst>
          </p:nvPr>
        </p:nvSpPr>
        <p:spPr bwMode="auto">
          <a:xfrm rot="16200000">
            <a:off x="123606" y="2108420"/>
            <a:ext cx="1371139"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Backbone</a:t>
            </a:r>
          </a:p>
        </p:txBody>
      </p:sp>
      <p:sp>
        <p:nvSpPr>
          <p:cNvPr id="9" name="ee4pHeader2">
            <a:extLst>
              <a:ext uri="{FF2B5EF4-FFF2-40B4-BE49-F238E27FC236}">
                <a16:creationId xmlns:a16="http://schemas.microsoft.com/office/drawing/2014/main" id="{A675766E-5B23-A584-1621-C74301017440}"/>
              </a:ext>
            </a:extLst>
          </p:cNvPr>
          <p:cNvSpPr/>
          <p:nvPr>
            <p:custDataLst>
              <p:tags r:id="rId5"/>
            </p:custDataLst>
          </p:nvPr>
        </p:nvSpPr>
        <p:spPr bwMode="auto">
          <a:xfrm rot="16200000">
            <a:off x="123606" y="3646938"/>
            <a:ext cx="1371139"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Neck</a:t>
            </a:r>
          </a:p>
        </p:txBody>
      </p:sp>
      <p:sp>
        <p:nvSpPr>
          <p:cNvPr id="10" name="ee4pHeader3">
            <a:extLst>
              <a:ext uri="{FF2B5EF4-FFF2-40B4-BE49-F238E27FC236}">
                <a16:creationId xmlns:a16="http://schemas.microsoft.com/office/drawing/2014/main" id="{C8EF55EC-A70E-CA5D-52E4-4D1B780342B8}"/>
              </a:ext>
            </a:extLst>
          </p:cNvPr>
          <p:cNvSpPr/>
          <p:nvPr>
            <p:custDataLst>
              <p:tags r:id="rId6"/>
            </p:custDataLst>
          </p:nvPr>
        </p:nvSpPr>
        <p:spPr bwMode="auto">
          <a:xfrm rot="16200000">
            <a:off x="123606" y="5185455"/>
            <a:ext cx="1371139"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Head</a:t>
            </a:r>
          </a:p>
        </p:txBody>
      </p:sp>
    </p:spTree>
    <p:extLst>
      <p:ext uri="{BB962C8B-B14F-4D97-AF65-F5344CB8AC3E}">
        <p14:creationId xmlns:p14="http://schemas.microsoft.com/office/powerpoint/2010/main" val="38224859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a:hlinkClick r:id="rId53" action="ppaction://hlinksldjump"/>
            <a:extLst>
              <a:ext uri="{FF2B5EF4-FFF2-40B4-BE49-F238E27FC236}">
                <a16:creationId xmlns:a16="http://schemas.microsoft.com/office/drawing/2014/main" id="{F52CF1C2-E2D5-DF44-6EA7-2B3B2946D343}"/>
              </a:ext>
            </a:extLst>
          </p:cNvPr>
          <p:cNvSpPr/>
          <p:nvPr>
            <p:custDataLst>
              <p:tags r:id="rId2"/>
            </p:custDataLst>
          </p:nvPr>
        </p:nvSpPr>
        <p:spPr>
          <a:xfrm>
            <a:off x="11562277" y="5923848"/>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132</a:t>
            </a:r>
          </a:p>
        </p:txBody>
      </p:sp>
      <p:sp>
        <p:nvSpPr>
          <p:cNvPr id="52" name="矩形 51">
            <a:hlinkClick r:id="rId53" action="ppaction://hlinksldjump"/>
            <a:extLst>
              <a:ext uri="{FF2B5EF4-FFF2-40B4-BE49-F238E27FC236}">
                <a16:creationId xmlns:a16="http://schemas.microsoft.com/office/drawing/2014/main" id="{1B0DB4C1-1019-382A-1F49-8BF91CD3B2F9}"/>
              </a:ext>
            </a:extLst>
          </p:cNvPr>
          <p:cNvSpPr/>
          <p:nvPr>
            <p:custDataLst>
              <p:tags r:id="rId3"/>
            </p:custDataLst>
          </p:nvPr>
        </p:nvSpPr>
        <p:spPr>
          <a:xfrm>
            <a:off x="794760" y="5923848"/>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YOLOv9</a:t>
            </a:r>
          </a:p>
        </p:txBody>
      </p:sp>
      <p:sp>
        <p:nvSpPr>
          <p:cNvPr id="51" name="矩形 50">
            <a:hlinkClick r:id="rId53" action="ppaction://hlinksldjump"/>
            <a:extLst>
              <a:ext uri="{FF2B5EF4-FFF2-40B4-BE49-F238E27FC236}">
                <a16:creationId xmlns:a16="http://schemas.microsoft.com/office/drawing/2014/main" id="{A130CC03-CEB0-123C-B8C4-6CCE9C6D92D0}"/>
              </a:ext>
            </a:extLst>
          </p:cNvPr>
          <p:cNvSpPr/>
          <p:nvPr>
            <p:custDataLst>
              <p:tags r:id="rId4"/>
            </p:custDataLst>
          </p:nvPr>
        </p:nvSpPr>
        <p:spPr>
          <a:xfrm>
            <a:off x="514349" y="5923848"/>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16</a:t>
            </a:r>
          </a:p>
        </p:txBody>
      </p:sp>
      <p:sp>
        <p:nvSpPr>
          <p:cNvPr id="50" name="矩形 49">
            <a:hlinkClick r:id="rId54" action="ppaction://hlinksldjump"/>
            <a:extLst>
              <a:ext uri="{FF2B5EF4-FFF2-40B4-BE49-F238E27FC236}">
                <a16:creationId xmlns:a16="http://schemas.microsoft.com/office/drawing/2014/main" id="{737ED71D-02B7-EFAC-DDAB-5A544F834ED1}"/>
              </a:ext>
            </a:extLst>
          </p:cNvPr>
          <p:cNvSpPr/>
          <p:nvPr>
            <p:custDataLst>
              <p:tags r:id="rId5"/>
            </p:custDataLst>
          </p:nvPr>
        </p:nvSpPr>
        <p:spPr>
          <a:xfrm>
            <a:off x="11562277" y="5643436"/>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124</a:t>
            </a:r>
          </a:p>
        </p:txBody>
      </p:sp>
      <p:sp>
        <p:nvSpPr>
          <p:cNvPr id="49" name="矩形 48">
            <a:hlinkClick r:id="rId54" action="ppaction://hlinksldjump"/>
            <a:extLst>
              <a:ext uri="{FF2B5EF4-FFF2-40B4-BE49-F238E27FC236}">
                <a16:creationId xmlns:a16="http://schemas.microsoft.com/office/drawing/2014/main" id="{2EBF8604-A254-CB45-497F-3A29B31F252C}"/>
              </a:ext>
            </a:extLst>
          </p:cNvPr>
          <p:cNvSpPr/>
          <p:nvPr>
            <p:custDataLst>
              <p:tags r:id="rId6"/>
            </p:custDataLst>
          </p:nvPr>
        </p:nvSpPr>
        <p:spPr>
          <a:xfrm>
            <a:off x="794760" y="5643436"/>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YOLO-World</a:t>
            </a:r>
          </a:p>
        </p:txBody>
      </p:sp>
      <p:sp>
        <p:nvSpPr>
          <p:cNvPr id="48" name="矩形 47">
            <a:hlinkClick r:id="rId54" action="ppaction://hlinksldjump"/>
            <a:extLst>
              <a:ext uri="{FF2B5EF4-FFF2-40B4-BE49-F238E27FC236}">
                <a16:creationId xmlns:a16="http://schemas.microsoft.com/office/drawing/2014/main" id="{42274476-164A-6A0A-1C5D-DE8F5DFBF52C}"/>
              </a:ext>
            </a:extLst>
          </p:cNvPr>
          <p:cNvSpPr/>
          <p:nvPr>
            <p:custDataLst>
              <p:tags r:id="rId7"/>
            </p:custDataLst>
          </p:nvPr>
        </p:nvSpPr>
        <p:spPr>
          <a:xfrm>
            <a:off x="514349" y="5643436"/>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15</a:t>
            </a:r>
          </a:p>
        </p:txBody>
      </p:sp>
      <p:sp>
        <p:nvSpPr>
          <p:cNvPr id="47" name="矩形 46">
            <a:hlinkClick r:id="rId55" action="ppaction://hlinksldjump"/>
            <a:extLst>
              <a:ext uri="{FF2B5EF4-FFF2-40B4-BE49-F238E27FC236}">
                <a16:creationId xmlns:a16="http://schemas.microsoft.com/office/drawing/2014/main" id="{DB995892-CD47-7C0A-3CB6-8EAFCF8A3CA4}"/>
              </a:ext>
            </a:extLst>
          </p:cNvPr>
          <p:cNvSpPr/>
          <p:nvPr>
            <p:custDataLst>
              <p:tags r:id="rId8"/>
            </p:custDataLst>
          </p:nvPr>
        </p:nvSpPr>
        <p:spPr>
          <a:xfrm>
            <a:off x="11562277" y="5363025"/>
            <a:ext cx="66901" cy="2420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120</a:t>
            </a:r>
          </a:p>
        </p:txBody>
      </p:sp>
      <p:sp>
        <p:nvSpPr>
          <p:cNvPr id="46" name="矩形 45">
            <a:hlinkClick r:id="rId55" action="ppaction://hlinksldjump"/>
            <a:extLst>
              <a:ext uri="{FF2B5EF4-FFF2-40B4-BE49-F238E27FC236}">
                <a16:creationId xmlns:a16="http://schemas.microsoft.com/office/drawing/2014/main" id="{200D3690-1E5E-26F4-59C5-CF8FB52D2281}"/>
              </a:ext>
            </a:extLst>
          </p:cNvPr>
          <p:cNvSpPr/>
          <p:nvPr>
            <p:custDataLst>
              <p:tags r:id="rId9"/>
            </p:custDataLst>
          </p:nvPr>
        </p:nvSpPr>
        <p:spPr>
          <a:xfrm>
            <a:off x="794760" y="5363025"/>
            <a:ext cx="1958329" cy="2420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YOLO-NAS</a:t>
            </a:r>
          </a:p>
        </p:txBody>
      </p:sp>
      <p:sp>
        <p:nvSpPr>
          <p:cNvPr id="45" name="矩形 44">
            <a:hlinkClick r:id="rId55" action="ppaction://hlinksldjump"/>
            <a:extLst>
              <a:ext uri="{FF2B5EF4-FFF2-40B4-BE49-F238E27FC236}">
                <a16:creationId xmlns:a16="http://schemas.microsoft.com/office/drawing/2014/main" id="{443DDD19-9E07-E7AB-DF55-6C4AE0B9E8C6}"/>
              </a:ext>
            </a:extLst>
          </p:cNvPr>
          <p:cNvSpPr/>
          <p:nvPr>
            <p:custDataLst>
              <p:tags r:id="rId10"/>
            </p:custDataLst>
          </p:nvPr>
        </p:nvSpPr>
        <p:spPr>
          <a:xfrm>
            <a:off x="514349" y="5363025"/>
            <a:ext cx="242004" cy="242003"/>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14</a:t>
            </a:r>
          </a:p>
        </p:txBody>
      </p:sp>
      <p:sp>
        <p:nvSpPr>
          <p:cNvPr id="44" name="矩形 43">
            <a:hlinkClick r:id="rId56" action="ppaction://hlinksldjump"/>
            <a:extLst>
              <a:ext uri="{FF2B5EF4-FFF2-40B4-BE49-F238E27FC236}">
                <a16:creationId xmlns:a16="http://schemas.microsoft.com/office/drawing/2014/main" id="{2C228C92-4A56-591E-2576-15DBEE70BC2F}"/>
              </a:ext>
            </a:extLst>
          </p:cNvPr>
          <p:cNvSpPr/>
          <p:nvPr>
            <p:custDataLst>
              <p:tags r:id="rId11"/>
            </p:custDataLst>
          </p:nvPr>
        </p:nvSpPr>
        <p:spPr>
          <a:xfrm>
            <a:off x="11562277" y="5082613"/>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111</a:t>
            </a:r>
          </a:p>
        </p:txBody>
      </p:sp>
      <p:sp>
        <p:nvSpPr>
          <p:cNvPr id="43" name="矩形 42">
            <a:hlinkClick r:id="rId56" action="ppaction://hlinksldjump"/>
            <a:extLst>
              <a:ext uri="{FF2B5EF4-FFF2-40B4-BE49-F238E27FC236}">
                <a16:creationId xmlns:a16="http://schemas.microsoft.com/office/drawing/2014/main" id="{9D85D3B3-6A8E-DF71-92F0-F1A157A8954A}"/>
              </a:ext>
            </a:extLst>
          </p:cNvPr>
          <p:cNvSpPr/>
          <p:nvPr>
            <p:custDataLst>
              <p:tags r:id="rId12"/>
            </p:custDataLst>
          </p:nvPr>
        </p:nvSpPr>
        <p:spPr>
          <a:xfrm>
            <a:off x="794760" y="5082613"/>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PP-YOLO PP-YOLOv2 PP-YOLOvE</a:t>
            </a:r>
          </a:p>
        </p:txBody>
      </p:sp>
      <p:sp>
        <p:nvSpPr>
          <p:cNvPr id="42" name="矩形 41">
            <a:hlinkClick r:id="rId56" action="ppaction://hlinksldjump"/>
            <a:extLst>
              <a:ext uri="{FF2B5EF4-FFF2-40B4-BE49-F238E27FC236}">
                <a16:creationId xmlns:a16="http://schemas.microsoft.com/office/drawing/2014/main" id="{4BCB768A-664C-AC6E-BB15-2304AEEDB2FE}"/>
              </a:ext>
            </a:extLst>
          </p:cNvPr>
          <p:cNvSpPr/>
          <p:nvPr>
            <p:custDataLst>
              <p:tags r:id="rId13"/>
            </p:custDataLst>
          </p:nvPr>
        </p:nvSpPr>
        <p:spPr>
          <a:xfrm>
            <a:off x="514349" y="5082613"/>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13</a:t>
            </a:r>
          </a:p>
        </p:txBody>
      </p:sp>
      <p:sp>
        <p:nvSpPr>
          <p:cNvPr id="41" name="矩形 40">
            <a:hlinkClick r:id="rId57" action="ppaction://hlinksldjump"/>
            <a:extLst>
              <a:ext uri="{FF2B5EF4-FFF2-40B4-BE49-F238E27FC236}">
                <a16:creationId xmlns:a16="http://schemas.microsoft.com/office/drawing/2014/main" id="{3813AB8B-0213-E5BA-BD39-3EDCD3A69DE5}"/>
              </a:ext>
            </a:extLst>
          </p:cNvPr>
          <p:cNvSpPr/>
          <p:nvPr>
            <p:custDataLst>
              <p:tags r:id="rId14"/>
            </p:custDataLst>
          </p:nvPr>
        </p:nvSpPr>
        <p:spPr>
          <a:xfrm>
            <a:off x="11562277" y="4802201"/>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106</a:t>
            </a:r>
          </a:p>
        </p:txBody>
      </p:sp>
      <p:sp>
        <p:nvSpPr>
          <p:cNvPr id="40" name="矩形 39">
            <a:hlinkClick r:id="rId57" action="ppaction://hlinksldjump"/>
            <a:extLst>
              <a:ext uri="{FF2B5EF4-FFF2-40B4-BE49-F238E27FC236}">
                <a16:creationId xmlns:a16="http://schemas.microsoft.com/office/drawing/2014/main" id="{358F5463-1F96-0D9E-81AB-3038022C271D}"/>
              </a:ext>
            </a:extLst>
          </p:cNvPr>
          <p:cNvSpPr/>
          <p:nvPr>
            <p:custDataLst>
              <p:tags r:id="rId15"/>
            </p:custDataLst>
          </p:nvPr>
        </p:nvSpPr>
        <p:spPr>
          <a:xfrm>
            <a:off x="794760" y="4802201"/>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YOLOv8</a:t>
            </a:r>
          </a:p>
        </p:txBody>
      </p:sp>
      <p:sp>
        <p:nvSpPr>
          <p:cNvPr id="39" name="矩形 38">
            <a:hlinkClick r:id="rId57" action="ppaction://hlinksldjump"/>
            <a:extLst>
              <a:ext uri="{FF2B5EF4-FFF2-40B4-BE49-F238E27FC236}">
                <a16:creationId xmlns:a16="http://schemas.microsoft.com/office/drawing/2014/main" id="{9B5CAFDB-E0D9-110E-B8C2-EA3EBD4D4E52}"/>
              </a:ext>
            </a:extLst>
          </p:cNvPr>
          <p:cNvSpPr/>
          <p:nvPr>
            <p:custDataLst>
              <p:tags r:id="rId16"/>
            </p:custDataLst>
          </p:nvPr>
        </p:nvSpPr>
        <p:spPr>
          <a:xfrm>
            <a:off x="514349" y="4802201"/>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12</a:t>
            </a:r>
          </a:p>
        </p:txBody>
      </p:sp>
      <p:sp>
        <p:nvSpPr>
          <p:cNvPr id="38" name="矩形 37">
            <a:hlinkClick r:id="rId58" action="ppaction://hlinksldjump"/>
            <a:extLst>
              <a:ext uri="{FF2B5EF4-FFF2-40B4-BE49-F238E27FC236}">
                <a16:creationId xmlns:a16="http://schemas.microsoft.com/office/drawing/2014/main" id="{88004FF4-6BED-FAB3-5F5A-3F569D1AF9BD}"/>
              </a:ext>
            </a:extLst>
          </p:cNvPr>
          <p:cNvSpPr/>
          <p:nvPr>
            <p:custDataLst>
              <p:tags r:id="rId17"/>
            </p:custDataLst>
          </p:nvPr>
        </p:nvSpPr>
        <p:spPr>
          <a:xfrm>
            <a:off x="11562277" y="4521790"/>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102</a:t>
            </a:r>
          </a:p>
        </p:txBody>
      </p:sp>
      <p:sp>
        <p:nvSpPr>
          <p:cNvPr id="37" name="矩形 36">
            <a:hlinkClick r:id="rId58" action="ppaction://hlinksldjump"/>
            <a:extLst>
              <a:ext uri="{FF2B5EF4-FFF2-40B4-BE49-F238E27FC236}">
                <a16:creationId xmlns:a16="http://schemas.microsoft.com/office/drawing/2014/main" id="{96A994D2-D42B-E24F-6F85-87BD9C5582C5}"/>
              </a:ext>
            </a:extLst>
          </p:cNvPr>
          <p:cNvSpPr/>
          <p:nvPr>
            <p:custDataLst>
              <p:tags r:id="rId18"/>
            </p:custDataLst>
          </p:nvPr>
        </p:nvSpPr>
        <p:spPr>
          <a:xfrm>
            <a:off x="794760" y="4521790"/>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DAMO-YOLO</a:t>
            </a:r>
          </a:p>
        </p:txBody>
      </p:sp>
      <p:sp>
        <p:nvSpPr>
          <p:cNvPr id="36" name="矩形 35">
            <a:hlinkClick r:id="rId58" action="ppaction://hlinksldjump"/>
            <a:extLst>
              <a:ext uri="{FF2B5EF4-FFF2-40B4-BE49-F238E27FC236}">
                <a16:creationId xmlns:a16="http://schemas.microsoft.com/office/drawing/2014/main" id="{E5DBB0C9-3D3E-9D62-462C-8B3E05F957A0}"/>
              </a:ext>
            </a:extLst>
          </p:cNvPr>
          <p:cNvSpPr/>
          <p:nvPr>
            <p:custDataLst>
              <p:tags r:id="rId19"/>
            </p:custDataLst>
          </p:nvPr>
        </p:nvSpPr>
        <p:spPr>
          <a:xfrm>
            <a:off x="514349" y="4521790"/>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11</a:t>
            </a:r>
          </a:p>
        </p:txBody>
      </p:sp>
      <p:sp>
        <p:nvSpPr>
          <p:cNvPr id="35" name="矩形 34">
            <a:hlinkClick r:id="rId59" action="ppaction://hlinksldjump"/>
            <a:extLst>
              <a:ext uri="{FF2B5EF4-FFF2-40B4-BE49-F238E27FC236}">
                <a16:creationId xmlns:a16="http://schemas.microsoft.com/office/drawing/2014/main" id="{D1FCFE9B-4091-58D4-58C0-2C1FA5A8A42B}"/>
              </a:ext>
            </a:extLst>
          </p:cNvPr>
          <p:cNvSpPr/>
          <p:nvPr>
            <p:custDataLst>
              <p:tags r:id="rId20"/>
            </p:custDataLst>
          </p:nvPr>
        </p:nvSpPr>
        <p:spPr>
          <a:xfrm>
            <a:off x="11562277" y="4241378"/>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97</a:t>
            </a:r>
          </a:p>
        </p:txBody>
      </p:sp>
      <p:sp>
        <p:nvSpPr>
          <p:cNvPr id="34" name="矩形 33">
            <a:hlinkClick r:id="rId59" action="ppaction://hlinksldjump"/>
            <a:extLst>
              <a:ext uri="{FF2B5EF4-FFF2-40B4-BE49-F238E27FC236}">
                <a16:creationId xmlns:a16="http://schemas.microsoft.com/office/drawing/2014/main" id="{F491F405-7C8B-4985-812D-CE237A3459D2}"/>
              </a:ext>
            </a:extLst>
          </p:cNvPr>
          <p:cNvSpPr/>
          <p:nvPr>
            <p:custDataLst>
              <p:tags r:id="rId21"/>
            </p:custDataLst>
          </p:nvPr>
        </p:nvSpPr>
        <p:spPr>
          <a:xfrm>
            <a:off x="794760" y="4241378"/>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YOLOv7</a:t>
            </a:r>
          </a:p>
        </p:txBody>
      </p:sp>
      <p:sp>
        <p:nvSpPr>
          <p:cNvPr id="33" name="矩形 32">
            <a:hlinkClick r:id="rId59" action="ppaction://hlinksldjump"/>
            <a:extLst>
              <a:ext uri="{FF2B5EF4-FFF2-40B4-BE49-F238E27FC236}">
                <a16:creationId xmlns:a16="http://schemas.microsoft.com/office/drawing/2014/main" id="{D9AF0117-0B5A-52F4-B651-1A6F85576D9D}"/>
              </a:ext>
            </a:extLst>
          </p:cNvPr>
          <p:cNvSpPr/>
          <p:nvPr>
            <p:custDataLst>
              <p:tags r:id="rId22"/>
            </p:custDataLst>
          </p:nvPr>
        </p:nvSpPr>
        <p:spPr>
          <a:xfrm>
            <a:off x="514349" y="4241378"/>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10</a:t>
            </a:r>
          </a:p>
        </p:txBody>
      </p:sp>
      <p:sp>
        <p:nvSpPr>
          <p:cNvPr id="32" name="矩形 31">
            <a:hlinkClick r:id="rId60" action="ppaction://hlinksldjump"/>
            <a:extLst>
              <a:ext uri="{FF2B5EF4-FFF2-40B4-BE49-F238E27FC236}">
                <a16:creationId xmlns:a16="http://schemas.microsoft.com/office/drawing/2014/main" id="{09FA1B24-D2BA-D58E-36B7-1B23308A02F9}"/>
              </a:ext>
            </a:extLst>
          </p:cNvPr>
          <p:cNvSpPr/>
          <p:nvPr>
            <p:custDataLst>
              <p:tags r:id="rId23"/>
            </p:custDataLst>
          </p:nvPr>
        </p:nvSpPr>
        <p:spPr>
          <a:xfrm>
            <a:off x="11562277" y="3960967"/>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94</a:t>
            </a:r>
          </a:p>
        </p:txBody>
      </p:sp>
      <p:sp>
        <p:nvSpPr>
          <p:cNvPr id="31" name="矩形 30">
            <a:hlinkClick r:id="rId60" action="ppaction://hlinksldjump"/>
            <a:extLst>
              <a:ext uri="{FF2B5EF4-FFF2-40B4-BE49-F238E27FC236}">
                <a16:creationId xmlns:a16="http://schemas.microsoft.com/office/drawing/2014/main" id="{BA230417-6AE8-02D2-C60B-09A84364C775}"/>
              </a:ext>
            </a:extLst>
          </p:cNvPr>
          <p:cNvSpPr/>
          <p:nvPr>
            <p:custDataLst>
              <p:tags r:id="rId24"/>
            </p:custDataLst>
          </p:nvPr>
        </p:nvSpPr>
        <p:spPr>
          <a:xfrm>
            <a:off x="794760" y="3960967"/>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YOLOv6</a:t>
            </a:r>
          </a:p>
        </p:txBody>
      </p:sp>
      <p:sp>
        <p:nvSpPr>
          <p:cNvPr id="30" name="矩形 29">
            <a:hlinkClick r:id="rId60" action="ppaction://hlinksldjump"/>
            <a:extLst>
              <a:ext uri="{FF2B5EF4-FFF2-40B4-BE49-F238E27FC236}">
                <a16:creationId xmlns:a16="http://schemas.microsoft.com/office/drawing/2014/main" id="{2060BEC4-1307-CFFB-D13F-78849648442F}"/>
              </a:ext>
            </a:extLst>
          </p:cNvPr>
          <p:cNvSpPr/>
          <p:nvPr>
            <p:custDataLst>
              <p:tags r:id="rId25"/>
            </p:custDataLst>
          </p:nvPr>
        </p:nvSpPr>
        <p:spPr>
          <a:xfrm>
            <a:off x="514349" y="3960967"/>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9</a:t>
            </a:r>
          </a:p>
        </p:txBody>
      </p:sp>
      <p:sp>
        <p:nvSpPr>
          <p:cNvPr id="29" name="矩形 28">
            <a:hlinkClick r:id="rId61" action="ppaction://hlinksldjump"/>
            <a:extLst>
              <a:ext uri="{FF2B5EF4-FFF2-40B4-BE49-F238E27FC236}">
                <a16:creationId xmlns:a16="http://schemas.microsoft.com/office/drawing/2014/main" id="{9580A429-1977-0C66-99B3-AEDE1FDE3973}"/>
              </a:ext>
            </a:extLst>
          </p:cNvPr>
          <p:cNvSpPr/>
          <p:nvPr>
            <p:custDataLst>
              <p:tags r:id="rId26"/>
            </p:custDataLst>
          </p:nvPr>
        </p:nvSpPr>
        <p:spPr>
          <a:xfrm>
            <a:off x="11562277" y="3680555"/>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91</a:t>
            </a:r>
          </a:p>
        </p:txBody>
      </p:sp>
      <p:sp>
        <p:nvSpPr>
          <p:cNvPr id="28" name="矩形 27">
            <a:hlinkClick r:id="rId61" action="ppaction://hlinksldjump"/>
            <a:extLst>
              <a:ext uri="{FF2B5EF4-FFF2-40B4-BE49-F238E27FC236}">
                <a16:creationId xmlns:a16="http://schemas.microsoft.com/office/drawing/2014/main" id="{096E9837-5E2B-84F7-5BBF-74354024BF0E}"/>
              </a:ext>
            </a:extLst>
          </p:cNvPr>
          <p:cNvSpPr/>
          <p:nvPr>
            <p:custDataLst>
              <p:tags r:id="rId27"/>
            </p:custDataLst>
          </p:nvPr>
        </p:nvSpPr>
        <p:spPr>
          <a:xfrm>
            <a:off x="794760" y="3680555"/>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YOLOX</a:t>
            </a:r>
          </a:p>
        </p:txBody>
      </p:sp>
      <p:sp>
        <p:nvSpPr>
          <p:cNvPr id="27" name="矩形 26">
            <a:hlinkClick r:id="rId61" action="ppaction://hlinksldjump"/>
            <a:extLst>
              <a:ext uri="{FF2B5EF4-FFF2-40B4-BE49-F238E27FC236}">
                <a16:creationId xmlns:a16="http://schemas.microsoft.com/office/drawing/2014/main" id="{7B58B193-8086-9388-B807-B52953D80A64}"/>
              </a:ext>
            </a:extLst>
          </p:cNvPr>
          <p:cNvSpPr/>
          <p:nvPr>
            <p:custDataLst>
              <p:tags r:id="rId28"/>
            </p:custDataLst>
          </p:nvPr>
        </p:nvSpPr>
        <p:spPr>
          <a:xfrm>
            <a:off x="514349" y="3680555"/>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8</a:t>
            </a:r>
          </a:p>
        </p:txBody>
      </p:sp>
      <p:sp>
        <p:nvSpPr>
          <p:cNvPr id="26" name="矩形 25">
            <a:hlinkClick r:id="rId62" action="ppaction://hlinksldjump"/>
            <a:extLst>
              <a:ext uri="{FF2B5EF4-FFF2-40B4-BE49-F238E27FC236}">
                <a16:creationId xmlns:a16="http://schemas.microsoft.com/office/drawing/2014/main" id="{60CC6D16-8809-1C24-EAB0-4A591197C2B5}"/>
              </a:ext>
            </a:extLst>
          </p:cNvPr>
          <p:cNvSpPr/>
          <p:nvPr>
            <p:custDataLst>
              <p:tags r:id="rId29"/>
            </p:custDataLst>
          </p:nvPr>
        </p:nvSpPr>
        <p:spPr>
          <a:xfrm>
            <a:off x="11562277" y="3400144"/>
            <a:ext cx="66901" cy="2420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88</a:t>
            </a:r>
          </a:p>
        </p:txBody>
      </p:sp>
      <p:sp>
        <p:nvSpPr>
          <p:cNvPr id="25" name="矩形 24">
            <a:hlinkClick r:id="rId62" action="ppaction://hlinksldjump"/>
            <a:extLst>
              <a:ext uri="{FF2B5EF4-FFF2-40B4-BE49-F238E27FC236}">
                <a16:creationId xmlns:a16="http://schemas.microsoft.com/office/drawing/2014/main" id="{FBC6D63B-7425-E3FB-814F-283F4BCCA974}"/>
              </a:ext>
            </a:extLst>
          </p:cNvPr>
          <p:cNvSpPr/>
          <p:nvPr>
            <p:custDataLst>
              <p:tags r:id="rId30"/>
            </p:custDataLst>
          </p:nvPr>
        </p:nvSpPr>
        <p:spPr>
          <a:xfrm>
            <a:off x="794760" y="3400144"/>
            <a:ext cx="1958329" cy="2420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YOLOR</a:t>
            </a:r>
          </a:p>
        </p:txBody>
      </p:sp>
      <p:sp>
        <p:nvSpPr>
          <p:cNvPr id="24" name="矩形 23">
            <a:hlinkClick r:id="rId62" action="ppaction://hlinksldjump"/>
            <a:extLst>
              <a:ext uri="{FF2B5EF4-FFF2-40B4-BE49-F238E27FC236}">
                <a16:creationId xmlns:a16="http://schemas.microsoft.com/office/drawing/2014/main" id="{7601C7A5-6EAA-8354-B4D1-D68B921E0C76}"/>
              </a:ext>
            </a:extLst>
          </p:cNvPr>
          <p:cNvSpPr/>
          <p:nvPr>
            <p:custDataLst>
              <p:tags r:id="rId31"/>
            </p:custDataLst>
          </p:nvPr>
        </p:nvSpPr>
        <p:spPr>
          <a:xfrm>
            <a:off x="514349" y="3400144"/>
            <a:ext cx="242004" cy="242003"/>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7</a:t>
            </a:r>
          </a:p>
        </p:txBody>
      </p:sp>
      <p:sp>
        <p:nvSpPr>
          <p:cNvPr id="23" name="矩形 22">
            <a:hlinkClick r:id="rId63" action="ppaction://hlinksldjump"/>
            <a:extLst>
              <a:ext uri="{FF2B5EF4-FFF2-40B4-BE49-F238E27FC236}">
                <a16:creationId xmlns:a16="http://schemas.microsoft.com/office/drawing/2014/main" id="{A795D0BD-0E79-0EF8-3431-A89CA41C7DAD}"/>
              </a:ext>
            </a:extLst>
          </p:cNvPr>
          <p:cNvSpPr/>
          <p:nvPr>
            <p:custDataLst>
              <p:tags r:id="rId32"/>
            </p:custDataLst>
          </p:nvPr>
        </p:nvSpPr>
        <p:spPr>
          <a:xfrm>
            <a:off x="11562277" y="3119732"/>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85</a:t>
            </a:r>
          </a:p>
        </p:txBody>
      </p:sp>
      <p:sp>
        <p:nvSpPr>
          <p:cNvPr id="22" name="矩形 21">
            <a:hlinkClick r:id="rId63" action="ppaction://hlinksldjump"/>
            <a:extLst>
              <a:ext uri="{FF2B5EF4-FFF2-40B4-BE49-F238E27FC236}">
                <a16:creationId xmlns:a16="http://schemas.microsoft.com/office/drawing/2014/main" id="{4F919A53-D6B3-3875-734A-F4F190FCF8DA}"/>
              </a:ext>
            </a:extLst>
          </p:cNvPr>
          <p:cNvSpPr/>
          <p:nvPr>
            <p:custDataLst>
              <p:tags r:id="rId33"/>
            </p:custDataLst>
          </p:nvPr>
        </p:nvSpPr>
        <p:spPr>
          <a:xfrm>
            <a:off x="794760" y="3119732"/>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Scaled-YOLOv4</a:t>
            </a:r>
          </a:p>
        </p:txBody>
      </p:sp>
      <p:sp>
        <p:nvSpPr>
          <p:cNvPr id="21" name="矩形 20">
            <a:hlinkClick r:id="rId63" action="ppaction://hlinksldjump"/>
            <a:extLst>
              <a:ext uri="{FF2B5EF4-FFF2-40B4-BE49-F238E27FC236}">
                <a16:creationId xmlns:a16="http://schemas.microsoft.com/office/drawing/2014/main" id="{F3836BDF-FD57-79D0-6BD5-12424B8DC420}"/>
              </a:ext>
            </a:extLst>
          </p:cNvPr>
          <p:cNvSpPr/>
          <p:nvPr>
            <p:custDataLst>
              <p:tags r:id="rId34"/>
            </p:custDataLst>
          </p:nvPr>
        </p:nvSpPr>
        <p:spPr>
          <a:xfrm>
            <a:off x="514349" y="3119732"/>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6</a:t>
            </a:r>
          </a:p>
        </p:txBody>
      </p:sp>
      <p:sp>
        <p:nvSpPr>
          <p:cNvPr id="20" name="矩形 19">
            <a:hlinkClick r:id="rId64" action="ppaction://hlinksldjump"/>
            <a:extLst>
              <a:ext uri="{FF2B5EF4-FFF2-40B4-BE49-F238E27FC236}">
                <a16:creationId xmlns:a16="http://schemas.microsoft.com/office/drawing/2014/main" id="{ADD3A314-D8D4-439D-7D2F-FF5030AC9921}"/>
              </a:ext>
            </a:extLst>
          </p:cNvPr>
          <p:cNvSpPr/>
          <p:nvPr>
            <p:custDataLst>
              <p:tags r:id="rId35"/>
            </p:custDataLst>
          </p:nvPr>
        </p:nvSpPr>
        <p:spPr>
          <a:xfrm>
            <a:off x="11562277" y="2839320"/>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81</a:t>
            </a:r>
          </a:p>
        </p:txBody>
      </p:sp>
      <p:sp>
        <p:nvSpPr>
          <p:cNvPr id="19" name="矩形 18">
            <a:hlinkClick r:id="rId64" action="ppaction://hlinksldjump"/>
            <a:extLst>
              <a:ext uri="{FF2B5EF4-FFF2-40B4-BE49-F238E27FC236}">
                <a16:creationId xmlns:a16="http://schemas.microsoft.com/office/drawing/2014/main" id="{3AEA129F-2803-6DC8-DE5F-5B24992C2E91}"/>
              </a:ext>
            </a:extLst>
          </p:cNvPr>
          <p:cNvSpPr/>
          <p:nvPr>
            <p:custDataLst>
              <p:tags r:id="rId36"/>
            </p:custDataLst>
          </p:nvPr>
        </p:nvSpPr>
        <p:spPr>
          <a:xfrm>
            <a:off x="794760" y="2839320"/>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YOLOv5</a:t>
            </a:r>
          </a:p>
        </p:txBody>
      </p:sp>
      <p:sp>
        <p:nvSpPr>
          <p:cNvPr id="18" name="矩形 17">
            <a:hlinkClick r:id="rId64" action="ppaction://hlinksldjump"/>
            <a:extLst>
              <a:ext uri="{FF2B5EF4-FFF2-40B4-BE49-F238E27FC236}">
                <a16:creationId xmlns:a16="http://schemas.microsoft.com/office/drawing/2014/main" id="{4A72F24A-6A3B-D196-664B-A8B2CD151234}"/>
              </a:ext>
            </a:extLst>
          </p:cNvPr>
          <p:cNvSpPr/>
          <p:nvPr>
            <p:custDataLst>
              <p:tags r:id="rId37"/>
            </p:custDataLst>
          </p:nvPr>
        </p:nvSpPr>
        <p:spPr>
          <a:xfrm>
            <a:off x="514349" y="2839320"/>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5</a:t>
            </a:r>
          </a:p>
        </p:txBody>
      </p:sp>
      <p:sp>
        <p:nvSpPr>
          <p:cNvPr id="17" name="矩形 16">
            <a:extLst>
              <a:ext uri="{FF2B5EF4-FFF2-40B4-BE49-F238E27FC236}">
                <a16:creationId xmlns:a16="http://schemas.microsoft.com/office/drawing/2014/main" id="{F2864720-061D-F272-E3FE-59CA9E1A1CDD}"/>
              </a:ext>
            </a:extLst>
          </p:cNvPr>
          <p:cNvSpPr/>
          <p:nvPr>
            <p:custDataLst>
              <p:tags r:id="rId38"/>
            </p:custDataLst>
          </p:nvPr>
        </p:nvSpPr>
        <p:spPr>
          <a:xfrm>
            <a:off x="794760" y="2558909"/>
            <a:ext cx="10880506" cy="242004"/>
          </a:xfrm>
          <a:prstGeom prst="rect">
            <a:avLst/>
          </a:prstGeom>
          <a:solidFill>
            <a:srgbClr val="D9D9D9"/>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ctr">
              <a:spcBef>
                <a:spcPct val="0"/>
              </a:spcBef>
              <a:spcAft>
                <a:spcPct val="0"/>
              </a:spcAft>
            </a:pPr>
            <a:endParaRPr lang="en-US" sz="968">
              <a:solidFill>
                <a:schemeClr val="tx1"/>
              </a:solidFill>
              <a:cs typeface="Segoe UI" panose="020B0502040204020203" pitchFamily="34" charset="0"/>
            </a:endParaRPr>
          </a:p>
        </p:txBody>
      </p:sp>
      <p:sp>
        <p:nvSpPr>
          <p:cNvPr id="16" name="矩形 15">
            <a:hlinkClick r:id="rId65" action="ppaction://hlinksldjump"/>
            <a:extLst>
              <a:ext uri="{FF2B5EF4-FFF2-40B4-BE49-F238E27FC236}">
                <a16:creationId xmlns:a16="http://schemas.microsoft.com/office/drawing/2014/main" id="{38BA1897-4D2F-4B75-500B-A681B303F7E1}"/>
              </a:ext>
            </a:extLst>
          </p:cNvPr>
          <p:cNvSpPr/>
          <p:nvPr>
            <p:custDataLst>
              <p:tags r:id="rId39"/>
            </p:custDataLst>
          </p:nvPr>
        </p:nvSpPr>
        <p:spPr>
          <a:xfrm>
            <a:off x="11562277" y="2558909"/>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76</a:t>
            </a:r>
          </a:p>
        </p:txBody>
      </p:sp>
      <p:sp>
        <p:nvSpPr>
          <p:cNvPr id="15" name="矩形 14">
            <a:hlinkClick r:id="rId65" action="ppaction://hlinksldjump"/>
            <a:extLst>
              <a:ext uri="{FF2B5EF4-FFF2-40B4-BE49-F238E27FC236}">
                <a16:creationId xmlns:a16="http://schemas.microsoft.com/office/drawing/2014/main" id="{3DE488A8-28C5-EC66-456F-60A7E1854D75}"/>
              </a:ext>
            </a:extLst>
          </p:cNvPr>
          <p:cNvSpPr/>
          <p:nvPr>
            <p:custDataLst>
              <p:tags r:id="rId40"/>
            </p:custDataLst>
          </p:nvPr>
        </p:nvSpPr>
        <p:spPr>
          <a:xfrm>
            <a:off x="794760" y="2558909"/>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YOLOv4</a:t>
            </a:r>
          </a:p>
        </p:txBody>
      </p:sp>
      <p:sp>
        <p:nvSpPr>
          <p:cNvPr id="14" name="矩形 13">
            <a:hlinkClick r:id="rId65" action="ppaction://hlinksldjump"/>
            <a:extLst>
              <a:ext uri="{FF2B5EF4-FFF2-40B4-BE49-F238E27FC236}">
                <a16:creationId xmlns:a16="http://schemas.microsoft.com/office/drawing/2014/main" id="{392E1627-0932-D7E5-2ACE-F2EC9244F970}"/>
              </a:ext>
            </a:extLst>
          </p:cNvPr>
          <p:cNvSpPr/>
          <p:nvPr>
            <p:custDataLst>
              <p:tags r:id="rId41"/>
            </p:custDataLst>
          </p:nvPr>
        </p:nvSpPr>
        <p:spPr>
          <a:xfrm>
            <a:off x="514349" y="2558909"/>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4</a:t>
            </a:r>
          </a:p>
        </p:txBody>
      </p:sp>
      <p:sp>
        <p:nvSpPr>
          <p:cNvPr id="13" name="矩形 12">
            <a:hlinkClick r:id="rId66" action="ppaction://hlinksldjump"/>
            <a:extLst>
              <a:ext uri="{FF2B5EF4-FFF2-40B4-BE49-F238E27FC236}">
                <a16:creationId xmlns:a16="http://schemas.microsoft.com/office/drawing/2014/main" id="{77BEBA8D-C5F4-3865-0F06-BB541AE3C3BC}"/>
              </a:ext>
            </a:extLst>
          </p:cNvPr>
          <p:cNvSpPr/>
          <p:nvPr>
            <p:custDataLst>
              <p:tags r:id="rId42"/>
            </p:custDataLst>
          </p:nvPr>
        </p:nvSpPr>
        <p:spPr>
          <a:xfrm>
            <a:off x="11562277" y="2278498"/>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69</a:t>
            </a:r>
          </a:p>
        </p:txBody>
      </p:sp>
      <p:sp>
        <p:nvSpPr>
          <p:cNvPr id="12" name="矩形 11">
            <a:hlinkClick r:id="rId66" action="ppaction://hlinksldjump"/>
            <a:extLst>
              <a:ext uri="{FF2B5EF4-FFF2-40B4-BE49-F238E27FC236}">
                <a16:creationId xmlns:a16="http://schemas.microsoft.com/office/drawing/2014/main" id="{01E85D8D-E04F-F48A-1D0C-9C1CBF6A392B}"/>
              </a:ext>
            </a:extLst>
          </p:cNvPr>
          <p:cNvSpPr/>
          <p:nvPr>
            <p:custDataLst>
              <p:tags r:id="rId43"/>
            </p:custDataLst>
          </p:nvPr>
        </p:nvSpPr>
        <p:spPr>
          <a:xfrm>
            <a:off x="794760" y="2278498"/>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YOLOv3</a:t>
            </a:r>
          </a:p>
        </p:txBody>
      </p:sp>
      <p:sp>
        <p:nvSpPr>
          <p:cNvPr id="11" name="矩形 10">
            <a:hlinkClick r:id="rId66" action="ppaction://hlinksldjump"/>
            <a:extLst>
              <a:ext uri="{FF2B5EF4-FFF2-40B4-BE49-F238E27FC236}">
                <a16:creationId xmlns:a16="http://schemas.microsoft.com/office/drawing/2014/main" id="{DFBC8C55-7020-F6E8-837C-53E81A99EEF1}"/>
              </a:ext>
            </a:extLst>
          </p:cNvPr>
          <p:cNvSpPr/>
          <p:nvPr>
            <p:custDataLst>
              <p:tags r:id="rId44"/>
            </p:custDataLst>
          </p:nvPr>
        </p:nvSpPr>
        <p:spPr>
          <a:xfrm>
            <a:off x="514349" y="2278498"/>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3</a:t>
            </a:r>
          </a:p>
        </p:txBody>
      </p:sp>
      <p:sp>
        <p:nvSpPr>
          <p:cNvPr id="10" name="矩形 9">
            <a:hlinkClick r:id="rId67" action="ppaction://hlinksldjump"/>
            <a:extLst>
              <a:ext uri="{FF2B5EF4-FFF2-40B4-BE49-F238E27FC236}">
                <a16:creationId xmlns:a16="http://schemas.microsoft.com/office/drawing/2014/main" id="{6C800BE1-3F78-25C4-8E9F-BFC6DCDDCE48}"/>
              </a:ext>
            </a:extLst>
          </p:cNvPr>
          <p:cNvSpPr/>
          <p:nvPr>
            <p:custDataLst>
              <p:tags r:id="rId45"/>
            </p:custDataLst>
          </p:nvPr>
        </p:nvSpPr>
        <p:spPr>
          <a:xfrm>
            <a:off x="11562277" y="1998086"/>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63</a:t>
            </a:r>
          </a:p>
        </p:txBody>
      </p:sp>
      <p:sp>
        <p:nvSpPr>
          <p:cNvPr id="9" name="矩形 8">
            <a:hlinkClick r:id="rId67" action="ppaction://hlinksldjump"/>
            <a:extLst>
              <a:ext uri="{FF2B5EF4-FFF2-40B4-BE49-F238E27FC236}">
                <a16:creationId xmlns:a16="http://schemas.microsoft.com/office/drawing/2014/main" id="{81562769-2052-616C-26C7-E2E7126FEF2F}"/>
              </a:ext>
            </a:extLst>
          </p:cNvPr>
          <p:cNvSpPr/>
          <p:nvPr>
            <p:custDataLst>
              <p:tags r:id="rId46"/>
            </p:custDataLst>
          </p:nvPr>
        </p:nvSpPr>
        <p:spPr>
          <a:xfrm>
            <a:off x="794760" y="1998086"/>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YOLO9000</a:t>
            </a:r>
          </a:p>
        </p:txBody>
      </p:sp>
      <p:sp>
        <p:nvSpPr>
          <p:cNvPr id="8" name="矩形 7">
            <a:hlinkClick r:id="rId67" action="ppaction://hlinksldjump"/>
            <a:extLst>
              <a:ext uri="{FF2B5EF4-FFF2-40B4-BE49-F238E27FC236}">
                <a16:creationId xmlns:a16="http://schemas.microsoft.com/office/drawing/2014/main" id="{633934B5-4ECB-4D87-2321-7F19AC966A47}"/>
              </a:ext>
            </a:extLst>
          </p:cNvPr>
          <p:cNvSpPr/>
          <p:nvPr>
            <p:custDataLst>
              <p:tags r:id="rId47"/>
            </p:custDataLst>
          </p:nvPr>
        </p:nvSpPr>
        <p:spPr>
          <a:xfrm>
            <a:off x="514349" y="1998086"/>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2</a:t>
            </a:r>
          </a:p>
        </p:txBody>
      </p:sp>
      <p:sp>
        <p:nvSpPr>
          <p:cNvPr id="7" name="矩形 6">
            <a:hlinkClick r:id="rId68" action="ppaction://hlinksldjump"/>
            <a:extLst>
              <a:ext uri="{FF2B5EF4-FFF2-40B4-BE49-F238E27FC236}">
                <a16:creationId xmlns:a16="http://schemas.microsoft.com/office/drawing/2014/main" id="{FBD12272-D14F-EE5A-6E7B-6D1859D90BF0}"/>
              </a:ext>
            </a:extLst>
          </p:cNvPr>
          <p:cNvSpPr/>
          <p:nvPr>
            <p:custDataLst>
              <p:tags r:id="rId48"/>
            </p:custDataLst>
          </p:nvPr>
        </p:nvSpPr>
        <p:spPr>
          <a:xfrm>
            <a:off x="11562277" y="1717675"/>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55</a:t>
            </a:r>
          </a:p>
        </p:txBody>
      </p:sp>
      <p:sp>
        <p:nvSpPr>
          <p:cNvPr id="6" name="矩形 5">
            <a:hlinkClick r:id="rId68" action="ppaction://hlinksldjump"/>
            <a:extLst>
              <a:ext uri="{FF2B5EF4-FFF2-40B4-BE49-F238E27FC236}">
                <a16:creationId xmlns:a16="http://schemas.microsoft.com/office/drawing/2014/main" id="{726079F5-E589-639F-1AF0-B9222BFC81CD}"/>
              </a:ext>
            </a:extLst>
          </p:cNvPr>
          <p:cNvSpPr/>
          <p:nvPr>
            <p:custDataLst>
              <p:tags r:id="rId49"/>
            </p:custDataLst>
          </p:nvPr>
        </p:nvSpPr>
        <p:spPr>
          <a:xfrm>
            <a:off x="794760" y="1717675"/>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You Only Look Once</a:t>
            </a:r>
          </a:p>
        </p:txBody>
      </p:sp>
      <p:sp>
        <p:nvSpPr>
          <p:cNvPr id="5" name="矩形 4">
            <a:hlinkClick r:id="rId68" action="ppaction://hlinksldjump"/>
            <a:extLst>
              <a:ext uri="{FF2B5EF4-FFF2-40B4-BE49-F238E27FC236}">
                <a16:creationId xmlns:a16="http://schemas.microsoft.com/office/drawing/2014/main" id="{F0534CFA-32A7-93BD-8398-72A692F6A6CB}"/>
              </a:ext>
            </a:extLst>
          </p:cNvPr>
          <p:cNvSpPr/>
          <p:nvPr>
            <p:custDataLst>
              <p:tags r:id="rId50"/>
            </p:custDataLst>
          </p:nvPr>
        </p:nvSpPr>
        <p:spPr>
          <a:xfrm>
            <a:off x="514349" y="1717675"/>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a:t>
            </a:r>
          </a:p>
        </p:txBody>
      </p:sp>
      <p:sp>
        <p:nvSpPr>
          <p:cNvPr id="4" name="标题 3">
            <a:extLst>
              <a:ext uri="{FF2B5EF4-FFF2-40B4-BE49-F238E27FC236}">
                <a16:creationId xmlns:a16="http://schemas.microsoft.com/office/drawing/2014/main" id="{1FE30A79-2AF1-E92B-E1BD-185CE04A3027}"/>
              </a:ext>
            </a:extLst>
          </p:cNvPr>
          <p:cNvSpPr>
            <a:spLocks noGrp="1"/>
          </p:cNvSpPr>
          <p:nvPr>
            <p:ph type="title"/>
            <p:custDataLst>
              <p:tags r:id="rId51"/>
            </p:custDataLst>
          </p:nvPr>
        </p:nvSpPr>
        <p:spPr/>
        <p:txBody>
          <a:bodyPr/>
          <a:lstStyle/>
          <a:p>
            <a:r>
              <a:rPr lang="en-US"/>
              <a:t>Models</a:t>
            </a:r>
          </a:p>
        </p:txBody>
      </p:sp>
    </p:spTree>
    <p:custDataLst>
      <p:tags r:id="rId1"/>
    </p:custDataLst>
    <p:extLst>
      <p:ext uri="{BB962C8B-B14F-4D97-AF65-F5344CB8AC3E}">
        <p14:creationId xmlns:p14="http://schemas.microsoft.com/office/powerpoint/2010/main" val="38547411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E0F1A4B-F68D-D577-40C1-539D9C8405C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4" name="think-cell data - do not delete" hidden="1">
                        <a:extLst>
                          <a:ext uri="{FF2B5EF4-FFF2-40B4-BE49-F238E27FC236}">
                            <a16:creationId xmlns:a16="http://schemas.microsoft.com/office/drawing/2014/main" id="{8E0F1A4B-F68D-D577-40C1-539D9C8405CE}"/>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179600"/>
            <a:ext cx="11160917" cy="984885"/>
          </a:xfrm>
        </p:spPr>
        <p:txBody>
          <a:bodyPr vert="horz"/>
          <a:lstStyle/>
          <a:p>
            <a:r>
              <a:rPr lang="en-US" dirty="0"/>
              <a:t>YOLOv4: 2020 ArXiv						[E</a:t>
            </a:r>
            <a:r>
              <a:rPr lang="en-US" altLang="zh-CN" dirty="0"/>
              <a:t>xperiments</a:t>
            </a:r>
            <a:r>
              <a:rPr lang="en-US" dirty="0"/>
              <a:t>]</a:t>
            </a:r>
            <a:br>
              <a:rPr lang="en-US" dirty="0"/>
            </a:br>
            <a:r>
              <a:rPr lang="en-US" altLang="zh-CN" dirty="0"/>
              <a:t>New </a:t>
            </a:r>
            <a:r>
              <a:rPr lang="en-US" dirty="0"/>
              <a:t>Authors </a:t>
            </a:r>
            <a:r>
              <a:rPr lang="en-US" altLang="zh-CN" dirty="0"/>
              <a:t>Achieve without Pre-Trained Backbones</a:t>
            </a:r>
            <a:endParaRPr lang="en-US" dirty="0"/>
          </a:p>
        </p:txBody>
      </p:sp>
      <p:sp>
        <p:nvSpPr>
          <p:cNvPr id="36" name="ee4pContent1">
            <a:extLst>
              <a:ext uri="{FF2B5EF4-FFF2-40B4-BE49-F238E27FC236}">
                <a16:creationId xmlns:a16="http://schemas.microsoft.com/office/drawing/2014/main" id="{CB7D1A4A-CF28-9ECF-022C-B39801B986EC}"/>
              </a:ext>
            </a:extLst>
          </p:cNvPr>
          <p:cNvSpPr txBox="1">
            <a:spLocks/>
          </p:cNvSpPr>
          <p:nvPr>
            <p:custDataLst>
              <p:tags r:id="rId2"/>
            </p:custDataLst>
          </p:nvPr>
        </p:nvSpPr>
        <p:spPr>
          <a:xfrm>
            <a:off x="1104000" y="1717676"/>
            <a:ext cx="10573387" cy="21521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只改变训练策略，增加训练成本，但不增加推理时间的方法，最常见的是数据增强</a:t>
            </a:r>
            <a:endParaRPr lang="en-US" altLang="zh-CN" dirty="0">
              <a:latin typeface="+mn-lt"/>
            </a:endParaRPr>
          </a:p>
        </p:txBody>
      </p:sp>
      <p:sp>
        <p:nvSpPr>
          <p:cNvPr id="37" name="ee4pContent1">
            <a:extLst>
              <a:ext uri="{FF2B5EF4-FFF2-40B4-BE49-F238E27FC236}">
                <a16:creationId xmlns:a16="http://schemas.microsoft.com/office/drawing/2014/main" id="{567F7EF0-5C76-6956-B2CE-E355D56D9493}"/>
              </a:ext>
            </a:extLst>
          </p:cNvPr>
          <p:cNvSpPr txBox="1">
            <a:spLocks/>
          </p:cNvSpPr>
          <p:nvPr>
            <p:custDataLst>
              <p:tags r:id="rId3"/>
            </p:custDataLst>
          </p:nvPr>
        </p:nvSpPr>
        <p:spPr>
          <a:xfrm>
            <a:off x="1104000" y="4013713"/>
            <a:ext cx="10573387" cy="21521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稍微增加推理成本但显著提高准确率的方法</a:t>
            </a:r>
            <a:endParaRPr lang="en-US" altLang="zh-CN" dirty="0">
              <a:latin typeface="+mn-lt"/>
            </a:endParaRPr>
          </a:p>
        </p:txBody>
      </p:sp>
      <p:sp>
        <p:nvSpPr>
          <p:cNvPr id="38" name="ee4pHeader1">
            <a:extLst>
              <a:ext uri="{FF2B5EF4-FFF2-40B4-BE49-F238E27FC236}">
                <a16:creationId xmlns:a16="http://schemas.microsoft.com/office/drawing/2014/main" id="{70EEF825-CDDD-3777-4DEB-A8650753C57E}"/>
              </a:ext>
            </a:extLst>
          </p:cNvPr>
          <p:cNvSpPr/>
          <p:nvPr>
            <p:custDataLst>
              <p:tags r:id="rId4"/>
            </p:custDataLst>
          </p:nvPr>
        </p:nvSpPr>
        <p:spPr bwMode="auto">
          <a:xfrm rot="16200000">
            <a:off x="-266892" y="2498921"/>
            <a:ext cx="2152139"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bag-of-freebies</a:t>
            </a:r>
          </a:p>
        </p:txBody>
      </p:sp>
      <p:sp>
        <p:nvSpPr>
          <p:cNvPr id="39" name="ee4pHeader2">
            <a:extLst>
              <a:ext uri="{FF2B5EF4-FFF2-40B4-BE49-F238E27FC236}">
                <a16:creationId xmlns:a16="http://schemas.microsoft.com/office/drawing/2014/main" id="{16EA2DD8-56D7-731A-2471-B8EA89D328B7}"/>
              </a:ext>
            </a:extLst>
          </p:cNvPr>
          <p:cNvSpPr/>
          <p:nvPr>
            <p:custDataLst>
              <p:tags r:id="rId5"/>
            </p:custDataLst>
          </p:nvPr>
        </p:nvSpPr>
        <p:spPr bwMode="auto">
          <a:xfrm rot="16200000">
            <a:off x="-266895" y="4794957"/>
            <a:ext cx="2152138"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sz="1600">
                <a:solidFill>
                  <a:schemeClr val="bg1"/>
                </a:solidFill>
              </a:rPr>
              <a:t>bag-of-specials</a:t>
            </a:r>
            <a:endParaRPr lang="en-US" sz="1600" dirty="0">
              <a:solidFill>
                <a:schemeClr val="bg1"/>
              </a:solidFill>
            </a:endParaRPr>
          </a:p>
        </p:txBody>
      </p:sp>
      <p:grpSp>
        <p:nvGrpSpPr>
          <p:cNvPr id="16" name="Group 4">
            <a:extLst>
              <a:ext uri="{FF2B5EF4-FFF2-40B4-BE49-F238E27FC236}">
                <a16:creationId xmlns:a16="http://schemas.microsoft.com/office/drawing/2014/main" id="{3BFBD47A-0D2D-89AD-A168-86ABECF4615B}"/>
              </a:ext>
            </a:extLst>
          </p:cNvPr>
          <p:cNvGrpSpPr/>
          <p:nvPr/>
        </p:nvGrpSpPr>
        <p:grpSpPr>
          <a:xfrm>
            <a:off x="1103999" y="2154583"/>
            <a:ext cx="2914012" cy="1555267"/>
            <a:chOff x="514350" y="5159051"/>
            <a:chExt cx="1632540" cy="1003935"/>
          </a:xfrm>
        </p:grpSpPr>
        <p:sp>
          <p:nvSpPr>
            <p:cNvPr id="17" name="Rectangle 2">
              <a:extLst>
                <a:ext uri="{FF2B5EF4-FFF2-40B4-BE49-F238E27FC236}">
                  <a16:creationId xmlns:a16="http://schemas.microsoft.com/office/drawing/2014/main" id="{0D593EAE-259F-582A-905F-F3CB82150B8F}"/>
                </a:ext>
              </a:extLst>
            </p:cNvPr>
            <p:cNvSpPr>
              <a:spLocks noChangeArrowheads="1"/>
            </p:cNvSpPr>
            <p:nvPr/>
          </p:nvSpPr>
          <p:spPr bwMode="gray">
            <a:xfrm>
              <a:off x="793510" y="6004049"/>
              <a:ext cx="321507" cy="158937"/>
            </a:xfrm>
            <a:prstGeom prst="rect">
              <a:avLst/>
            </a:prstGeom>
            <a:noFill/>
            <a:ln w="9525">
              <a:noFill/>
              <a:miter lim="800000"/>
              <a:headEnd/>
              <a:tailEnd/>
            </a:ln>
          </p:spPr>
          <p:txBody>
            <a:bodyPr wrap="none" lIns="0" tIns="0" rIns="0" bIns="0" anchor="ctr">
              <a:spAutoFit/>
            </a:bodyPr>
            <a:lstStyle/>
            <a:p>
              <a:pPr defTabSz="762000" eaLnBrk="0" hangingPunct="0"/>
              <a:r>
                <a:rPr lang="en-US" altLang="zh-CN" sz="1600" dirty="0" err="1">
                  <a:latin typeface="+mn-lt"/>
                </a:rPr>
                <a:t>CmBN</a:t>
              </a:r>
              <a:endParaRPr lang="en-US" sz="1600" dirty="0">
                <a:cs typeface="Arial" panose="020B0604020202020204" pitchFamily="34" charset="0"/>
              </a:endParaRPr>
            </a:p>
          </p:txBody>
        </p:sp>
        <p:sp>
          <p:nvSpPr>
            <p:cNvPr id="18" name="Line 4">
              <a:extLst>
                <a:ext uri="{FF2B5EF4-FFF2-40B4-BE49-F238E27FC236}">
                  <a16:creationId xmlns:a16="http://schemas.microsoft.com/office/drawing/2014/main" id="{6B05C426-B008-9A23-1920-403B5EAE41E5}"/>
                </a:ext>
              </a:extLst>
            </p:cNvPr>
            <p:cNvSpPr>
              <a:spLocks noChangeShapeType="1"/>
            </p:cNvSpPr>
            <p:nvPr/>
          </p:nvSpPr>
          <p:spPr bwMode="gray">
            <a:xfrm rot="16200000">
              <a:off x="37664" y="5660630"/>
              <a:ext cx="953371" cy="0"/>
            </a:xfrm>
            <a:prstGeom prst="line">
              <a:avLst/>
            </a:prstGeom>
            <a:noFill/>
            <a:ln w="9525" cap="flat" cmpd="sng" algn="ctr">
              <a:solidFill>
                <a:schemeClr val="accent1">
                  <a:lumMod val="100000"/>
                </a:schemeClr>
              </a:solidFill>
              <a:prstDash val="solid"/>
              <a:miter lim="800000"/>
              <a:headEnd type="none" w="med" len="med"/>
              <a:tailEnd type="none" w="med" len="med"/>
            </a:ln>
          </p:spPr>
          <p:txBody>
            <a:bodyPr/>
            <a:lstStyle/>
            <a:p>
              <a:endParaRPr lang="en-US" sz="1600" dirty="0">
                <a:cs typeface="Arial" panose="020B0604020202020204" pitchFamily="34" charset="0"/>
              </a:endParaRPr>
            </a:p>
          </p:txBody>
        </p:sp>
        <p:sp>
          <p:nvSpPr>
            <p:cNvPr id="19" name="Rectangle 3">
              <a:extLst>
                <a:ext uri="{FF2B5EF4-FFF2-40B4-BE49-F238E27FC236}">
                  <a16:creationId xmlns:a16="http://schemas.microsoft.com/office/drawing/2014/main" id="{AC634D3A-DAA6-4865-B3C0-2C7F24A82BF0}"/>
                </a:ext>
              </a:extLst>
            </p:cNvPr>
            <p:cNvSpPr>
              <a:spLocks noChangeAspect="1" noChangeArrowheads="1"/>
            </p:cNvSpPr>
            <p:nvPr/>
          </p:nvSpPr>
          <p:spPr bwMode="gray">
            <a:xfrm>
              <a:off x="586149" y="6029719"/>
              <a:ext cx="151967" cy="107596"/>
            </a:xfrm>
            <a:prstGeom prst="rect">
              <a:avLst/>
            </a:prstGeom>
            <a:solidFill>
              <a:schemeClr val="accent1">
                <a:lumMod val="100000"/>
              </a:schemeClr>
            </a:solidFill>
            <a:ln w="9525">
              <a:noFill/>
              <a:miter lim="800000"/>
              <a:headEnd/>
              <a:tailEnd/>
            </a:ln>
          </p:spPr>
          <p:txBody>
            <a:bodyPr lIns="54006" tIns="54006" rIns="54006" bIns="54006" anchor="ctr"/>
            <a:lstStyle/>
            <a:p>
              <a:pPr>
                <a:tabLst>
                  <a:tab pos="1800225" algn="r"/>
                </a:tabLst>
              </a:pPr>
              <a:endParaRPr lang="en-US" sz="1600" kern="0" dirty="0">
                <a:cs typeface="Arial" panose="020B0604020202020204" pitchFamily="34" charset="0"/>
              </a:endParaRPr>
            </a:p>
          </p:txBody>
        </p:sp>
        <p:sp>
          <p:nvSpPr>
            <p:cNvPr id="20" name="Rectangle 5">
              <a:extLst>
                <a:ext uri="{FF2B5EF4-FFF2-40B4-BE49-F238E27FC236}">
                  <a16:creationId xmlns:a16="http://schemas.microsoft.com/office/drawing/2014/main" id="{0210BF6C-17CE-7AE1-53A2-A4E22F3EDE81}"/>
                </a:ext>
              </a:extLst>
            </p:cNvPr>
            <p:cNvSpPr>
              <a:spLocks noChangeArrowheads="1"/>
            </p:cNvSpPr>
            <p:nvPr/>
          </p:nvSpPr>
          <p:spPr bwMode="gray">
            <a:xfrm>
              <a:off x="793509" y="5793382"/>
              <a:ext cx="1103720" cy="158937"/>
            </a:xfrm>
            <a:prstGeom prst="rect">
              <a:avLst/>
            </a:prstGeom>
            <a:noFill/>
            <a:ln w="9525">
              <a:noFill/>
              <a:miter lim="800000"/>
              <a:headEnd/>
              <a:tailEnd/>
            </a:ln>
          </p:spPr>
          <p:txBody>
            <a:bodyPr wrap="none" lIns="0" tIns="0" rIns="0" bIns="0" anchor="ctr">
              <a:spAutoFit/>
            </a:bodyPr>
            <a:lstStyle/>
            <a:p>
              <a:pPr defTabSz="762000" eaLnBrk="0" hangingPunct="0"/>
              <a:r>
                <a:rPr lang="en-US" altLang="zh-CN" sz="1600" dirty="0">
                  <a:latin typeface="+mn-lt"/>
                </a:rPr>
                <a:t>Class label smoothing</a:t>
              </a:r>
              <a:endParaRPr lang="en-US" sz="1600" dirty="0">
                <a:cs typeface="Arial" panose="020B0604020202020204" pitchFamily="34" charset="0"/>
              </a:endParaRPr>
            </a:p>
          </p:txBody>
        </p:sp>
        <p:sp>
          <p:nvSpPr>
            <p:cNvPr id="21" name="Rectangle 6">
              <a:extLst>
                <a:ext uri="{FF2B5EF4-FFF2-40B4-BE49-F238E27FC236}">
                  <a16:creationId xmlns:a16="http://schemas.microsoft.com/office/drawing/2014/main" id="{5F3E19D4-062A-ACF8-DEF7-84770B364ED8}"/>
                </a:ext>
              </a:extLst>
            </p:cNvPr>
            <p:cNvSpPr>
              <a:spLocks noChangeAspect="1" noChangeArrowheads="1"/>
            </p:cNvSpPr>
            <p:nvPr/>
          </p:nvSpPr>
          <p:spPr bwMode="gray">
            <a:xfrm>
              <a:off x="586149" y="5818275"/>
              <a:ext cx="151967" cy="107596"/>
            </a:xfrm>
            <a:prstGeom prst="rect">
              <a:avLst/>
            </a:prstGeom>
            <a:solidFill>
              <a:schemeClr val="accent2"/>
            </a:solidFill>
            <a:ln w="9525" algn="ctr">
              <a:noFill/>
              <a:miter lim="800000"/>
              <a:headEnd/>
              <a:tailEnd/>
            </a:ln>
          </p:spPr>
          <p:txBody>
            <a:bodyPr lIns="54006" tIns="54006" rIns="54006" bIns="54006" anchor="ctr"/>
            <a:lstStyle/>
            <a:p>
              <a:pPr>
                <a:tabLst>
                  <a:tab pos="1800225" algn="r"/>
                </a:tabLst>
              </a:pPr>
              <a:endParaRPr lang="en-US" sz="1600" kern="0" dirty="0">
                <a:cs typeface="Arial" panose="020B0604020202020204" pitchFamily="34" charset="0"/>
              </a:endParaRPr>
            </a:p>
          </p:txBody>
        </p:sp>
        <p:sp>
          <p:nvSpPr>
            <p:cNvPr id="22" name="Rectangle 7">
              <a:extLst>
                <a:ext uri="{FF2B5EF4-FFF2-40B4-BE49-F238E27FC236}">
                  <a16:creationId xmlns:a16="http://schemas.microsoft.com/office/drawing/2014/main" id="{1E1BE6B7-9DA9-6A33-2EA2-084F8EF0A828}"/>
                </a:ext>
              </a:extLst>
            </p:cNvPr>
            <p:cNvSpPr>
              <a:spLocks noChangeArrowheads="1"/>
            </p:cNvSpPr>
            <p:nvPr/>
          </p:nvSpPr>
          <p:spPr bwMode="gray">
            <a:xfrm>
              <a:off x="793509" y="5581938"/>
              <a:ext cx="954642" cy="158937"/>
            </a:xfrm>
            <a:prstGeom prst="rect">
              <a:avLst/>
            </a:prstGeom>
            <a:noFill/>
            <a:ln w="9525">
              <a:noFill/>
              <a:miter lim="800000"/>
              <a:headEnd/>
              <a:tailEnd/>
            </a:ln>
          </p:spPr>
          <p:txBody>
            <a:bodyPr wrap="none" lIns="0" tIns="0" rIns="0" bIns="0" anchor="ctr">
              <a:spAutoFit/>
            </a:bodyPr>
            <a:lstStyle/>
            <a:p>
              <a:pPr defTabSz="762000" eaLnBrk="0" hangingPunct="0"/>
              <a:r>
                <a:rPr lang="en-US" altLang="zh-CN" sz="1600" dirty="0">
                  <a:latin typeface="+mn-lt"/>
                </a:rPr>
                <a:t>Genetic algorithms</a:t>
              </a:r>
              <a:endParaRPr lang="en-US" sz="1600" dirty="0">
                <a:cs typeface="Arial" panose="020B0604020202020204" pitchFamily="34" charset="0"/>
              </a:endParaRPr>
            </a:p>
          </p:txBody>
        </p:sp>
        <p:sp>
          <p:nvSpPr>
            <p:cNvPr id="23" name="Rectangle 8">
              <a:extLst>
                <a:ext uri="{FF2B5EF4-FFF2-40B4-BE49-F238E27FC236}">
                  <a16:creationId xmlns:a16="http://schemas.microsoft.com/office/drawing/2014/main" id="{B6D3A78B-EC35-81B8-AC29-89FE205F8D64}"/>
                </a:ext>
              </a:extLst>
            </p:cNvPr>
            <p:cNvSpPr>
              <a:spLocks noChangeAspect="1" noChangeArrowheads="1"/>
            </p:cNvSpPr>
            <p:nvPr/>
          </p:nvSpPr>
          <p:spPr bwMode="gray">
            <a:xfrm>
              <a:off x="586149" y="5606831"/>
              <a:ext cx="151967" cy="107596"/>
            </a:xfrm>
            <a:prstGeom prst="rect">
              <a:avLst/>
            </a:prstGeom>
            <a:solidFill>
              <a:schemeClr val="accent3"/>
            </a:solidFill>
            <a:ln w="9525">
              <a:noFill/>
              <a:miter lim="800000"/>
              <a:headEnd/>
              <a:tailEnd/>
            </a:ln>
          </p:spPr>
          <p:txBody>
            <a:bodyPr lIns="54006" tIns="54006" rIns="54006" bIns="54006" anchor="ctr"/>
            <a:lstStyle/>
            <a:p>
              <a:pPr>
                <a:tabLst>
                  <a:tab pos="1800225" algn="r"/>
                </a:tabLst>
              </a:pPr>
              <a:endParaRPr lang="en-US" sz="1600" kern="0" dirty="0">
                <a:cs typeface="Arial" panose="020B0604020202020204" pitchFamily="34" charset="0"/>
              </a:endParaRPr>
            </a:p>
          </p:txBody>
        </p:sp>
        <p:sp>
          <p:nvSpPr>
            <p:cNvPr id="24" name="Rectangle 9">
              <a:extLst>
                <a:ext uri="{FF2B5EF4-FFF2-40B4-BE49-F238E27FC236}">
                  <a16:creationId xmlns:a16="http://schemas.microsoft.com/office/drawing/2014/main" id="{3E5C1482-F8D2-7D77-5F08-7B57A1326D0E}"/>
                </a:ext>
              </a:extLst>
            </p:cNvPr>
            <p:cNvSpPr>
              <a:spLocks noChangeArrowheads="1"/>
            </p:cNvSpPr>
            <p:nvPr/>
          </p:nvSpPr>
          <p:spPr bwMode="gray">
            <a:xfrm>
              <a:off x="793509" y="5370494"/>
              <a:ext cx="686407" cy="158937"/>
            </a:xfrm>
            <a:prstGeom prst="rect">
              <a:avLst/>
            </a:prstGeom>
            <a:noFill/>
            <a:ln w="9525">
              <a:noFill/>
              <a:miter lim="800000"/>
              <a:headEnd/>
              <a:tailEnd/>
            </a:ln>
          </p:spPr>
          <p:txBody>
            <a:bodyPr wrap="none" lIns="0" tIns="0" rIns="0" bIns="0" anchor="ctr">
              <a:spAutoFit/>
            </a:bodyPr>
            <a:lstStyle/>
            <a:p>
              <a:pPr defTabSz="762000" eaLnBrk="0" hangingPunct="0"/>
              <a:r>
                <a:rPr lang="en-US" altLang="zh-CN" sz="1600" dirty="0">
                  <a:latin typeface="+mn-lt"/>
                </a:rPr>
                <a:t>IoU threshold</a:t>
              </a:r>
              <a:endParaRPr lang="en-US" sz="1600" dirty="0">
                <a:cs typeface="Arial" panose="020B0604020202020204" pitchFamily="34" charset="0"/>
              </a:endParaRPr>
            </a:p>
          </p:txBody>
        </p:sp>
        <p:sp>
          <p:nvSpPr>
            <p:cNvPr id="25" name="Rectangle 10">
              <a:extLst>
                <a:ext uri="{FF2B5EF4-FFF2-40B4-BE49-F238E27FC236}">
                  <a16:creationId xmlns:a16="http://schemas.microsoft.com/office/drawing/2014/main" id="{090B3A39-97B3-44B9-A81B-E9AF71D37649}"/>
                </a:ext>
              </a:extLst>
            </p:cNvPr>
            <p:cNvSpPr>
              <a:spLocks noChangeAspect="1" noChangeArrowheads="1"/>
            </p:cNvSpPr>
            <p:nvPr/>
          </p:nvSpPr>
          <p:spPr bwMode="gray">
            <a:xfrm>
              <a:off x="586149" y="5395388"/>
              <a:ext cx="151967" cy="107596"/>
            </a:xfrm>
            <a:prstGeom prst="rect">
              <a:avLst/>
            </a:prstGeom>
            <a:solidFill>
              <a:schemeClr val="accent4"/>
            </a:solidFill>
            <a:ln w="9525">
              <a:noFill/>
              <a:miter lim="800000"/>
              <a:headEnd/>
              <a:tailEnd/>
            </a:ln>
          </p:spPr>
          <p:txBody>
            <a:bodyPr lIns="54006" tIns="54006" rIns="54006" bIns="54006" anchor="ctr"/>
            <a:lstStyle/>
            <a:p>
              <a:pPr>
                <a:tabLst>
                  <a:tab pos="1800225" algn="r"/>
                </a:tabLst>
              </a:pPr>
              <a:endParaRPr lang="en-US" sz="1600" kern="0" dirty="0">
                <a:cs typeface="Arial" panose="020B0604020202020204" pitchFamily="34" charset="0"/>
              </a:endParaRPr>
            </a:p>
          </p:txBody>
        </p:sp>
        <p:sp>
          <p:nvSpPr>
            <p:cNvPr id="26" name="Rectangle 11">
              <a:extLst>
                <a:ext uri="{FF2B5EF4-FFF2-40B4-BE49-F238E27FC236}">
                  <a16:creationId xmlns:a16="http://schemas.microsoft.com/office/drawing/2014/main" id="{A2E36489-FAB1-823F-3505-6A285437165D}"/>
                </a:ext>
              </a:extLst>
            </p:cNvPr>
            <p:cNvSpPr>
              <a:spLocks noChangeArrowheads="1"/>
            </p:cNvSpPr>
            <p:nvPr/>
          </p:nvSpPr>
          <p:spPr bwMode="gray">
            <a:xfrm>
              <a:off x="793509" y="5159051"/>
              <a:ext cx="1353381" cy="158937"/>
            </a:xfrm>
            <a:prstGeom prst="rect">
              <a:avLst/>
            </a:prstGeom>
            <a:noFill/>
            <a:ln w="9525">
              <a:noFill/>
              <a:miter lim="800000"/>
              <a:headEnd/>
              <a:tailEnd/>
            </a:ln>
          </p:spPr>
          <p:txBody>
            <a:bodyPr wrap="none" lIns="0" tIns="0" rIns="0" bIns="0" anchor="ctr">
              <a:spAutoFit/>
            </a:bodyPr>
            <a:lstStyle/>
            <a:p>
              <a:pPr defTabSz="762000" eaLnBrk="0" hangingPunct="0"/>
              <a:r>
                <a:rPr lang="en-US" sz="1600" dirty="0">
                  <a:cs typeface="Arial" panose="020B0604020202020204" pitchFamily="34" charset="0"/>
                </a:rPr>
                <a:t>Mosaic data augmentation</a:t>
              </a:r>
            </a:p>
          </p:txBody>
        </p:sp>
        <p:sp>
          <p:nvSpPr>
            <p:cNvPr id="27" name="Rectangle 12">
              <a:extLst>
                <a:ext uri="{FF2B5EF4-FFF2-40B4-BE49-F238E27FC236}">
                  <a16:creationId xmlns:a16="http://schemas.microsoft.com/office/drawing/2014/main" id="{DCA93FFD-D9F0-AEB7-1536-7494F317166C}"/>
                </a:ext>
              </a:extLst>
            </p:cNvPr>
            <p:cNvSpPr>
              <a:spLocks noChangeAspect="1" noChangeArrowheads="1"/>
            </p:cNvSpPr>
            <p:nvPr/>
          </p:nvSpPr>
          <p:spPr bwMode="gray">
            <a:xfrm>
              <a:off x="586149" y="5183944"/>
              <a:ext cx="151967" cy="107596"/>
            </a:xfrm>
            <a:prstGeom prst="rect">
              <a:avLst/>
            </a:prstGeom>
            <a:solidFill>
              <a:schemeClr val="accent5"/>
            </a:solidFill>
            <a:ln w="9525">
              <a:noFill/>
              <a:miter lim="800000"/>
              <a:headEnd/>
              <a:tailEnd/>
            </a:ln>
          </p:spPr>
          <p:txBody>
            <a:bodyPr lIns="54006" tIns="54006" rIns="54006" bIns="54006" anchor="ctr"/>
            <a:lstStyle/>
            <a:p>
              <a:pPr>
                <a:tabLst>
                  <a:tab pos="1800225" algn="r"/>
                </a:tabLst>
              </a:pPr>
              <a:endParaRPr lang="en-US" sz="1600" kern="0" dirty="0">
                <a:cs typeface="Arial" panose="020B0604020202020204" pitchFamily="34" charset="0"/>
              </a:endParaRPr>
            </a:p>
          </p:txBody>
        </p:sp>
      </p:grpSp>
      <p:grpSp>
        <p:nvGrpSpPr>
          <p:cNvPr id="28" name="Group 4">
            <a:extLst>
              <a:ext uri="{FF2B5EF4-FFF2-40B4-BE49-F238E27FC236}">
                <a16:creationId xmlns:a16="http://schemas.microsoft.com/office/drawing/2014/main" id="{69EC9F88-B384-27AB-FECD-88A42BD85C14}"/>
              </a:ext>
            </a:extLst>
          </p:cNvPr>
          <p:cNvGrpSpPr/>
          <p:nvPr/>
        </p:nvGrpSpPr>
        <p:grpSpPr>
          <a:xfrm>
            <a:off x="6094807" y="2153978"/>
            <a:ext cx="2966911" cy="1515498"/>
            <a:chOff x="514350" y="5159051"/>
            <a:chExt cx="1662176" cy="978264"/>
          </a:xfrm>
        </p:grpSpPr>
        <p:sp>
          <p:nvSpPr>
            <p:cNvPr id="30" name="Line 4">
              <a:extLst>
                <a:ext uri="{FF2B5EF4-FFF2-40B4-BE49-F238E27FC236}">
                  <a16:creationId xmlns:a16="http://schemas.microsoft.com/office/drawing/2014/main" id="{FAEAB2B1-26DE-D16E-6E66-462E67420B61}"/>
                </a:ext>
              </a:extLst>
            </p:cNvPr>
            <p:cNvSpPr>
              <a:spLocks noChangeShapeType="1"/>
            </p:cNvSpPr>
            <p:nvPr/>
          </p:nvSpPr>
          <p:spPr bwMode="gray">
            <a:xfrm rot="16200000">
              <a:off x="37664" y="5660630"/>
              <a:ext cx="953371" cy="0"/>
            </a:xfrm>
            <a:prstGeom prst="line">
              <a:avLst/>
            </a:prstGeom>
            <a:noFill/>
            <a:ln w="9525" cap="flat" cmpd="sng" algn="ctr">
              <a:solidFill>
                <a:schemeClr val="accent1">
                  <a:lumMod val="100000"/>
                </a:schemeClr>
              </a:solidFill>
              <a:prstDash val="solid"/>
              <a:miter lim="800000"/>
              <a:headEnd type="none" w="med" len="med"/>
              <a:tailEnd type="none" w="med" len="med"/>
            </a:ln>
          </p:spPr>
          <p:txBody>
            <a:bodyPr/>
            <a:lstStyle/>
            <a:p>
              <a:endParaRPr lang="en-US" sz="1600" dirty="0">
                <a:cs typeface="Arial" panose="020B0604020202020204" pitchFamily="34" charset="0"/>
              </a:endParaRPr>
            </a:p>
          </p:txBody>
        </p:sp>
        <p:sp>
          <p:nvSpPr>
            <p:cNvPr id="32" name="Rectangle 5">
              <a:extLst>
                <a:ext uri="{FF2B5EF4-FFF2-40B4-BE49-F238E27FC236}">
                  <a16:creationId xmlns:a16="http://schemas.microsoft.com/office/drawing/2014/main" id="{23D0CF81-9419-ED93-B9E2-FC2B7ED9A62C}"/>
                </a:ext>
              </a:extLst>
            </p:cNvPr>
            <p:cNvSpPr>
              <a:spLocks noChangeArrowheads="1"/>
            </p:cNvSpPr>
            <p:nvPr/>
          </p:nvSpPr>
          <p:spPr bwMode="gray">
            <a:xfrm>
              <a:off x="793509" y="5793382"/>
              <a:ext cx="1154011" cy="158937"/>
            </a:xfrm>
            <a:prstGeom prst="rect">
              <a:avLst/>
            </a:prstGeom>
            <a:noFill/>
            <a:ln w="9525">
              <a:noFill/>
              <a:miter lim="800000"/>
              <a:headEnd/>
              <a:tailEnd/>
            </a:ln>
          </p:spPr>
          <p:txBody>
            <a:bodyPr wrap="none" lIns="0" tIns="0" rIns="0" bIns="0" anchor="ctr">
              <a:spAutoFit/>
            </a:bodyPr>
            <a:lstStyle/>
            <a:p>
              <a:pPr defTabSz="762000" eaLnBrk="0" hangingPunct="0"/>
              <a:r>
                <a:rPr lang="en-US" altLang="zh-CN" sz="1600" dirty="0" err="1">
                  <a:latin typeface="+mn-lt"/>
                </a:rPr>
                <a:t>GIoU</a:t>
              </a:r>
              <a:r>
                <a:rPr lang="en-US" altLang="zh-CN" sz="1600" dirty="0">
                  <a:latin typeface="+mn-lt"/>
                </a:rPr>
                <a:t>, </a:t>
              </a:r>
              <a:r>
                <a:rPr lang="en-US" altLang="zh-CN" sz="1600" dirty="0" err="1">
                  <a:latin typeface="+mn-lt"/>
                </a:rPr>
                <a:t>CIoU</a:t>
              </a:r>
              <a:r>
                <a:rPr lang="en-US" altLang="zh-CN" sz="1600" dirty="0">
                  <a:latin typeface="+mn-lt"/>
                </a:rPr>
                <a:t>, </a:t>
              </a:r>
              <a:r>
                <a:rPr lang="en-US" altLang="zh-CN" sz="1600" dirty="0" err="1">
                  <a:latin typeface="+mn-lt"/>
                </a:rPr>
                <a:t>DIoU</a:t>
              </a:r>
              <a:r>
                <a:rPr lang="en-US" altLang="zh-CN" sz="1600" dirty="0">
                  <a:latin typeface="+mn-lt"/>
                </a:rPr>
                <a:t>, MSE</a:t>
              </a:r>
              <a:endParaRPr lang="en-US" sz="1600" dirty="0">
                <a:cs typeface="Arial" panose="020B0604020202020204" pitchFamily="34" charset="0"/>
              </a:endParaRPr>
            </a:p>
          </p:txBody>
        </p:sp>
        <p:sp>
          <p:nvSpPr>
            <p:cNvPr id="33" name="Rectangle 6">
              <a:extLst>
                <a:ext uri="{FF2B5EF4-FFF2-40B4-BE49-F238E27FC236}">
                  <a16:creationId xmlns:a16="http://schemas.microsoft.com/office/drawing/2014/main" id="{5DA20A7B-4E7F-4FC7-1973-0A670A52C57B}"/>
                </a:ext>
              </a:extLst>
            </p:cNvPr>
            <p:cNvSpPr>
              <a:spLocks noChangeAspect="1" noChangeArrowheads="1"/>
            </p:cNvSpPr>
            <p:nvPr/>
          </p:nvSpPr>
          <p:spPr bwMode="gray">
            <a:xfrm>
              <a:off x="586149" y="5818275"/>
              <a:ext cx="151967" cy="107596"/>
            </a:xfrm>
            <a:prstGeom prst="rect">
              <a:avLst/>
            </a:prstGeom>
            <a:solidFill>
              <a:schemeClr val="accent2"/>
            </a:solidFill>
            <a:ln w="9525" algn="ctr">
              <a:noFill/>
              <a:miter lim="800000"/>
              <a:headEnd/>
              <a:tailEnd/>
            </a:ln>
          </p:spPr>
          <p:txBody>
            <a:bodyPr lIns="54006" tIns="54006" rIns="54006" bIns="54006" anchor="ctr"/>
            <a:lstStyle/>
            <a:p>
              <a:pPr>
                <a:tabLst>
                  <a:tab pos="1800225" algn="r"/>
                </a:tabLst>
              </a:pPr>
              <a:endParaRPr lang="en-US" sz="1600" kern="0" dirty="0">
                <a:cs typeface="Arial" panose="020B0604020202020204" pitchFamily="34" charset="0"/>
              </a:endParaRPr>
            </a:p>
          </p:txBody>
        </p:sp>
        <p:sp>
          <p:nvSpPr>
            <p:cNvPr id="34" name="Rectangle 7">
              <a:extLst>
                <a:ext uri="{FF2B5EF4-FFF2-40B4-BE49-F238E27FC236}">
                  <a16:creationId xmlns:a16="http://schemas.microsoft.com/office/drawing/2014/main" id="{365F5F51-D2FA-9FC8-23CC-E23F2C0B1065}"/>
                </a:ext>
              </a:extLst>
            </p:cNvPr>
            <p:cNvSpPr>
              <a:spLocks noChangeArrowheads="1"/>
            </p:cNvSpPr>
            <p:nvPr/>
          </p:nvSpPr>
          <p:spPr bwMode="gray">
            <a:xfrm>
              <a:off x="793509" y="5581938"/>
              <a:ext cx="972495" cy="158937"/>
            </a:xfrm>
            <a:prstGeom prst="rect">
              <a:avLst/>
            </a:prstGeom>
            <a:noFill/>
            <a:ln w="9525">
              <a:noFill/>
              <a:miter lim="800000"/>
              <a:headEnd/>
              <a:tailEnd/>
            </a:ln>
          </p:spPr>
          <p:txBody>
            <a:bodyPr wrap="none" lIns="0" tIns="0" rIns="0" bIns="0" anchor="ctr">
              <a:spAutoFit/>
            </a:bodyPr>
            <a:lstStyle/>
            <a:p>
              <a:pPr defTabSz="762000" eaLnBrk="0" hangingPunct="0"/>
              <a:r>
                <a:rPr lang="en-US" altLang="zh-CN" sz="1600" dirty="0">
                  <a:latin typeface="+mn-lt"/>
                </a:rPr>
                <a:t>Optimized Anchors</a:t>
              </a:r>
              <a:endParaRPr lang="en-US" sz="1600" dirty="0">
                <a:cs typeface="Arial" panose="020B0604020202020204" pitchFamily="34" charset="0"/>
              </a:endParaRPr>
            </a:p>
          </p:txBody>
        </p:sp>
        <p:sp>
          <p:nvSpPr>
            <p:cNvPr id="35" name="Rectangle 8">
              <a:extLst>
                <a:ext uri="{FF2B5EF4-FFF2-40B4-BE49-F238E27FC236}">
                  <a16:creationId xmlns:a16="http://schemas.microsoft.com/office/drawing/2014/main" id="{FB4E07EC-2D8E-D831-F9F9-0FF0C6F03AA8}"/>
                </a:ext>
              </a:extLst>
            </p:cNvPr>
            <p:cNvSpPr>
              <a:spLocks noChangeAspect="1" noChangeArrowheads="1"/>
            </p:cNvSpPr>
            <p:nvPr/>
          </p:nvSpPr>
          <p:spPr bwMode="gray">
            <a:xfrm>
              <a:off x="586149" y="5606831"/>
              <a:ext cx="151967" cy="107596"/>
            </a:xfrm>
            <a:prstGeom prst="rect">
              <a:avLst/>
            </a:prstGeom>
            <a:solidFill>
              <a:schemeClr val="accent3"/>
            </a:solidFill>
            <a:ln w="9525">
              <a:noFill/>
              <a:miter lim="800000"/>
              <a:headEnd/>
              <a:tailEnd/>
            </a:ln>
          </p:spPr>
          <p:txBody>
            <a:bodyPr lIns="54006" tIns="54006" rIns="54006" bIns="54006" anchor="ctr"/>
            <a:lstStyle/>
            <a:p>
              <a:pPr>
                <a:tabLst>
                  <a:tab pos="1800225" algn="r"/>
                </a:tabLst>
              </a:pPr>
              <a:endParaRPr lang="en-US" sz="1600" kern="0" dirty="0">
                <a:cs typeface="Arial" panose="020B0604020202020204" pitchFamily="34" charset="0"/>
              </a:endParaRPr>
            </a:p>
          </p:txBody>
        </p:sp>
        <p:sp>
          <p:nvSpPr>
            <p:cNvPr id="40" name="Rectangle 9">
              <a:extLst>
                <a:ext uri="{FF2B5EF4-FFF2-40B4-BE49-F238E27FC236}">
                  <a16:creationId xmlns:a16="http://schemas.microsoft.com/office/drawing/2014/main" id="{603CEBE5-A915-7C94-F4FE-69EEB06018A1}"/>
                </a:ext>
              </a:extLst>
            </p:cNvPr>
            <p:cNvSpPr>
              <a:spLocks noChangeArrowheads="1"/>
            </p:cNvSpPr>
            <p:nvPr/>
          </p:nvSpPr>
          <p:spPr bwMode="gray">
            <a:xfrm>
              <a:off x="793509" y="5370494"/>
              <a:ext cx="1234513" cy="158937"/>
            </a:xfrm>
            <a:prstGeom prst="rect">
              <a:avLst/>
            </a:prstGeom>
            <a:noFill/>
            <a:ln w="9525">
              <a:noFill/>
              <a:miter lim="800000"/>
              <a:headEnd/>
              <a:tailEnd/>
            </a:ln>
          </p:spPr>
          <p:txBody>
            <a:bodyPr wrap="none" lIns="0" tIns="0" rIns="0" bIns="0" anchor="ctr">
              <a:spAutoFit/>
            </a:bodyPr>
            <a:lstStyle/>
            <a:p>
              <a:pPr defTabSz="762000" eaLnBrk="0" hangingPunct="0"/>
              <a:r>
                <a:rPr lang="en-US" altLang="zh-CN" sz="1600" dirty="0">
                  <a:latin typeface="+mn-lt"/>
                </a:rPr>
                <a:t>Dynamic mini-batch size</a:t>
              </a:r>
              <a:endParaRPr lang="en-US" sz="1600" dirty="0">
                <a:cs typeface="Arial" panose="020B0604020202020204" pitchFamily="34" charset="0"/>
              </a:endParaRPr>
            </a:p>
          </p:txBody>
        </p:sp>
        <p:sp>
          <p:nvSpPr>
            <p:cNvPr id="41" name="Rectangle 10">
              <a:extLst>
                <a:ext uri="{FF2B5EF4-FFF2-40B4-BE49-F238E27FC236}">
                  <a16:creationId xmlns:a16="http://schemas.microsoft.com/office/drawing/2014/main" id="{B40EEF47-08F6-228E-BAE9-6B60AB4B1669}"/>
                </a:ext>
              </a:extLst>
            </p:cNvPr>
            <p:cNvSpPr>
              <a:spLocks noChangeAspect="1" noChangeArrowheads="1"/>
            </p:cNvSpPr>
            <p:nvPr/>
          </p:nvSpPr>
          <p:spPr bwMode="gray">
            <a:xfrm>
              <a:off x="586149" y="5395388"/>
              <a:ext cx="151967" cy="107596"/>
            </a:xfrm>
            <a:prstGeom prst="rect">
              <a:avLst/>
            </a:prstGeom>
            <a:solidFill>
              <a:schemeClr val="accent4"/>
            </a:solidFill>
            <a:ln w="9525">
              <a:noFill/>
              <a:miter lim="800000"/>
              <a:headEnd/>
              <a:tailEnd/>
            </a:ln>
          </p:spPr>
          <p:txBody>
            <a:bodyPr lIns="54006" tIns="54006" rIns="54006" bIns="54006" anchor="ctr"/>
            <a:lstStyle/>
            <a:p>
              <a:pPr>
                <a:tabLst>
                  <a:tab pos="1800225" algn="r"/>
                </a:tabLst>
              </a:pPr>
              <a:endParaRPr lang="en-US" sz="1600" kern="0" dirty="0">
                <a:cs typeface="Arial" panose="020B0604020202020204" pitchFamily="34" charset="0"/>
              </a:endParaRPr>
            </a:p>
          </p:txBody>
        </p:sp>
        <p:sp>
          <p:nvSpPr>
            <p:cNvPr id="42" name="Rectangle 11">
              <a:extLst>
                <a:ext uri="{FF2B5EF4-FFF2-40B4-BE49-F238E27FC236}">
                  <a16:creationId xmlns:a16="http://schemas.microsoft.com/office/drawing/2014/main" id="{7916CACC-ECCE-199F-F10E-A7DEB8FC51AB}"/>
                </a:ext>
              </a:extLst>
            </p:cNvPr>
            <p:cNvSpPr>
              <a:spLocks noChangeArrowheads="1"/>
            </p:cNvSpPr>
            <p:nvPr/>
          </p:nvSpPr>
          <p:spPr bwMode="gray">
            <a:xfrm>
              <a:off x="793509" y="5159051"/>
              <a:ext cx="1383017" cy="158937"/>
            </a:xfrm>
            <a:prstGeom prst="rect">
              <a:avLst/>
            </a:prstGeom>
            <a:noFill/>
            <a:ln w="9525">
              <a:noFill/>
              <a:miter lim="800000"/>
              <a:headEnd/>
              <a:tailEnd/>
            </a:ln>
          </p:spPr>
          <p:txBody>
            <a:bodyPr wrap="none" lIns="0" tIns="0" rIns="0" bIns="0" anchor="ctr">
              <a:spAutoFit/>
            </a:bodyPr>
            <a:lstStyle/>
            <a:p>
              <a:pPr defTabSz="762000" eaLnBrk="0" hangingPunct="0"/>
              <a:r>
                <a:rPr lang="en-US" altLang="zh-CN" sz="1600" dirty="0">
                  <a:latin typeface="+mn-lt"/>
                </a:rPr>
                <a:t>Cosine annealing scheduler</a:t>
              </a:r>
              <a:endParaRPr lang="en-US" sz="1600" dirty="0">
                <a:cs typeface="Arial" panose="020B0604020202020204" pitchFamily="34" charset="0"/>
              </a:endParaRPr>
            </a:p>
          </p:txBody>
        </p:sp>
        <p:sp>
          <p:nvSpPr>
            <p:cNvPr id="43" name="Rectangle 12">
              <a:extLst>
                <a:ext uri="{FF2B5EF4-FFF2-40B4-BE49-F238E27FC236}">
                  <a16:creationId xmlns:a16="http://schemas.microsoft.com/office/drawing/2014/main" id="{8DE132DC-F951-E13A-7EA0-07D33D8B37EC}"/>
                </a:ext>
              </a:extLst>
            </p:cNvPr>
            <p:cNvSpPr>
              <a:spLocks noChangeAspect="1" noChangeArrowheads="1"/>
            </p:cNvSpPr>
            <p:nvPr/>
          </p:nvSpPr>
          <p:spPr bwMode="gray">
            <a:xfrm>
              <a:off x="586149" y="5183944"/>
              <a:ext cx="151967" cy="107596"/>
            </a:xfrm>
            <a:prstGeom prst="rect">
              <a:avLst/>
            </a:prstGeom>
            <a:solidFill>
              <a:schemeClr val="accent5"/>
            </a:solidFill>
            <a:ln w="9525">
              <a:noFill/>
              <a:miter lim="800000"/>
              <a:headEnd/>
              <a:tailEnd/>
            </a:ln>
          </p:spPr>
          <p:txBody>
            <a:bodyPr lIns="54006" tIns="54006" rIns="54006" bIns="54006" anchor="ctr"/>
            <a:lstStyle/>
            <a:p>
              <a:pPr>
                <a:tabLst>
                  <a:tab pos="1800225" algn="r"/>
                </a:tabLst>
              </a:pPr>
              <a:endParaRPr lang="en-US" sz="1600" kern="0" dirty="0">
                <a:cs typeface="Arial" panose="020B0604020202020204" pitchFamily="34" charset="0"/>
              </a:endParaRPr>
            </a:p>
          </p:txBody>
        </p:sp>
      </p:grpSp>
      <p:grpSp>
        <p:nvGrpSpPr>
          <p:cNvPr id="44" name="Group 4">
            <a:extLst>
              <a:ext uri="{FF2B5EF4-FFF2-40B4-BE49-F238E27FC236}">
                <a16:creationId xmlns:a16="http://schemas.microsoft.com/office/drawing/2014/main" id="{4C586F2B-BF69-9814-0667-26B2DC24A710}"/>
              </a:ext>
            </a:extLst>
          </p:cNvPr>
          <p:cNvGrpSpPr/>
          <p:nvPr/>
        </p:nvGrpSpPr>
        <p:grpSpPr>
          <a:xfrm>
            <a:off x="1103998" y="4431425"/>
            <a:ext cx="4050351" cy="1555267"/>
            <a:chOff x="514350" y="5159051"/>
            <a:chExt cx="2269160" cy="1003935"/>
          </a:xfrm>
        </p:grpSpPr>
        <p:sp>
          <p:nvSpPr>
            <p:cNvPr id="45" name="Rectangle 2">
              <a:extLst>
                <a:ext uri="{FF2B5EF4-FFF2-40B4-BE49-F238E27FC236}">
                  <a16:creationId xmlns:a16="http://schemas.microsoft.com/office/drawing/2014/main" id="{0D4C2F47-A485-1DE4-4644-A5024CECA34C}"/>
                </a:ext>
              </a:extLst>
            </p:cNvPr>
            <p:cNvSpPr>
              <a:spLocks noChangeArrowheads="1"/>
            </p:cNvSpPr>
            <p:nvPr/>
          </p:nvSpPr>
          <p:spPr bwMode="gray">
            <a:xfrm>
              <a:off x="793510" y="6004049"/>
              <a:ext cx="1990000" cy="158937"/>
            </a:xfrm>
            <a:prstGeom prst="rect">
              <a:avLst/>
            </a:prstGeom>
            <a:noFill/>
            <a:ln w="9525">
              <a:noFill/>
              <a:miter lim="800000"/>
              <a:headEnd/>
              <a:tailEnd/>
            </a:ln>
          </p:spPr>
          <p:txBody>
            <a:bodyPr wrap="none" lIns="0" tIns="0" rIns="0" bIns="0" anchor="ctr">
              <a:spAutoFit/>
            </a:bodyPr>
            <a:lstStyle/>
            <a:p>
              <a:pPr defTabSz="762000" eaLnBrk="0" hangingPunct="0"/>
              <a:r>
                <a:rPr lang="en-US" altLang="zh-CN" sz="1600" dirty="0">
                  <a:latin typeface="+mn-lt"/>
                </a:rPr>
                <a:t>Adaptively Spatial Feature Fusion(ASFF)</a:t>
              </a:r>
              <a:endParaRPr lang="en-US" sz="1600" dirty="0">
                <a:cs typeface="Arial" panose="020B0604020202020204" pitchFamily="34" charset="0"/>
              </a:endParaRPr>
            </a:p>
          </p:txBody>
        </p:sp>
        <p:sp>
          <p:nvSpPr>
            <p:cNvPr id="46" name="Line 4">
              <a:extLst>
                <a:ext uri="{FF2B5EF4-FFF2-40B4-BE49-F238E27FC236}">
                  <a16:creationId xmlns:a16="http://schemas.microsoft.com/office/drawing/2014/main" id="{59A86B9F-D0AB-B81B-D180-D0841EDA1609}"/>
                </a:ext>
              </a:extLst>
            </p:cNvPr>
            <p:cNvSpPr>
              <a:spLocks noChangeShapeType="1"/>
            </p:cNvSpPr>
            <p:nvPr/>
          </p:nvSpPr>
          <p:spPr bwMode="gray">
            <a:xfrm rot="16200000">
              <a:off x="37664" y="5660630"/>
              <a:ext cx="953371" cy="0"/>
            </a:xfrm>
            <a:prstGeom prst="line">
              <a:avLst/>
            </a:prstGeom>
            <a:noFill/>
            <a:ln w="9525" cap="flat" cmpd="sng" algn="ctr">
              <a:solidFill>
                <a:schemeClr val="accent1">
                  <a:lumMod val="100000"/>
                </a:schemeClr>
              </a:solidFill>
              <a:prstDash val="solid"/>
              <a:miter lim="800000"/>
              <a:headEnd type="none" w="med" len="med"/>
              <a:tailEnd type="none" w="med" len="med"/>
            </a:ln>
          </p:spPr>
          <p:txBody>
            <a:bodyPr/>
            <a:lstStyle/>
            <a:p>
              <a:endParaRPr lang="en-US" sz="1600" dirty="0">
                <a:cs typeface="Arial" panose="020B0604020202020204" pitchFamily="34" charset="0"/>
              </a:endParaRPr>
            </a:p>
          </p:txBody>
        </p:sp>
        <p:sp>
          <p:nvSpPr>
            <p:cNvPr id="47" name="Rectangle 3">
              <a:extLst>
                <a:ext uri="{FF2B5EF4-FFF2-40B4-BE49-F238E27FC236}">
                  <a16:creationId xmlns:a16="http://schemas.microsoft.com/office/drawing/2014/main" id="{E3AA41BD-CAD4-8C49-DCD7-6DF0208D7EA6}"/>
                </a:ext>
              </a:extLst>
            </p:cNvPr>
            <p:cNvSpPr>
              <a:spLocks noChangeAspect="1" noChangeArrowheads="1"/>
            </p:cNvSpPr>
            <p:nvPr/>
          </p:nvSpPr>
          <p:spPr bwMode="gray">
            <a:xfrm>
              <a:off x="586149" y="6029719"/>
              <a:ext cx="151967" cy="107596"/>
            </a:xfrm>
            <a:prstGeom prst="rect">
              <a:avLst/>
            </a:prstGeom>
            <a:solidFill>
              <a:schemeClr val="accent1">
                <a:lumMod val="100000"/>
              </a:schemeClr>
            </a:solidFill>
            <a:ln w="9525">
              <a:noFill/>
              <a:miter lim="800000"/>
              <a:headEnd/>
              <a:tailEnd/>
            </a:ln>
          </p:spPr>
          <p:txBody>
            <a:bodyPr lIns="54006" tIns="54006" rIns="54006" bIns="54006" anchor="ctr"/>
            <a:lstStyle/>
            <a:p>
              <a:pPr>
                <a:tabLst>
                  <a:tab pos="1800225" algn="r"/>
                </a:tabLst>
              </a:pPr>
              <a:endParaRPr lang="en-US" sz="1600" kern="0" dirty="0">
                <a:cs typeface="Arial" panose="020B0604020202020204" pitchFamily="34" charset="0"/>
              </a:endParaRPr>
            </a:p>
          </p:txBody>
        </p:sp>
        <p:sp>
          <p:nvSpPr>
            <p:cNvPr id="48" name="Rectangle 5">
              <a:extLst>
                <a:ext uri="{FF2B5EF4-FFF2-40B4-BE49-F238E27FC236}">
                  <a16:creationId xmlns:a16="http://schemas.microsoft.com/office/drawing/2014/main" id="{701CBC4B-389F-0EC4-1BBB-B766174C28F3}"/>
                </a:ext>
              </a:extLst>
            </p:cNvPr>
            <p:cNvSpPr>
              <a:spLocks noChangeArrowheads="1"/>
            </p:cNvSpPr>
            <p:nvPr/>
          </p:nvSpPr>
          <p:spPr bwMode="gray">
            <a:xfrm>
              <a:off x="793509" y="5793382"/>
              <a:ext cx="972459" cy="158937"/>
            </a:xfrm>
            <a:prstGeom prst="rect">
              <a:avLst/>
            </a:prstGeom>
            <a:noFill/>
            <a:ln w="9525">
              <a:noFill/>
              <a:miter lim="800000"/>
              <a:headEnd/>
              <a:tailEnd/>
            </a:ln>
          </p:spPr>
          <p:txBody>
            <a:bodyPr wrap="none" lIns="0" tIns="0" rIns="0" bIns="0" anchor="ctr">
              <a:spAutoFit/>
            </a:bodyPr>
            <a:lstStyle/>
            <a:p>
              <a:pPr defTabSz="762000" eaLnBrk="0" hangingPunct="0"/>
              <a:r>
                <a:rPr lang="en-US" altLang="zh-CN" sz="1600" dirty="0">
                  <a:latin typeface="+mn-lt"/>
                </a:rPr>
                <a:t>Gaussian YOLO (G)</a:t>
              </a:r>
              <a:endParaRPr lang="en-US" sz="1600" dirty="0">
                <a:cs typeface="Arial" panose="020B0604020202020204" pitchFamily="34" charset="0"/>
              </a:endParaRPr>
            </a:p>
          </p:txBody>
        </p:sp>
        <p:sp>
          <p:nvSpPr>
            <p:cNvPr id="49" name="Rectangle 6">
              <a:extLst>
                <a:ext uri="{FF2B5EF4-FFF2-40B4-BE49-F238E27FC236}">
                  <a16:creationId xmlns:a16="http://schemas.microsoft.com/office/drawing/2014/main" id="{7ABA0068-ECDD-2185-15A3-4199F94C9417}"/>
                </a:ext>
              </a:extLst>
            </p:cNvPr>
            <p:cNvSpPr>
              <a:spLocks noChangeAspect="1" noChangeArrowheads="1"/>
            </p:cNvSpPr>
            <p:nvPr/>
          </p:nvSpPr>
          <p:spPr bwMode="gray">
            <a:xfrm>
              <a:off x="586149" y="5818275"/>
              <a:ext cx="151967" cy="107596"/>
            </a:xfrm>
            <a:prstGeom prst="rect">
              <a:avLst/>
            </a:prstGeom>
            <a:solidFill>
              <a:schemeClr val="accent2"/>
            </a:solidFill>
            <a:ln w="9525" algn="ctr">
              <a:noFill/>
              <a:miter lim="800000"/>
              <a:headEnd/>
              <a:tailEnd/>
            </a:ln>
          </p:spPr>
          <p:txBody>
            <a:bodyPr lIns="54006" tIns="54006" rIns="54006" bIns="54006" anchor="ctr"/>
            <a:lstStyle/>
            <a:p>
              <a:pPr>
                <a:tabLst>
                  <a:tab pos="1800225" algn="r"/>
                </a:tabLst>
              </a:pPr>
              <a:endParaRPr lang="en-US" sz="1600" kern="0" dirty="0">
                <a:cs typeface="Arial" panose="020B0604020202020204" pitchFamily="34" charset="0"/>
              </a:endParaRPr>
            </a:p>
          </p:txBody>
        </p:sp>
        <p:sp>
          <p:nvSpPr>
            <p:cNvPr id="50" name="Rectangle 7">
              <a:extLst>
                <a:ext uri="{FF2B5EF4-FFF2-40B4-BE49-F238E27FC236}">
                  <a16:creationId xmlns:a16="http://schemas.microsoft.com/office/drawing/2014/main" id="{A0942623-F240-AD5A-54D8-3F195F5ADA89}"/>
                </a:ext>
              </a:extLst>
            </p:cNvPr>
            <p:cNvSpPr>
              <a:spLocks noChangeArrowheads="1"/>
            </p:cNvSpPr>
            <p:nvPr/>
          </p:nvSpPr>
          <p:spPr bwMode="gray">
            <a:xfrm>
              <a:off x="793509" y="5581938"/>
              <a:ext cx="1598229" cy="158937"/>
            </a:xfrm>
            <a:prstGeom prst="rect">
              <a:avLst/>
            </a:prstGeom>
            <a:noFill/>
            <a:ln w="9525">
              <a:noFill/>
              <a:miter lim="800000"/>
              <a:headEnd/>
              <a:tailEnd/>
            </a:ln>
          </p:spPr>
          <p:txBody>
            <a:bodyPr wrap="none" lIns="0" tIns="0" rIns="0" bIns="0" anchor="ctr">
              <a:spAutoFit/>
            </a:bodyPr>
            <a:lstStyle/>
            <a:p>
              <a:pPr defTabSz="762000" eaLnBrk="0" hangingPunct="0"/>
              <a:r>
                <a:rPr lang="en-US" altLang="zh-CN" sz="1600" dirty="0">
                  <a:latin typeface="+mn-lt"/>
                </a:rPr>
                <a:t>Spatial Attention Module(SAM)</a:t>
              </a:r>
              <a:endParaRPr lang="en-US" sz="1600" dirty="0">
                <a:cs typeface="Arial" panose="020B0604020202020204" pitchFamily="34" charset="0"/>
              </a:endParaRPr>
            </a:p>
          </p:txBody>
        </p:sp>
        <p:sp>
          <p:nvSpPr>
            <p:cNvPr id="51" name="Rectangle 8">
              <a:extLst>
                <a:ext uri="{FF2B5EF4-FFF2-40B4-BE49-F238E27FC236}">
                  <a16:creationId xmlns:a16="http://schemas.microsoft.com/office/drawing/2014/main" id="{122E2999-2F98-5DDD-384F-7BD9D512B55C}"/>
                </a:ext>
              </a:extLst>
            </p:cNvPr>
            <p:cNvSpPr>
              <a:spLocks noChangeAspect="1" noChangeArrowheads="1"/>
            </p:cNvSpPr>
            <p:nvPr/>
          </p:nvSpPr>
          <p:spPr bwMode="gray">
            <a:xfrm>
              <a:off x="586149" y="5606831"/>
              <a:ext cx="151967" cy="107596"/>
            </a:xfrm>
            <a:prstGeom prst="rect">
              <a:avLst/>
            </a:prstGeom>
            <a:solidFill>
              <a:schemeClr val="accent3"/>
            </a:solidFill>
            <a:ln w="9525">
              <a:noFill/>
              <a:miter lim="800000"/>
              <a:headEnd/>
              <a:tailEnd/>
            </a:ln>
          </p:spPr>
          <p:txBody>
            <a:bodyPr lIns="54006" tIns="54006" rIns="54006" bIns="54006" anchor="ctr"/>
            <a:lstStyle/>
            <a:p>
              <a:pPr>
                <a:tabLst>
                  <a:tab pos="1800225" algn="r"/>
                </a:tabLst>
              </a:pPr>
              <a:endParaRPr lang="en-US" sz="1600" kern="0" dirty="0">
                <a:cs typeface="Arial" panose="020B0604020202020204" pitchFamily="34" charset="0"/>
              </a:endParaRPr>
            </a:p>
          </p:txBody>
        </p:sp>
        <p:sp>
          <p:nvSpPr>
            <p:cNvPr id="52" name="Rectangle 9">
              <a:extLst>
                <a:ext uri="{FF2B5EF4-FFF2-40B4-BE49-F238E27FC236}">
                  <a16:creationId xmlns:a16="http://schemas.microsoft.com/office/drawing/2014/main" id="{A75FFA1B-62CB-C980-0B3D-749CE70C72B1}"/>
                </a:ext>
              </a:extLst>
            </p:cNvPr>
            <p:cNvSpPr>
              <a:spLocks noChangeArrowheads="1"/>
            </p:cNvSpPr>
            <p:nvPr/>
          </p:nvSpPr>
          <p:spPr bwMode="gray">
            <a:xfrm>
              <a:off x="793509" y="5370494"/>
              <a:ext cx="1347706" cy="158937"/>
            </a:xfrm>
            <a:prstGeom prst="rect">
              <a:avLst/>
            </a:prstGeom>
            <a:noFill/>
            <a:ln w="9525">
              <a:noFill/>
              <a:miter lim="800000"/>
              <a:headEnd/>
              <a:tailEnd/>
            </a:ln>
          </p:spPr>
          <p:txBody>
            <a:bodyPr wrap="none" lIns="0" tIns="0" rIns="0" bIns="0" anchor="ctr">
              <a:spAutoFit/>
            </a:bodyPr>
            <a:lstStyle/>
            <a:p>
              <a:pPr defTabSz="762000" eaLnBrk="0" hangingPunct="0"/>
              <a:r>
                <a:rPr lang="en-US" altLang="zh-CN" sz="1600" dirty="0">
                  <a:latin typeface="+mn-lt"/>
                </a:rPr>
                <a:t>Receptive Field Block(RFB)</a:t>
              </a:r>
              <a:endParaRPr lang="en-US" sz="1600" dirty="0">
                <a:cs typeface="Arial" panose="020B0604020202020204" pitchFamily="34" charset="0"/>
              </a:endParaRPr>
            </a:p>
          </p:txBody>
        </p:sp>
        <p:sp>
          <p:nvSpPr>
            <p:cNvPr id="53" name="Rectangle 10">
              <a:extLst>
                <a:ext uri="{FF2B5EF4-FFF2-40B4-BE49-F238E27FC236}">
                  <a16:creationId xmlns:a16="http://schemas.microsoft.com/office/drawing/2014/main" id="{E954D9E0-E606-ED16-8DAF-2633C43200BB}"/>
                </a:ext>
              </a:extLst>
            </p:cNvPr>
            <p:cNvSpPr>
              <a:spLocks noChangeAspect="1" noChangeArrowheads="1"/>
            </p:cNvSpPr>
            <p:nvPr/>
          </p:nvSpPr>
          <p:spPr bwMode="gray">
            <a:xfrm>
              <a:off x="586149" y="5395388"/>
              <a:ext cx="151967" cy="107596"/>
            </a:xfrm>
            <a:prstGeom prst="rect">
              <a:avLst/>
            </a:prstGeom>
            <a:solidFill>
              <a:schemeClr val="accent4"/>
            </a:solidFill>
            <a:ln w="9525">
              <a:noFill/>
              <a:miter lim="800000"/>
              <a:headEnd/>
              <a:tailEnd/>
            </a:ln>
          </p:spPr>
          <p:txBody>
            <a:bodyPr lIns="54006" tIns="54006" rIns="54006" bIns="54006" anchor="ctr"/>
            <a:lstStyle/>
            <a:p>
              <a:pPr>
                <a:tabLst>
                  <a:tab pos="1800225" algn="r"/>
                </a:tabLst>
              </a:pPr>
              <a:endParaRPr lang="en-US" sz="1600" kern="0" dirty="0">
                <a:cs typeface="Arial" panose="020B0604020202020204" pitchFamily="34" charset="0"/>
              </a:endParaRPr>
            </a:p>
          </p:txBody>
        </p:sp>
        <p:sp>
          <p:nvSpPr>
            <p:cNvPr id="54" name="Rectangle 11">
              <a:extLst>
                <a:ext uri="{FF2B5EF4-FFF2-40B4-BE49-F238E27FC236}">
                  <a16:creationId xmlns:a16="http://schemas.microsoft.com/office/drawing/2014/main" id="{C727F119-C337-5C8C-EE2C-E505D01B6C5F}"/>
                </a:ext>
              </a:extLst>
            </p:cNvPr>
            <p:cNvSpPr>
              <a:spLocks noChangeArrowheads="1"/>
            </p:cNvSpPr>
            <p:nvPr/>
          </p:nvSpPr>
          <p:spPr bwMode="gray">
            <a:xfrm>
              <a:off x="793509" y="5159051"/>
              <a:ext cx="1694609" cy="158937"/>
            </a:xfrm>
            <a:prstGeom prst="rect">
              <a:avLst/>
            </a:prstGeom>
            <a:noFill/>
            <a:ln w="9525">
              <a:noFill/>
              <a:miter lim="800000"/>
              <a:headEnd/>
              <a:tailEnd/>
            </a:ln>
          </p:spPr>
          <p:txBody>
            <a:bodyPr wrap="none" lIns="0" tIns="0" rIns="0" bIns="0" anchor="ctr">
              <a:spAutoFit/>
            </a:bodyPr>
            <a:lstStyle/>
            <a:p>
              <a:pPr defTabSz="762000" eaLnBrk="0" hangingPunct="0"/>
              <a:r>
                <a:rPr lang="en-US" sz="1600" dirty="0">
                  <a:cs typeface="Arial" panose="020B0604020202020204" pitchFamily="34" charset="0"/>
                </a:rPr>
                <a:t>Path Aggregation Network(PAN)</a:t>
              </a:r>
            </a:p>
          </p:txBody>
        </p:sp>
        <p:sp>
          <p:nvSpPr>
            <p:cNvPr id="55" name="Rectangle 12">
              <a:extLst>
                <a:ext uri="{FF2B5EF4-FFF2-40B4-BE49-F238E27FC236}">
                  <a16:creationId xmlns:a16="http://schemas.microsoft.com/office/drawing/2014/main" id="{81591796-3615-2F7A-D242-31EC198D2F0F}"/>
                </a:ext>
              </a:extLst>
            </p:cNvPr>
            <p:cNvSpPr>
              <a:spLocks noChangeAspect="1" noChangeArrowheads="1"/>
            </p:cNvSpPr>
            <p:nvPr/>
          </p:nvSpPr>
          <p:spPr bwMode="gray">
            <a:xfrm>
              <a:off x="586149" y="5183944"/>
              <a:ext cx="151967" cy="107596"/>
            </a:xfrm>
            <a:prstGeom prst="rect">
              <a:avLst/>
            </a:prstGeom>
            <a:solidFill>
              <a:schemeClr val="accent5"/>
            </a:solidFill>
            <a:ln w="9525">
              <a:noFill/>
              <a:miter lim="800000"/>
              <a:headEnd/>
              <a:tailEnd/>
            </a:ln>
          </p:spPr>
          <p:txBody>
            <a:bodyPr lIns="54006" tIns="54006" rIns="54006" bIns="54006" anchor="ctr"/>
            <a:lstStyle/>
            <a:p>
              <a:pPr>
                <a:tabLst>
                  <a:tab pos="1800225" algn="r"/>
                </a:tabLst>
              </a:pPr>
              <a:endParaRPr lang="en-US" sz="1600" kern="0" dirty="0">
                <a:cs typeface="Arial" panose="020B0604020202020204" pitchFamily="34" charset="0"/>
              </a:endParaRPr>
            </a:p>
          </p:txBody>
        </p:sp>
      </p:grpSp>
    </p:spTree>
    <p:extLst>
      <p:ext uri="{BB962C8B-B14F-4D97-AF65-F5344CB8AC3E}">
        <p14:creationId xmlns:p14="http://schemas.microsoft.com/office/powerpoint/2010/main" val="6642171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D5FE7596-C894-7206-E05E-AD11C8658F2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325" imgH="323" progId="TCLayout.ActiveDocument.1">
                  <p:embed/>
                </p:oleObj>
              </mc:Choice>
              <mc:Fallback>
                <p:oleObj name="think-cell 幻灯片" r:id="rId5" imgW="325" imgH="323" progId="TCLayout.ActiveDocument.1">
                  <p:embed/>
                  <p:pic>
                    <p:nvPicPr>
                      <p:cNvPr id="5" name="think-cell data - do not delete" hidden="1">
                        <a:extLst>
                          <a:ext uri="{FF2B5EF4-FFF2-40B4-BE49-F238E27FC236}">
                            <a16:creationId xmlns:a16="http://schemas.microsoft.com/office/drawing/2014/main" id="{D5FE7596-C894-7206-E05E-AD11C8658F2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179599"/>
            <a:ext cx="11160917" cy="984885"/>
          </a:xfrm>
        </p:spPr>
        <p:txBody>
          <a:bodyPr vert="horz"/>
          <a:lstStyle/>
          <a:p>
            <a:r>
              <a:rPr lang="en-US" dirty="0"/>
              <a:t>YOLOv4: 2020 ArXiv						[Improvements]</a:t>
            </a:r>
            <a:br>
              <a:rPr lang="en-US" dirty="0"/>
            </a:br>
            <a:r>
              <a:rPr lang="en-US" altLang="zh-CN" dirty="0"/>
              <a:t>New Authors Achieve without Pre-Trained Backbones</a:t>
            </a:r>
            <a:endParaRPr lang="en-US" dirty="0"/>
          </a:p>
        </p:txBody>
      </p:sp>
      <p:pic>
        <p:nvPicPr>
          <p:cNvPr id="8" name="图片 7" descr="图示, 示意图&#10;&#10;描述已自动生成">
            <a:extLst>
              <a:ext uri="{FF2B5EF4-FFF2-40B4-BE49-F238E27FC236}">
                <a16:creationId xmlns:a16="http://schemas.microsoft.com/office/drawing/2014/main" id="{0FFABCCD-E610-1175-6079-87954F4ED7B1}"/>
              </a:ext>
            </a:extLst>
          </p:cNvPr>
          <p:cNvPicPr>
            <a:picLocks noChangeAspect="1"/>
          </p:cNvPicPr>
          <p:nvPr/>
        </p:nvPicPr>
        <p:blipFill>
          <a:blip r:embed="rId7"/>
          <a:stretch>
            <a:fillRect/>
          </a:stretch>
        </p:blipFill>
        <p:spPr>
          <a:xfrm>
            <a:off x="5263162" y="1261176"/>
            <a:ext cx="6412104" cy="5027056"/>
          </a:xfrm>
          <a:prstGeom prst="rect">
            <a:avLst/>
          </a:prstGeom>
        </p:spPr>
      </p:pic>
      <p:sp>
        <p:nvSpPr>
          <p:cNvPr id="9" name="ee4pContent1">
            <a:extLst>
              <a:ext uri="{FF2B5EF4-FFF2-40B4-BE49-F238E27FC236}">
                <a16:creationId xmlns:a16="http://schemas.microsoft.com/office/drawing/2014/main" id="{4D30D871-A4FB-8E9D-BD86-43B21746BACB}"/>
              </a:ext>
            </a:extLst>
          </p:cNvPr>
          <p:cNvSpPr txBox="1">
            <a:spLocks/>
          </p:cNvSpPr>
          <p:nvPr>
            <p:custDataLst>
              <p:tags r:id="rId2"/>
            </p:custDataLst>
          </p:nvPr>
        </p:nvSpPr>
        <p:spPr>
          <a:xfrm>
            <a:off x="514349" y="1819606"/>
            <a:ext cx="4699001" cy="327309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对于主干，使用了对</a:t>
            </a:r>
            <a:r>
              <a:rPr lang="en-US" altLang="zh-CN" dirty="0">
                <a:latin typeface="+mn-lt"/>
              </a:rPr>
              <a:t>Darknet-53</a:t>
            </a:r>
            <a:r>
              <a:rPr lang="zh-CN" altLang="en-US" dirty="0">
                <a:latin typeface="+mn-lt"/>
              </a:rPr>
              <a:t>的修改，采用</a:t>
            </a:r>
            <a:r>
              <a:rPr lang="en-US" altLang="zh-CN" dirty="0" err="1">
                <a:latin typeface="+mn-lt"/>
              </a:rPr>
              <a:t>CSPNet</a:t>
            </a:r>
            <a:r>
              <a:rPr lang="zh-CN" altLang="en-US" dirty="0">
                <a:latin typeface="+mn-lt"/>
              </a:rPr>
              <a:t>，以</a:t>
            </a:r>
            <a:r>
              <a:rPr lang="en-US" altLang="zh-CN" dirty="0">
                <a:latin typeface="+mn-lt"/>
              </a:rPr>
              <a:t>Mish</a:t>
            </a:r>
            <a:r>
              <a:rPr lang="zh-CN" altLang="en-US" dirty="0">
                <a:latin typeface="+mn-lt"/>
              </a:rPr>
              <a:t>激活函数作为主干</a:t>
            </a:r>
            <a:endParaRPr lang="en-US" altLang="zh-CN" dirty="0">
              <a:latin typeface="+mn-lt"/>
            </a:endParaRPr>
          </a:p>
          <a:p>
            <a:pPr lvl="1"/>
            <a:r>
              <a:rPr lang="zh-CN" altLang="en-US" dirty="0">
                <a:latin typeface="+mn-lt"/>
              </a:rPr>
              <a:t>对于颈部，使用了来自</a:t>
            </a:r>
            <a:r>
              <a:rPr lang="en-US" altLang="zh-CN" dirty="0">
                <a:latin typeface="+mn-lt"/>
              </a:rPr>
              <a:t>YOLOv3-SPP</a:t>
            </a:r>
            <a:r>
              <a:rPr lang="zh-CN" altLang="en-US" dirty="0">
                <a:latin typeface="+mn-lt"/>
              </a:rPr>
              <a:t>的修改版本的和与</a:t>
            </a:r>
            <a:r>
              <a:rPr lang="en-US" altLang="zh-CN" dirty="0">
                <a:latin typeface="+mn-lt"/>
              </a:rPr>
              <a:t>YOLOv3</a:t>
            </a:r>
            <a:r>
              <a:rPr lang="zh-CN" altLang="en-US" dirty="0">
                <a:latin typeface="+mn-lt"/>
              </a:rPr>
              <a:t>一样的多尺度预测，但使用了修改版本的</a:t>
            </a:r>
            <a:r>
              <a:rPr lang="en-US" altLang="zh-CN" dirty="0" err="1">
                <a:latin typeface="+mn-lt"/>
              </a:rPr>
              <a:t>PANet</a:t>
            </a:r>
            <a:r>
              <a:rPr lang="zh-CN" altLang="en-US" dirty="0">
                <a:latin typeface="+mn-lt"/>
              </a:rPr>
              <a:t>而不是</a:t>
            </a:r>
            <a:r>
              <a:rPr lang="en-US" altLang="zh-CN" dirty="0">
                <a:latin typeface="+mn-lt"/>
              </a:rPr>
              <a:t>FPN</a:t>
            </a:r>
            <a:r>
              <a:rPr lang="zh-CN" altLang="en-US" dirty="0">
                <a:latin typeface="+mn-lt"/>
              </a:rPr>
              <a:t>以及修改的</a:t>
            </a:r>
            <a:r>
              <a:rPr lang="en-US" altLang="zh-CN" dirty="0">
                <a:latin typeface="+mn-lt"/>
              </a:rPr>
              <a:t>SAM</a:t>
            </a:r>
          </a:p>
          <a:p>
            <a:pPr lvl="1"/>
            <a:r>
              <a:rPr lang="zh-CN" altLang="en-US" dirty="0">
                <a:latin typeface="+mn-lt"/>
              </a:rPr>
              <a:t>对于头部，使用</a:t>
            </a:r>
            <a:r>
              <a:rPr lang="en-US" altLang="zh-CN" dirty="0">
                <a:latin typeface="+mn-lt"/>
              </a:rPr>
              <a:t>YOLOv3</a:t>
            </a:r>
            <a:r>
              <a:rPr lang="zh-CN" altLang="en-US" dirty="0">
                <a:latin typeface="+mn-lt"/>
              </a:rPr>
              <a:t>中的锚</a:t>
            </a:r>
            <a:r>
              <a:rPr lang="en-US" altLang="zh-CN" dirty="0">
                <a:latin typeface="+mn-lt"/>
              </a:rPr>
              <a:t>(Anchors)</a:t>
            </a:r>
          </a:p>
          <a:p>
            <a:pPr lvl="1"/>
            <a:r>
              <a:rPr lang="zh-CN" altLang="en-US" dirty="0">
                <a:latin typeface="+mn-lt"/>
              </a:rPr>
              <a:t>将模型命名为</a:t>
            </a:r>
            <a:r>
              <a:rPr lang="en-US" altLang="zh-CN" dirty="0">
                <a:latin typeface="+mn-lt"/>
              </a:rPr>
              <a:t>CSPDarknet53-PANet-SPP</a:t>
            </a:r>
          </a:p>
          <a:p>
            <a:pPr marL="546100" lvl="2" indent="-342900">
              <a:buFont typeface="+mj-lt"/>
              <a:buAutoNum type="arabicPeriod"/>
            </a:pPr>
            <a:r>
              <a:rPr lang="zh-CN" altLang="en-US" dirty="0">
                <a:latin typeface="+mn-lt"/>
              </a:rPr>
              <a:t>添加到</a:t>
            </a:r>
            <a:r>
              <a:rPr lang="en-US" altLang="zh-CN" dirty="0">
                <a:latin typeface="+mn-lt"/>
              </a:rPr>
              <a:t>Darknet-53</a:t>
            </a:r>
            <a:r>
              <a:rPr lang="zh-CN" altLang="en-US" dirty="0">
                <a:latin typeface="+mn-lt"/>
              </a:rPr>
              <a:t>中的</a:t>
            </a:r>
            <a:r>
              <a:rPr lang="en-US" altLang="zh-CN" dirty="0">
                <a:latin typeface="+mn-lt"/>
              </a:rPr>
              <a:t>CSP</a:t>
            </a:r>
            <a:r>
              <a:rPr lang="zh-CN" altLang="en-US" dirty="0">
                <a:latin typeface="+mn-lt"/>
              </a:rPr>
              <a:t>有助于减少模型的计算量，同时保持相同的精度</a:t>
            </a:r>
            <a:endParaRPr lang="en-US" altLang="zh-CN" dirty="0">
              <a:latin typeface="+mn-lt"/>
            </a:endParaRPr>
          </a:p>
          <a:p>
            <a:pPr marL="546100" lvl="2" indent="-342900">
              <a:buFont typeface="+mj-lt"/>
              <a:buAutoNum type="arabicPeriod"/>
            </a:pPr>
            <a:r>
              <a:rPr lang="en-US" altLang="zh-CN" dirty="0">
                <a:latin typeface="+mn-lt"/>
              </a:rPr>
              <a:t>SPP</a:t>
            </a:r>
            <a:r>
              <a:rPr lang="zh-CN" altLang="en-US" dirty="0">
                <a:latin typeface="+mn-lt"/>
              </a:rPr>
              <a:t>在不影响推理速度的情况下增加接受野</a:t>
            </a:r>
            <a:endParaRPr lang="en-US" altLang="zh-CN" dirty="0">
              <a:latin typeface="+mn-lt"/>
            </a:endParaRPr>
          </a:p>
          <a:p>
            <a:pPr marL="546100" lvl="2" indent="-342900">
              <a:buFont typeface="+mj-lt"/>
              <a:buAutoNum type="arabicPeriod"/>
            </a:pPr>
            <a:r>
              <a:rPr lang="en-US" altLang="zh-CN" dirty="0" err="1">
                <a:latin typeface="+mn-lt"/>
              </a:rPr>
              <a:t>PANet</a:t>
            </a:r>
            <a:r>
              <a:rPr lang="zh-CN" altLang="en-US" dirty="0">
                <a:latin typeface="+mn-lt"/>
              </a:rPr>
              <a:t>的修改版本将这些特性连接起来</a:t>
            </a:r>
            <a:endParaRPr lang="en-US" dirty="0">
              <a:latin typeface="+mn-lt"/>
            </a:endParaRPr>
          </a:p>
        </p:txBody>
      </p:sp>
      <p:sp>
        <p:nvSpPr>
          <p:cNvPr id="10" name="ee4pHeader1">
            <a:extLst>
              <a:ext uri="{FF2B5EF4-FFF2-40B4-BE49-F238E27FC236}">
                <a16:creationId xmlns:a16="http://schemas.microsoft.com/office/drawing/2014/main" id="{E70DABA8-0566-7870-159C-458505F6EE96}"/>
              </a:ext>
            </a:extLst>
          </p:cNvPr>
          <p:cNvSpPr/>
          <p:nvPr>
            <p:custDataLst>
              <p:tags r:id="rId3"/>
            </p:custDataLst>
          </p:nvPr>
        </p:nvSpPr>
        <p:spPr bwMode="auto">
          <a:xfrm>
            <a:off x="514349" y="1261176"/>
            <a:ext cx="4699001" cy="558430"/>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marL="342900" indent="-342900" algn="ctr" eaLnBrk="0" hangingPunct="0">
              <a:spcAft>
                <a:spcPct val="0"/>
              </a:spcAft>
              <a:buFont typeface="+mj-lt"/>
              <a:buAutoNum type="arabicPeriod"/>
            </a:pPr>
            <a:r>
              <a:rPr lang="en-US" sz="1600" dirty="0">
                <a:solidFill>
                  <a:schemeClr val="bg1"/>
                </a:solidFill>
              </a:rPr>
              <a:t>An Enhanced Architecture with Bag-of-Specials (BoS) Integration</a:t>
            </a:r>
          </a:p>
        </p:txBody>
      </p:sp>
      <p:grpSp>
        <p:nvGrpSpPr>
          <p:cNvPr id="12" name="Group 4">
            <a:extLst>
              <a:ext uri="{FF2B5EF4-FFF2-40B4-BE49-F238E27FC236}">
                <a16:creationId xmlns:a16="http://schemas.microsoft.com/office/drawing/2014/main" id="{1ED19DCB-9D0C-F6AE-FCF3-B881E914A89E}"/>
              </a:ext>
            </a:extLst>
          </p:cNvPr>
          <p:cNvGrpSpPr/>
          <p:nvPr/>
        </p:nvGrpSpPr>
        <p:grpSpPr>
          <a:xfrm>
            <a:off x="558802" y="5201806"/>
            <a:ext cx="3617543" cy="995299"/>
            <a:chOff x="514350" y="5161248"/>
            <a:chExt cx="3626276" cy="999542"/>
          </a:xfrm>
        </p:grpSpPr>
        <p:sp>
          <p:nvSpPr>
            <p:cNvPr id="13" name="Rectangle 2">
              <a:extLst>
                <a:ext uri="{FF2B5EF4-FFF2-40B4-BE49-F238E27FC236}">
                  <a16:creationId xmlns:a16="http://schemas.microsoft.com/office/drawing/2014/main" id="{0DC2AA70-2219-C1FD-5C63-7B2CEB6FBC7F}"/>
                </a:ext>
              </a:extLst>
            </p:cNvPr>
            <p:cNvSpPr>
              <a:spLocks noChangeArrowheads="1"/>
            </p:cNvSpPr>
            <p:nvPr/>
          </p:nvSpPr>
          <p:spPr bwMode="gray">
            <a:xfrm>
              <a:off x="793510" y="6006246"/>
              <a:ext cx="1945923" cy="154544"/>
            </a:xfrm>
            <a:prstGeom prst="rect">
              <a:avLst/>
            </a:prstGeom>
            <a:noFill/>
            <a:ln w="9525">
              <a:noFill/>
              <a:miter lim="800000"/>
              <a:headEnd/>
              <a:tailEnd/>
            </a:ln>
          </p:spPr>
          <p:txBody>
            <a:bodyPr wrap="none" lIns="0" tIns="0" rIns="0" bIns="0" anchor="ctr">
              <a:spAutoFit/>
            </a:bodyPr>
            <a:lstStyle/>
            <a:p>
              <a:pPr defTabSz="762000" eaLnBrk="0" hangingPunct="0"/>
              <a:r>
                <a:rPr lang="en-US" sz="1000" dirty="0" err="1">
                  <a:cs typeface="Arial" panose="020B0604020202020204" pitchFamily="34" charset="0"/>
                </a:rPr>
                <a:t>PANet</a:t>
              </a:r>
              <a:r>
                <a:rPr lang="en-US" sz="1000" dirty="0">
                  <a:cs typeface="Arial" panose="020B0604020202020204" pitchFamily="34" charset="0"/>
                </a:rPr>
                <a:t>: Path Aggregation Network</a:t>
              </a:r>
            </a:p>
          </p:txBody>
        </p:sp>
        <p:sp>
          <p:nvSpPr>
            <p:cNvPr id="14" name="Line 4">
              <a:extLst>
                <a:ext uri="{FF2B5EF4-FFF2-40B4-BE49-F238E27FC236}">
                  <a16:creationId xmlns:a16="http://schemas.microsoft.com/office/drawing/2014/main" id="{2D521440-94B4-EE09-C6D2-3FC04FBDE420}"/>
                </a:ext>
              </a:extLst>
            </p:cNvPr>
            <p:cNvSpPr>
              <a:spLocks noChangeShapeType="1"/>
            </p:cNvSpPr>
            <p:nvPr/>
          </p:nvSpPr>
          <p:spPr bwMode="gray">
            <a:xfrm rot="16200000">
              <a:off x="37664" y="5660630"/>
              <a:ext cx="953371" cy="0"/>
            </a:xfrm>
            <a:prstGeom prst="line">
              <a:avLst/>
            </a:prstGeom>
            <a:noFill/>
            <a:ln w="9525" cap="flat" cmpd="sng" algn="ctr">
              <a:solidFill>
                <a:schemeClr val="accent1">
                  <a:lumMod val="100000"/>
                </a:schemeClr>
              </a:solidFill>
              <a:prstDash val="solid"/>
              <a:miter lim="800000"/>
              <a:headEnd type="none" w="med" len="med"/>
              <a:tailEnd type="none" w="med" len="med"/>
            </a:ln>
          </p:spPr>
          <p:txBody>
            <a:bodyPr/>
            <a:lstStyle/>
            <a:p>
              <a:endParaRPr lang="en-US" sz="1000" dirty="0">
                <a:cs typeface="Arial" panose="020B0604020202020204" pitchFamily="34" charset="0"/>
              </a:endParaRPr>
            </a:p>
          </p:txBody>
        </p:sp>
        <p:sp>
          <p:nvSpPr>
            <p:cNvPr id="15" name="Rectangle 3">
              <a:extLst>
                <a:ext uri="{FF2B5EF4-FFF2-40B4-BE49-F238E27FC236}">
                  <a16:creationId xmlns:a16="http://schemas.microsoft.com/office/drawing/2014/main" id="{21138810-7C52-4BC3-3AC2-4125758345DC}"/>
                </a:ext>
              </a:extLst>
            </p:cNvPr>
            <p:cNvSpPr>
              <a:spLocks noChangeAspect="1" noChangeArrowheads="1"/>
            </p:cNvSpPr>
            <p:nvPr/>
          </p:nvSpPr>
          <p:spPr bwMode="gray">
            <a:xfrm>
              <a:off x="586149" y="6029719"/>
              <a:ext cx="151967" cy="107596"/>
            </a:xfrm>
            <a:prstGeom prst="rect">
              <a:avLst/>
            </a:prstGeom>
            <a:solidFill>
              <a:schemeClr val="accent1">
                <a:lumMod val="100000"/>
              </a:schemeClr>
            </a:solidFill>
            <a:ln w="9525">
              <a:noFill/>
              <a:miter lim="800000"/>
              <a:headEnd/>
              <a:tailEnd/>
            </a:ln>
          </p:spPr>
          <p:txBody>
            <a:bodyPr lIns="54006" tIns="54006" rIns="54006" bIns="54006" anchor="ctr"/>
            <a:lstStyle/>
            <a:p>
              <a:pPr>
                <a:tabLst>
                  <a:tab pos="1800225" algn="r"/>
                </a:tabLst>
              </a:pPr>
              <a:endParaRPr lang="en-US" sz="1000" kern="0" dirty="0">
                <a:cs typeface="Arial" panose="020B0604020202020204" pitchFamily="34" charset="0"/>
              </a:endParaRPr>
            </a:p>
          </p:txBody>
        </p:sp>
        <p:sp>
          <p:nvSpPr>
            <p:cNvPr id="16" name="Rectangle 5">
              <a:extLst>
                <a:ext uri="{FF2B5EF4-FFF2-40B4-BE49-F238E27FC236}">
                  <a16:creationId xmlns:a16="http://schemas.microsoft.com/office/drawing/2014/main" id="{C843FF14-DB67-2BE7-8400-89BFC4908E32}"/>
                </a:ext>
              </a:extLst>
            </p:cNvPr>
            <p:cNvSpPr>
              <a:spLocks noChangeArrowheads="1"/>
            </p:cNvSpPr>
            <p:nvPr/>
          </p:nvSpPr>
          <p:spPr bwMode="gray">
            <a:xfrm>
              <a:off x="793509" y="5795579"/>
              <a:ext cx="1190693" cy="154544"/>
            </a:xfrm>
            <a:prstGeom prst="rect">
              <a:avLst/>
            </a:prstGeom>
            <a:noFill/>
            <a:ln w="9525">
              <a:noFill/>
              <a:miter lim="800000"/>
              <a:headEnd/>
              <a:tailEnd/>
            </a:ln>
          </p:spPr>
          <p:txBody>
            <a:bodyPr wrap="none" lIns="0" tIns="0" rIns="0" bIns="0" anchor="ctr">
              <a:spAutoFit/>
            </a:bodyPr>
            <a:lstStyle/>
            <a:p>
              <a:pPr defTabSz="762000" eaLnBrk="0" hangingPunct="0"/>
              <a:r>
                <a:rPr lang="en-US" sz="1000" dirty="0">
                  <a:cs typeface="Arial" panose="020B0604020202020204" pitchFamily="34" charset="0"/>
                </a:rPr>
                <a:t>SPP: Spatial Pyramid </a:t>
              </a:r>
            </a:p>
          </p:txBody>
        </p:sp>
        <p:sp>
          <p:nvSpPr>
            <p:cNvPr id="17" name="Rectangle 6">
              <a:extLst>
                <a:ext uri="{FF2B5EF4-FFF2-40B4-BE49-F238E27FC236}">
                  <a16:creationId xmlns:a16="http://schemas.microsoft.com/office/drawing/2014/main" id="{D739ABA9-8A13-8DA5-DB36-FF92AB058845}"/>
                </a:ext>
              </a:extLst>
            </p:cNvPr>
            <p:cNvSpPr>
              <a:spLocks noChangeAspect="1" noChangeArrowheads="1"/>
            </p:cNvSpPr>
            <p:nvPr/>
          </p:nvSpPr>
          <p:spPr bwMode="gray">
            <a:xfrm>
              <a:off x="586149" y="5818275"/>
              <a:ext cx="151967" cy="107596"/>
            </a:xfrm>
            <a:prstGeom prst="rect">
              <a:avLst/>
            </a:prstGeom>
            <a:solidFill>
              <a:schemeClr val="accent2"/>
            </a:solidFill>
            <a:ln w="9525" algn="ctr">
              <a:noFill/>
              <a:miter lim="800000"/>
              <a:headEnd/>
              <a:tailEnd/>
            </a:ln>
          </p:spPr>
          <p:txBody>
            <a:bodyPr lIns="54006" tIns="54006" rIns="54006" bIns="54006" anchor="ctr"/>
            <a:lstStyle/>
            <a:p>
              <a:pPr>
                <a:tabLst>
                  <a:tab pos="1800225" algn="r"/>
                </a:tabLst>
              </a:pPr>
              <a:endParaRPr lang="en-US" sz="1000" kern="0" dirty="0">
                <a:cs typeface="Arial" panose="020B0604020202020204" pitchFamily="34" charset="0"/>
              </a:endParaRPr>
            </a:p>
          </p:txBody>
        </p:sp>
        <p:sp>
          <p:nvSpPr>
            <p:cNvPr id="18" name="Rectangle 7">
              <a:extLst>
                <a:ext uri="{FF2B5EF4-FFF2-40B4-BE49-F238E27FC236}">
                  <a16:creationId xmlns:a16="http://schemas.microsoft.com/office/drawing/2014/main" id="{A4FEFD40-237F-236C-95D9-F39EBE29968A}"/>
                </a:ext>
              </a:extLst>
            </p:cNvPr>
            <p:cNvSpPr>
              <a:spLocks noChangeArrowheads="1"/>
            </p:cNvSpPr>
            <p:nvPr/>
          </p:nvSpPr>
          <p:spPr bwMode="gray">
            <a:xfrm>
              <a:off x="793509" y="5584135"/>
              <a:ext cx="917525" cy="154544"/>
            </a:xfrm>
            <a:prstGeom prst="rect">
              <a:avLst/>
            </a:prstGeom>
            <a:noFill/>
            <a:ln w="9525">
              <a:noFill/>
              <a:miter lim="800000"/>
              <a:headEnd/>
              <a:tailEnd/>
            </a:ln>
          </p:spPr>
          <p:txBody>
            <a:bodyPr wrap="none" lIns="0" tIns="0" rIns="0" bIns="0" anchor="ctr">
              <a:spAutoFit/>
            </a:bodyPr>
            <a:lstStyle/>
            <a:p>
              <a:pPr defTabSz="762000" eaLnBrk="0" hangingPunct="0"/>
              <a:r>
                <a:rPr lang="en-US" sz="1000" dirty="0">
                  <a:cs typeface="Arial" panose="020B0604020202020204" pitchFamily="34" charset="0"/>
                </a:rPr>
                <a:t>UP: </a:t>
              </a:r>
              <a:r>
                <a:rPr lang="en-US" sz="1000" dirty="0" err="1">
                  <a:cs typeface="Arial" panose="020B0604020202020204" pitchFamily="34" charset="0"/>
                </a:rPr>
                <a:t>UpSampling</a:t>
              </a:r>
              <a:endParaRPr lang="en-US" sz="1000" dirty="0">
                <a:cs typeface="Arial" panose="020B0604020202020204" pitchFamily="34" charset="0"/>
              </a:endParaRPr>
            </a:p>
          </p:txBody>
        </p:sp>
        <p:sp>
          <p:nvSpPr>
            <p:cNvPr id="19" name="Rectangle 8">
              <a:extLst>
                <a:ext uri="{FF2B5EF4-FFF2-40B4-BE49-F238E27FC236}">
                  <a16:creationId xmlns:a16="http://schemas.microsoft.com/office/drawing/2014/main" id="{1D6F3667-D2C2-3043-3F67-6EFCB9F7712C}"/>
                </a:ext>
              </a:extLst>
            </p:cNvPr>
            <p:cNvSpPr>
              <a:spLocks noChangeAspect="1" noChangeArrowheads="1"/>
            </p:cNvSpPr>
            <p:nvPr/>
          </p:nvSpPr>
          <p:spPr bwMode="gray">
            <a:xfrm>
              <a:off x="586149" y="5606831"/>
              <a:ext cx="151967" cy="107596"/>
            </a:xfrm>
            <a:prstGeom prst="rect">
              <a:avLst/>
            </a:prstGeom>
            <a:solidFill>
              <a:schemeClr val="accent3"/>
            </a:solidFill>
            <a:ln w="9525">
              <a:noFill/>
              <a:miter lim="800000"/>
              <a:headEnd/>
              <a:tailEnd/>
            </a:ln>
          </p:spPr>
          <p:txBody>
            <a:bodyPr lIns="54006" tIns="54006" rIns="54006" bIns="54006" anchor="ctr"/>
            <a:lstStyle/>
            <a:p>
              <a:pPr>
                <a:tabLst>
                  <a:tab pos="1800225" algn="r"/>
                </a:tabLst>
              </a:pPr>
              <a:endParaRPr lang="en-US" sz="1000" kern="0" dirty="0">
                <a:cs typeface="Arial" panose="020B0604020202020204" pitchFamily="34" charset="0"/>
              </a:endParaRPr>
            </a:p>
          </p:txBody>
        </p:sp>
        <p:sp>
          <p:nvSpPr>
            <p:cNvPr id="20" name="Rectangle 9">
              <a:extLst>
                <a:ext uri="{FF2B5EF4-FFF2-40B4-BE49-F238E27FC236}">
                  <a16:creationId xmlns:a16="http://schemas.microsoft.com/office/drawing/2014/main" id="{BB290CA1-C168-C95C-E5DF-503D9764E2F9}"/>
                </a:ext>
              </a:extLst>
            </p:cNvPr>
            <p:cNvSpPr>
              <a:spLocks noChangeArrowheads="1"/>
            </p:cNvSpPr>
            <p:nvPr/>
          </p:nvSpPr>
          <p:spPr bwMode="gray">
            <a:xfrm>
              <a:off x="793509" y="5372690"/>
              <a:ext cx="3086803" cy="154544"/>
            </a:xfrm>
            <a:prstGeom prst="rect">
              <a:avLst/>
            </a:prstGeom>
            <a:noFill/>
            <a:ln w="9525">
              <a:noFill/>
              <a:miter lim="800000"/>
              <a:headEnd/>
              <a:tailEnd/>
            </a:ln>
          </p:spPr>
          <p:txBody>
            <a:bodyPr wrap="none" lIns="0" tIns="0" rIns="0" bIns="0" anchor="ctr">
              <a:spAutoFit/>
            </a:bodyPr>
            <a:lstStyle/>
            <a:p>
              <a:pPr defTabSz="762000" eaLnBrk="0" hangingPunct="0"/>
              <a:r>
                <a:rPr lang="en-US" altLang="zh-CN" sz="1000" dirty="0"/>
                <a:t>CBL: Convolution + Batch Normalization + Leaky </a:t>
              </a:r>
              <a:r>
                <a:rPr lang="en-US" altLang="zh-CN" sz="1000" dirty="0" err="1"/>
                <a:t>ReLU</a:t>
              </a:r>
              <a:endParaRPr lang="en-US" altLang="zh-CN" sz="1000" dirty="0"/>
            </a:p>
          </p:txBody>
        </p:sp>
        <p:sp>
          <p:nvSpPr>
            <p:cNvPr id="21" name="Rectangle 10">
              <a:extLst>
                <a:ext uri="{FF2B5EF4-FFF2-40B4-BE49-F238E27FC236}">
                  <a16:creationId xmlns:a16="http://schemas.microsoft.com/office/drawing/2014/main" id="{D5585CF3-7550-52FF-2927-466D030E78C1}"/>
                </a:ext>
              </a:extLst>
            </p:cNvPr>
            <p:cNvSpPr>
              <a:spLocks noChangeAspect="1" noChangeArrowheads="1"/>
            </p:cNvSpPr>
            <p:nvPr/>
          </p:nvSpPr>
          <p:spPr bwMode="gray">
            <a:xfrm>
              <a:off x="586149" y="5395388"/>
              <a:ext cx="151967" cy="107596"/>
            </a:xfrm>
            <a:prstGeom prst="rect">
              <a:avLst/>
            </a:prstGeom>
            <a:solidFill>
              <a:schemeClr val="accent4"/>
            </a:solidFill>
            <a:ln w="9525">
              <a:noFill/>
              <a:miter lim="800000"/>
              <a:headEnd/>
              <a:tailEnd/>
            </a:ln>
          </p:spPr>
          <p:txBody>
            <a:bodyPr lIns="54006" tIns="54006" rIns="54006" bIns="54006" anchor="ctr"/>
            <a:lstStyle/>
            <a:p>
              <a:pPr>
                <a:tabLst>
                  <a:tab pos="1800225" algn="r"/>
                </a:tabLst>
              </a:pPr>
              <a:endParaRPr lang="en-US" sz="1000" kern="0" dirty="0">
                <a:cs typeface="Arial" panose="020B0604020202020204" pitchFamily="34" charset="0"/>
              </a:endParaRPr>
            </a:p>
          </p:txBody>
        </p:sp>
        <p:sp>
          <p:nvSpPr>
            <p:cNvPr id="22" name="Rectangle 11">
              <a:extLst>
                <a:ext uri="{FF2B5EF4-FFF2-40B4-BE49-F238E27FC236}">
                  <a16:creationId xmlns:a16="http://schemas.microsoft.com/office/drawing/2014/main" id="{934C7782-559B-B0E0-4921-42285666B094}"/>
                </a:ext>
              </a:extLst>
            </p:cNvPr>
            <p:cNvSpPr>
              <a:spLocks noChangeArrowheads="1"/>
            </p:cNvSpPr>
            <p:nvPr/>
          </p:nvSpPr>
          <p:spPr bwMode="gray">
            <a:xfrm>
              <a:off x="793509" y="5161248"/>
              <a:ext cx="3347117" cy="154544"/>
            </a:xfrm>
            <a:prstGeom prst="rect">
              <a:avLst/>
            </a:prstGeom>
            <a:noFill/>
            <a:ln w="9525">
              <a:noFill/>
              <a:miter lim="800000"/>
              <a:headEnd/>
              <a:tailEnd/>
            </a:ln>
          </p:spPr>
          <p:txBody>
            <a:bodyPr wrap="none" lIns="0" tIns="0" rIns="0" bIns="0" anchor="ctr">
              <a:spAutoFit/>
            </a:bodyPr>
            <a:lstStyle/>
            <a:p>
              <a:pPr defTabSz="762000" eaLnBrk="0" hangingPunct="0"/>
              <a:r>
                <a:rPr lang="en-US" sz="1000" dirty="0">
                  <a:cs typeface="Arial" panose="020B0604020202020204" pitchFamily="34" charset="0"/>
                </a:rPr>
                <a:t>CMB: Convolution + Batch Normalization + Mish activation</a:t>
              </a:r>
            </a:p>
          </p:txBody>
        </p:sp>
        <p:sp>
          <p:nvSpPr>
            <p:cNvPr id="23" name="Rectangle 12">
              <a:extLst>
                <a:ext uri="{FF2B5EF4-FFF2-40B4-BE49-F238E27FC236}">
                  <a16:creationId xmlns:a16="http://schemas.microsoft.com/office/drawing/2014/main" id="{56727ED5-3340-68DE-0D34-C4BE1008BF97}"/>
                </a:ext>
              </a:extLst>
            </p:cNvPr>
            <p:cNvSpPr>
              <a:spLocks noChangeAspect="1" noChangeArrowheads="1"/>
            </p:cNvSpPr>
            <p:nvPr/>
          </p:nvSpPr>
          <p:spPr bwMode="gray">
            <a:xfrm>
              <a:off x="586149" y="5183944"/>
              <a:ext cx="151967" cy="107596"/>
            </a:xfrm>
            <a:prstGeom prst="rect">
              <a:avLst/>
            </a:prstGeom>
            <a:solidFill>
              <a:schemeClr val="accent5"/>
            </a:solidFill>
            <a:ln w="9525">
              <a:noFill/>
              <a:miter lim="800000"/>
              <a:headEnd/>
              <a:tailEnd/>
            </a:ln>
          </p:spPr>
          <p:txBody>
            <a:bodyPr lIns="54006" tIns="54006" rIns="54006" bIns="54006" anchor="ctr"/>
            <a:lstStyle/>
            <a:p>
              <a:pPr>
                <a:tabLst>
                  <a:tab pos="1800225" algn="r"/>
                </a:tabLst>
              </a:pPr>
              <a:endParaRPr lang="en-US" sz="1000" kern="0" dirty="0">
                <a:cs typeface="Arial" panose="020B0604020202020204" pitchFamily="34" charset="0"/>
              </a:endParaRPr>
            </a:p>
          </p:txBody>
        </p:sp>
      </p:grpSp>
    </p:spTree>
    <p:extLst>
      <p:ext uri="{BB962C8B-B14F-4D97-AF65-F5344CB8AC3E}">
        <p14:creationId xmlns:p14="http://schemas.microsoft.com/office/powerpoint/2010/main" val="26747698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9764109-E84D-CC92-4C72-8C58826C365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325" imgH="323" progId="TCLayout.ActiveDocument.1">
                  <p:embed/>
                </p:oleObj>
              </mc:Choice>
              <mc:Fallback>
                <p:oleObj name="think-cell 幻灯片" r:id="rId6" imgW="325" imgH="323" progId="TCLayout.ActiveDocument.1">
                  <p:embed/>
                  <p:pic>
                    <p:nvPicPr>
                      <p:cNvPr id="5" name="think-cell data - do not delete" hidden="1">
                        <a:extLst>
                          <a:ext uri="{FF2B5EF4-FFF2-40B4-BE49-F238E27FC236}">
                            <a16:creationId xmlns:a16="http://schemas.microsoft.com/office/drawing/2014/main" id="{B9764109-E84D-CC92-4C72-8C58826C365C}"/>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179599"/>
            <a:ext cx="11160917" cy="984885"/>
          </a:xfrm>
        </p:spPr>
        <p:txBody>
          <a:bodyPr vert="horz"/>
          <a:lstStyle/>
          <a:p>
            <a:r>
              <a:rPr lang="en-US" dirty="0"/>
              <a:t>YOLOv4: 2020 ArXiv						[Improvements]</a:t>
            </a:r>
            <a:br>
              <a:rPr lang="en-US" dirty="0"/>
            </a:br>
            <a:r>
              <a:rPr lang="en-US" altLang="zh-CN" dirty="0"/>
              <a:t>New Authors Achieve without Pre-Trained Backbones</a:t>
            </a:r>
            <a:endParaRPr lang="en-US" dirty="0"/>
          </a:p>
        </p:txBody>
      </p:sp>
      <p:sp>
        <p:nvSpPr>
          <p:cNvPr id="6" name="ee4pContent1">
            <a:extLst>
              <a:ext uri="{FF2B5EF4-FFF2-40B4-BE49-F238E27FC236}">
                <a16:creationId xmlns:a16="http://schemas.microsoft.com/office/drawing/2014/main" id="{51F0B9AF-FE6B-3343-1948-090AD5F96458}"/>
              </a:ext>
            </a:extLst>
          </p:cNvPr>
          <p:cNvSpPr txBox="1">
            <a:spLocks/>
          </p:cNvSpPr>
          <p:nvPr>
            <p:custDataLst>
              <p:tags r:id="rId2"/>
            </p:custDataLst>
          </p:nvPr>
        </p:nvSpPr>
        <p:spPr>
          <a:xfrm>
            <a:off x="514349" y="1377949"/>
            <a:ext cx="11160918" cy="193447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a:pPr>
            <a:r>
              <a:rPr lang="en-US" dirty="0">
                <a:solidFill>
                  <a:schemeClr val="accent1"/>
                </a:solidFill>
                <a:latin typeface="+mn-lt"/>
              </a:rPr>
              <a:t>Integrating bag-of-freebies (</a:t>
            </a:r>
            <a:r>
              <a:rPr lang="en-US" dirty="0" err="1">
                <a:solidFill>
                  <a:schemeClr val="accent1"/>
                </a:solidFill>
                <a:latin typeface="+mn-lt"/>
              </a:rPr>
              <a:t>BoF</a:t>
            </a:r>
            <a:r>
              <a:rPr lang="en-US" dirty="0">
                <a:solidFill>
                  <a:schemeClr val="accent1"/>
                </a:solidFill>
                <a:latin typeface="+mn-lt"/>
              </a:rPr>
              <a:t>) for an Advanced Training Approach</a:t>
            </a:r>
          </a:p>
          <a:p>
            <a:pPr lvl="2"/>
            <a:r>
              <a:rPr lang="zh-CN" altLang="en-US" dirty="0">
                <a:latin typeface="+mn-lt"/>
              </a:rPr>
              <a:t>除了常规的增强，如</a:t>
            </a:r>
            <a:r>
              <a:rPr lang="en-US" altLang="zh-CN" dirty="0">
                <a:latin typeface="+mn-lt"/>
              </a:rPr>
              <a:t>random brightness, contrast, scaling, cropping, flipping, rotation, and mosaic augmentation</a:t>
            </a:r>
            <a:r>
              <a:rPr lang="zh-CN" altLang="en-US" dirty="0">
                <a:latin typeface="+mn-lt"/>
              </a:rPr>
              <a:t>，允许检测上下文之外的对象，并减少了</a:t>
            </a:r>
            <a:r>
              <a:rPr lang="en-US" altLang="zh-CN" dirty="0">
                <a:latin typeface="+mn-lt"/>
              </a:rPr>
              <a:t>Batch Normalization</a:t>
            </a:r>
            <a:r>
              <a:rPr lang="zh-CN" altLang="en-US" dirty="0">
                <a:latin typeface="+mn-lt"/>
              </a:rPr>
              <a:t>对</a:t>
            </a:r>
            <a:r>
              <a:rPr lang="en-US" altLang="zh-CN" dirty="0">
                <a:latin typeface="+mn-lt"/>
              </a:rPr>
              <a:t>large mini-batch size</a:t>
            </a:r>
            <a:r>
              <a:rPr lang="zh-CN" altLang="en-US" dirty="0">
                <a:latin typeface="+mn-lt"/>
              </a:rPr>
              <a:t>的需求</a:t>
            </a:r>
            <a:endParaRPr lang="en-US" altLang="zh-CN" dirty="0">
              <a:latin typeface="+mn-lt"/>
            </a:endParaRPr>
          </a:p>
          <a:p>
            <a:pPr lvl="2"/>
            <a:r>
              <a:rPr lang="zh-CN" altLang="en-US" dirty="0">
                <a:latin typeface="+mn-lt"/>
              </a:rPr>
              <a:t>对于正则化，使用</a:t>
            </a:r>
            <a:r>
              <a:rPr lang="en-US" altLang="zh-CN" dirty="0" err="1">
                <a:latin typeface="+mn-lt"/>
              </a:rPr>
              <a:t>DropBlock</a:t>
            </a:r>
            <a:r>
              <a:rPr lang="zh-CN" altLang="en-US" dirty="0">
                <a:latin typeface="+mn-lt"/>
              </a:rPr>
              <a:t>作为</a:t>
            </a:r>
            <a:r>
              <a:rPr lang="en-US" altLang="zh-CN" dirty="0">
                <a:latin typeface="+mn-lt"/>
              </a:rPr>
              <a:t>Dropout</a:t>
            </a:r>
            <a:r>
              <a:rPr lang="zh-CN" altLang="en-US" dirty="0">
                <a:latin typeface="+mn-lt"/>
              </a:rPr>
              <a:t>的替代品，用于卷积神经网络以及分类标签平滑</a:t>
            </a:r>
            <a:endParaRPr lang="en-US" altLang="zh-CN" dirty="0">
              <a:latin typeface="+mn-lt"/>
            </a:endParaRPr>
          </a:p>
          <a:p>
            <a:pPr lvl="2"/>
            <a:r>
              <a:rPr lang="zh-CN" altLang="en-US" dirty="0">
                <a:latin typeface="+mn-lt"/>
              </a:rPr>
              <a:t>对于检测器，增加了</a:t>
            </a:r>
            <a:r>
              <a:rPr lang="en-US" altLang="zh-CN" dirty="0" err="1">
                <a:latin typeface="+mn-lt"/>
              </a:rPr>
              <a:t>CIoU</a:t>
            </a:r>
            <a:r>
              <a:rPr lang="zh-CN" altLang="en-US" dirty="0">
                <a:latin typeface="+mn-lt"/>
              </a:rPr>
              <a:t>损耗和</a:t>
            </a:r>
            <a:r>
              <a:rPr lang="en-US" altLang="zh-CN" dirty="0">
                <a:latin typeface="+mn-lt"/>
              </a:rPr>
              <a:t>Cross mini-bath</a:t>
            </a:r>
            <a:r>
              <a:rPr lang="zh-CN" altLang="en-US" dirty="0">
                <a:latin typeface="+mn-lt"/>
              </a:rPr>
              <a:t> </a:t>
            </a:r>
            <a:r>
              <a:rPr lang="en-US" altLang="zh-CN" dirty="0">
                <a:latin typeface="+mn-lt"/>
              </a:rPr>
              <a:t>normalization (</a:t>
            </a:r>
            <a:r>
              <a:rPr lang="en-US" altLang="zh-CN" dirty="0" err="1">
                <a:latin typeface="+mn-lt"/>
              </a:rPr>
              <a:t>CmBN</a:t>
            </a:r>
            <a:r>
              <a:rPr lang="en-US" altLang="zh-CN" dirty="0">
                <a:latin typeface="+mn-lt"/>
              </a:rPr>
              <a:t>)</a:t>
            </a:r>
            <a:r>
              <a:rPr lang="zh-CN" altLang="en-US" dirty="0">
                <a:latin typeface="+mn-lt"/>
              </a:rPr>
              <a:t>，以便从整个批次收集统计数据，而不是从单个小批次收集统计数据。</a:t>
            </a:r>
            <a:endParaRPr lang="en-US" dirty="0">
              <a:latin typeface="+mn-lt"/>
            </a:endParaRPr>
          </a:p>
        </p:txBody>
      </p:sp>
      <p:sp>
        <p:nvSpPr>
          <p:cNvPr id="7" name="ee4pContent1">
            <a:extLst>
              <a:ext uri="{FF2B5EF4-FFF2-40B4-BE49-F238E27FC236}">
                <a16:creationId xmlns:a16="http://schemas.microsoft.com/office/drawing/2014/main" id="{9A42F423-A7BC-A859-DD79-8DEB50E31F46}"/>
              </a:ext>
            </a:extLst>
          </p:cNvPr>
          <p:cNvSpPr txBox="1">
            <a:spLocks/>
          </p:cNvSpPr>
          <p:nvPr>
            <p:custDataLst>
              <p:tags r:id="rId3"/>
            </p:custDataLst>
          </p:nvPr>
        </p:nvSpPr>
        <p:spPr>
          <a:xfrm>
            <a:off x="514349" y="3479799"/>
            <a:ext cx="11160918" cy="114753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startAt="2"/>
            </a:pPr>
            <a:r>
              <a:rPr lang="en-US" dirty="0">
                <a:solidFill>
                  <a:schemeClr val="accent1"/>
                </a:solidFill>
                <a:latin typeface="+mn-lt"/>
              </a:rPr>
              <a:t>Self-adversarial Training (SAT)</a:t>
            </a:r>
          </a:p>
          <a:p>
            <a:pPr lvl="2"/>
            <a:r>
              <a:rPr lang="zh-CN" altLang="en-US" dirty="0">
                <a:latin typeface="+mn-lt"/>
              </a:rPr>
              <a:t>为了使模型对扰动更具鲁棒性，对输入图像执行对抗策略，创建一个虚假的输入，即真值对象不在图像中，但保持原始标签用于检测正确的对象</a:t>
            </a:r>
            <a:endParaRPr lang="en-US" dirty="0">
              <a:latin typeface="+mn-lt"/>
            </a:endParaRPr>
          </a:p>
        </p:txBody>
      </p:sp>
      <p:sp>
        <p:nvSpPr>
          <p:cNvPr id="8" name="ee4pContent1">
            <a:extLst>
              <a:ext uri="{FF2B5EF4-FFF2-40B4-BE49-F238E27FC236}">
                <a16:creationId xmlns:a16="http://schemas.microsoft.com/office/drawing/2014/main" id="{E74635CD-7DD5-498A-0598-10EB1338568D}"/>
              </a:ext>
            </a:extLst>
          </p:cNvPr>
          <p:cNvSpPr txBox="1">
            <a:spLocks/>
          </p:cNvSpPr>
          <p:nvPr>
            <p:custDataLst>
              <p:tags r:id="rId4"/>
            </p:custDataLst>
          </p:nvPr>
        </p:nvSpPr>
        <p:spPr>
          <a:xfrm>
            <a:off x="514349" y="4794711"/>
            <a:ext cx="11160918" cy="13711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startAt="3"/>
            </a:pPr>
            <a:r>
              <a:rPr lang="en-US" dirty="0">
                <a:solidFill>
                  <a:schemeClr val="accent1"/>
                </a:solidFill>
                <a:latin typeface="+mn-lt"/>
              </a:rPr>
              <a:t>Hyperparameter Optimization with Genetic Algorithms</a:t>
            </a:r>
          </a:p>
          <a:p>
            <a:pPr lvl="2"/>
            <a:r>
              <a:rPr lang="zh-CN" altLang="en-US" dirty="0">
                <a:latin typeface="+mn-lt"/>
              </a:rPr>
              <a:t>为了找到用于训练的最优超参数，</a:t>
            </a:r>
            <a:r>
              <a:rPr lang="en-US" altLang="zh-CN" dirty="0">
                <a:latin typeface="+mn-lt"/>
              </a:rPr>
              <a:t>YOLOv4</a:t>
            </a:r>
            <a:r>
              <a:rPr lang="zh-CN" altLang="en-US" dirty="0">
                <a:latin typeface="+mn-lt"/>
              </a:rPr>
              <a:t>在前</a:t>
            </a:r>
            <a:r>
              <a:rPr lang="en-US" altLang="zh-CN" dirty="0">
                <a:latin typeface="+mn-lt"/>
              </a:rPr>
              <a:t>10%</a:t>
            </a:r>
            <a:r>
              <a:rPr lang="zh-CN" altLang="en-US" dirty="0">
                <a:latin typeface="+mn-lt"/>
              </a:rPr>
              <a:t>的周期中使用遗传算法</a:t>
            </a:r>
            <a:r>
              <a:rPr lang="en-US" altLang="zh-CN" dirty="0">
                <a:latin typeface="+mn-lt"/>
              </a:rPr>
              <a:t>(genetic algorithms)</a:t>
            </a:r>
            <a:r>
              <a:rPr lang="zh-CN" altLang="en-US" dirty="0">
                <a:latin typeface="+mn-lt"/>
              </a:rPr>
              <a:t>，并使用余弦退火调度器</a:t>
            </a:r>
            <a:r>
              <a:rPr lang="en-US" altLang="zh-CN" dirty="0">
                <a:latin typeface="+mn-lt"/>
              </a:rPr>
              <a:t>(cosine annealing scheduler)</a:t>
            </a:r>
            <a:r>
              <a:rPr lang="zh-CN" altLang="en-US" dirty="0">
                <a:latin typeface="+mn-lt"/>
              </a:rPr>
              <a:t>来改变训练期间的学习率</a:t>
            </a:r>
            <a:endParaRPr lang="en-US" altLang="zh-CN" dirty="0">
              <a:latin typeface="+mn-lt"/>
            </a:endParaRPr>
          </a:p>
          <a:p>
            <a:pPr lvl="2"/>
            <a:r>
              <a:rPr lang="zh-CN" altLang="en-US" dirty="0">
                <a:latin typeface="+mn-lt"/>
              </a:rPr>
              <a:t>从开始缓慢地降低学习率，然后在训练过程中快速降低，最后略有降低</a:t>
            </a:r>
            <a:endParaRPr lang="en-US" dirty="0">
              <a:latin typeface="+mn-lt"/>
            </a:endParaRPr>
          </a:p>
        </p:txBody>
      </p:sp>
    </p:spTree>
    <p:extLst>
      <p:ext uri="{BB962C8B-B14F-4D97-AF65-F5344CB8AC3E}">
        <p14:creationId xmlns:p14="http://schemas.microsoft.com/office/powerpoint/2010/main" val="1015408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03F1CB7B-9DA2-382F-7754-39CD740C2F60}"/>
              </a:ext>
            </a:extLst>
          </p:cNvPr>
          <p:cNvSpPr/>
          <p:nvPr>
            <p:custDataLst>
              <p:tags r:id="rId2"/>
            </p:custDataLst>
          </p:nvPr>
        </p:nvSpPr>
        <p:spPr>
          <a:xfrm>
            <a:off x="11488458" y="4962946"/>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143</a:t>
            </a:r>
          </a:p>
        </p:txBody>
      </p:sp>
      <p:sp>
        <p:nvSpPr>
          <p:cNvPr id="28" name="矩形 27">
            <a:hlinkClick r:id="rId29" action="ppaction://hlinksldjump"/>
            <a:extLst>
              <a:ext uri="{FF2B5EF4-FFF2-40B4-BE49-F238E27FC236}">
                <a16:creationId xmlns:a16="http://schemas.microsoft.com/office/drawing/2014/main" id="{CEF06BDB-19DC-4BA7-E264-578DAC578445}"/>
              </a:ext>
            </a:extLst>
          </p:cNvPr>
          <p:cNvSpPr/>
          <p:nvPr>
            <p:custDataLst>
              <p:tags r:id="rId3"/>
            </p:custDataLst>
          </p:nvPr>
        </p:nvSpPr>
        <p:spPr>
          <a:xfrm>
            <a:off x="977959" y="4962946"/>
            <a:ext cx="259239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zh-CN" altLang="en-US" sz="1600" b="1">
                <a:solidFill>
                  <a:schemeClr val="tx1"/>
                </a:solidFill>
                <a:cs typeface="Segoe UI" panose="020B0502040204020203" pitchFamily="34" charset="0"/>
              </a:rPr>
              <a:t>写在最后</a:t>
            </a:r>
            <a:endParaRPr lang="en-US" sz="1600" b="1">
              <a:solidFill>
                <a:schemeClr val="tx1"/>
              </a:solidFill>
              <a:cs typeface="Segoe UI" panose="020B0502040204020203" pitchFamily="34" charset="0"/>
            </a:endParaRPr>
          </a:p>
        </p:txBody>
      </p:sp>
      <p:sp>
        <p:nvSpPr>
          <p:cNvPr id="27" name="矩形 26">
            <a:hlinkClick r:id="rId29" action="ppaction://hlinksldjump"/>
            <a:extLst>
              <a:ext uri="{FF2B5EF4-FFF2-40B4-BE49-F238E27FC236}">
                <a16:creationId xmlns:a16="http://schemas.microsoft.com/office/drawing/2014/main" id="{EE14D0C1-D4BA-0DAE-2771-E78DA0D107ED}"/>
              </a:ext>
            </a:extLst>
          </p:cNvPr>
          <p:cNvSpPr/>
          <p:nvPr>
            <p:custDataLst>
              <p:tags r:id="rId4"/>
            </p:custDataLst>
          </p:nvPr>
        </p:nvSpPr>
        <p:spPr>
          <a:xfrm>
            <a:off x="514349" y="4962946"/>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5</a:t>
            </a:r>
          </a:p>
        </p:txBody>
      </p:sp>
      <p:sp>
        <p:nvSpPr>
          <p:cNvPr id="26" name="矩形 25">
            <a:hlinkClick r:id="rId30" action="ppaction://hlinksldjump"/>
            <a:extLst>
              <a:ext uri="{FF2B5EF4-FFF2-40B4-BE49-F238E27FC236}">
                <a16:creationId xmlns:a16="http://schemas.microsoft.com/office/drawing/2014/main" id="{441D3991-FF11-5F2D-8C07-5635DAD34E49}"/>
              </a:ext>
            </a:extLst>
          </p:cNvPr>
          <p:cNvSpPr/>
          <p:nvPr>
            <p:custDataLst>
              <p:tags r:id="rId5"/>
            </p:custDataLst>
          </p:nvPr>
        </p:nvSpPr>
        <p:spPr>
          <a:xfrm>
            <a:off x="11488458" y="4499335"/>
            <a:ext cx="110608" cy="400111"/>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141</a:t>
            </a:r>
          </a:p>
        </p:txBody>
      </p:sp>
      <p:sp>
        <p:nvSpPr>
          <p:cNvPr id="25" name="矩形 24">
            <a:hlinkClick r:id="rId30" action="ppaction://hlinksldjump"/>
            <a:extLst>
              <a:ext uri="{FF2B5EF4-FFF2-40B4-BE49-F238E27FC236}">
                <a16:creationId xmlns:a16="http://schemas.microsoft.com/office/drawing/2014/main" id="{3C07644E-6A9B-126A-260F-DB81E44211EB}"/>
              </a:ext>
            </a:extLst>
          </p:cNvPr>
          <p:cNvSpPr/>
          <p:nvPr>
            <p:custDataLst>
              <p:tags r:id="rId6"/>
            </p:custDataLst>
          </p:nvPr>
        </p:nvSpPr>
        <p:spPr>
          <a:xfrm>
            <a:off x="977959" y="4499335"/>
            <a:ext cx="2592398" cy="400111"/>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zh-CN" altLang="en-US" sz="1600" b="1">
                <a:solidFill>
                  <a:schemeClr val="tx1"/>
                </a:solidFill>
                <a:cs typeface="Segoe UI" panose="020B0502040204020203" pitchFamily="34" charset="0"/>
              </a:rPr>
              <a:t>小小的实验</a:t>
            </a:r>
            <a:endParaRPr lang="en-US" sz="1600" b="1">
              <a:solidFill>
                <a:schemeClr val="tx1"/>
              </a:solidFill>
              <a:cs typeface="Segoe UI" panose="020B0502040204020203" pitchFamily="34" charset="0"/>
            </a:endParaRPr>
          </a:p>
        </p:txBody>
      </p:sp>
      <p:sp>
        <p:nvSpPr>
          <p:cNvPr id="24" name="矩形 23">
            <a:hlinkClick r:id="rId30" action="ppaction://hlinksldjump"/>
            <a:extLst>
              <a:ext uri="{FF2B5EF4-FFF2-40B4-BE49-F238E27FC236}">
                <a16:creationId xmlns:a16="http://schemas.microsoft.com/office/drawing/2014/main" id="{D4880DF6-C509-BD27-B1E3-DABD7A61F476}"/>
              </a:ext>
            </a:extLst>
          </p:cNvPr>
          <p:cNvSpPr/>
          <p:nvPr>
            <p:custDataLst>
              <p:tags r:id="rId7"/>
            </p:custDataLst>
          </p:nvPr>
        </p:nvSpPr>
        <p:spPr>
          <a:xfrm>
            <a:off x="514349" y="4499335"/>
            <a:ext cx="400110" cy="400111"/>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4</a:t>
            </a:r>
          </a:p>
        </p:txBody>
      </p:sp>
      <p:sp>
        <p:nvSpPr>
          <p:cNvPr id="23" name="矩形 22">
            <a:hlinkClick r:id="rId31" action="ppaction://hlinksldjump"/>
            <a:extLst>
              <a:ext uri="{FF2B5EF4-FFF2-40B4-BE49-F238E27FC236}">
                <a16:creationId xmlns:a16="http://schemas.microsoft.com/office/drawing/2014/main" id="{DF0DB3B6-D755-3218-4D47-65C17ED61BC8}"/>
              </a:ext>
            </a:extLst>
          </p:cNvPr>
          <p:cNvSpPr/>
          <p:nvPr>
            <p:custDataLst>
              <p:tags r:id="rId8"/>
            </p:custDataLst>
          </p:nvPr>
        </p:nvSpPr>
        <p:spPr>
          <a:xfrm>
            <a:off x="11488458" y="4035725"/>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47</a:t>
            </a:r>
          </a:p>
        </p:txBody>
      </p:sp>
      <p:sp>
        <p:nvSpPr>
          <p:cNvPr id="22" name="矩形 21">
            <a:hlinkClick r:id="rId31" action="ppaction://hlinksldjump"/>
            <a:extLst>
              <a:ext uri="{FF2B5EF4-FFF2-40B4-BE49-F238E27FC236}">
                <a16:creationId xmlns:a16="http://schemas.microsoft.com/office/drawing/2014/main" id="{7159B830-9FD0-E77D-9422-54933F9DC0E3}"/>
              </a:ext>
            </a:extLst>
          </p:cNvPr>
          <p:cNvSpPr/>
          <p:nvPr>
            <p:custDataLst>
              <p:tags r:id="rId9"/>
            </p:custDataLst>
          </p:nvPr>
        </p:nvSpPr>
        <p:spPr>
          <a:xfrm>
            <a:off x="977959" y="4035725"/>
            <a:ext cx="259239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cs typeface="Segoe UI" panose="020B0502040204020203" pitchFamily="34" charset="0"/>
              </a:rPr>
              <a:t>YOLO</a:t>
            </a:r>
            <a:r>
              <a:rPr lang="zh-CN" altLang="en-US" sz="1600" b="1">
                <a:solidFill>
                  <a:schemeClr val="tx1"/>
                </a:solidFill>
                <a:cs typeface="Segoe UI" panose="020B0502040204020203" pitchFamily="34" charset="0"/>
              </a:rPr>
              <a:t>来了</a:t>
            </a:r>
            <a:endParaRPr lang="en-US" sz="1600" b="1">
              <a:solidFill>
                <a:schemeClr val="tx1"/>
              </a:solidFill>
              <a:cs typeface="Segoe UI" panose="020B0502040204020203" pitchFamily="34" charset="0"/>
            </a:endParaRPr>
          </a:p>
        </p:txBody>
      </p:sp>
      <p:sp>
        <p:nvSpPr>
          <p:cNvPr id="21" name="矩形 20">
            <a:hlinkClick r:id="rId31" action="ppaction://hlinksldjump"/>
            <a:extLst>
              <a:ext uri="{FF2B5EF4-FFF2-40B4-BE49-F238E27FC236}">
                <a16:creationId xmlns:a16="http://schemas.microsoft.com/office/drawing/2014/main" id="{CA853AF7-1370-EE6F-1552-32307DE52542}"/>
              </a:ext>
            </a:extLst>
          </p:cNvPr>
          <p:cNvSpPr/>
          <p:nvPr>
            <p:custDataLst>
              <p:tags r:id="rId10"/>
            </p:custDataLst>
          </p:nvPr>
        </p:nvSpPr>
        <p:spPr>
          <a:xfrm>
            <a:off x="514349" y="4035725"/>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3</a:t>
            </a:r>
          </a:p>
        </p:txBody>
      </p:sp>
      <p:sp>
        <p:nvSpPr>
          <p:cNvPr id="20" name="矩形 19">
            <a:hlinkClick r:id="rId32" action="ppaction://hlinksldjump"/>
            <a:extLst>
              <a:ext uri="{FF2B5EF4-FFF2-40B4-BE49-F238E27FC236}">
                <a16:creationId xmlns:a16="http://schemas.microsoft.com/office/drawing/2014/main" id="{3B7CEC8C-AF65-B8DA-819B-BFCB0A0197BE}"/>
              </a:ext>
            </a:extLst>
          </p:cNvPr>
          <p:cNvSpPr/>
          <p:nvPr>
            <p:custDataLst>
              <p:tags r:id="rId11"/>
            </p:custDataLst>
          </p:nvPr>
        </p:nvSpPr>
        <p:spPr>
          <a:xfrm>
            <a:off x="11488458" y="3572115"/>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38</a:t>
            </a:r>
          </a:p>
        </p:txBody>
      </p:sp>
      <p:sp>
        <p:nvSpPr>
          <p:cNvPr id="19" name="矩形 18">
            <a:hlinkClick r:id="rId32" action="ppaction://hlinksldjump"/>
            <a:extLst>
              <a:ext uri="{FF2B5EF4-FFF2-40B4-BE49-F238E27FC236}">
                <a16:creationId xmlns:a16="http://schemas.microsoft.com/office/drawing/2014/main" id="{5B60440E-9852-2DD8-F47D-94475B78DF2F}"/>
              </a:ext>
            </a:extLst>
          </p:cNvPr>
          <p:cNvSpPr/>
          <p:nvPr>
            <p:custDataLst>
              <p:tags r:id="rId12"/>
            </p:custDataLst>
          </p:nvPr>
        </p:nvSpPr>
        <p:spPr>
          <a:xfrm>
            <a:off x="977959" y="3572115"/>
            <a:ext cx="259239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zh-CN" altLang="en-US" sz="1600" b="1">
                <a:solidFill>
                  <a:schemeClr val="tx1"/>
                </a:solidFill>
                <a:cs typeface="Segoe UI" panose="020B0502040204020203" pitchFamily="34" charset="0"/>
              </a:rPr>
              <a:t>目标检测成长点滴</a:t>
            </a:r>
            <a:endParaRPr lang="en-US" sz="1600" b="1">
              <a:solidFill>
                <a:schemeClr val="tx1"/>
              </a:solidFill>
              <a:cs typeface="Segoe UI" panose="020B0502040204020203" pitchFamily="34" charset="0"/>
            </a:endParaRPr>
          </a:p>
        </p:txBody>
      </p:sp>
      <p:sp>
        <p:nvSpPr>
          <p:cNvPr id="18" name="矩形 17">
            <a:hlinkClick r:id="rId32" action="ppaction://hlinksldjump"/>
            <a:extLst>
              <a:ext uri="{FF2B5EF4-FFF2-40B4-BE49-F238E27FC236}">
                <a16:creationId xmlns:a16="http://schemas.microsoft.com/office/drawing/2014/main" id="{2920E847-CC9A-8673-0187-EA147FE5E310}"/>
              </a:ext>
            </a:extLst>
          </p:cNvPr>
          <p:cNvSpPr/>
          <p:nvPr>
            <p:custDataLst>
              <p:tags r:id="rId13"/>
            </p:custDataLst>
          </p:nvPr>
        </p:nvSpPr>
        <p:spPr>
          <a:xfrm>
            <a:off x="514349" y="3572115"/>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2</a:t>
            </a:r>
          </a:p>
        </p:txBody>
      </p:sp>
      <p:sp>
        <p:nvSpPr>
          <p:cNvPr id="17" name="矩形 16">
            <a:hlinkClick r:id="rId33" action="ppaction://hlinksldjump"/>
            <a:extLst>
              <a:ext uri="{FF2B5EF4-FFF2-40B4-BE49-F238E27FC236}">
                <a16:creationId xmlns:a16="http://schemas.microsoft.com/office/drawing/2014/main" id="{1681FF85-5746-893C-5B4F-D5288AAFA774}"/>
              </a:ext>
            </a:extLst>
          </p:cNvPr>
          <p:cNvSpPr/>
          <p:nvPr>
            <p:custDataLst>
              <p:tags r:id="rId14"/>
            </p:custDataLst>
          </p:nvPr>
        </p:nvSpPr>
        <p:spPr>
          <a:xfrm>
            <a:off x="11488458" y="3108505"/>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12</a:t>
            </a:r>
          </a:p>
        </p:txBody>
      </p:sp>
      <p:sp>
        <p:nvSpPr>
          <p:cNvPr id="16" name="矩形 15">
            <a:hlinkClick r:id="rId33" action="ppaction://hlinksldjump"/>
            <a:extLst>
              <a:ext uri="{FF2B5EF4-FFF2-40B4-BE49-F238E27FC236}">
                <a16:creationId xmlns:a16="http://schemas.microsoft.com/office/drawing/2014/main" id="{9AF8FDA4-DE8F-D57C-E19A-251AC1D69244}"/>
              </a:ext>
            </a:extLst>
          </p:cNvPr>
          <p:cNvSpPr/>
          <p:nvPr>
            <p:custDataLst>
              <p:tags r:id="rId15"/>
            </p:custDataLst>
          </p:nvPr>
        </p:nvSpPr>
        <p:spPr>
          <a:xfrm>
            <a:off x="1441569" y="3108505"/>
            <a:ext cx="212878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zh-CN" altLang="en-US" sz="1600" b="1">
                <a:solidFill>
                  <a:schemeClr val="tx1"/>
                </a:solidFill>
                <a:cs typeface="Segoe UI" panose="020B0502040204020203" pitchFamily="34" charset="0"/>
              </a:rPr>
              <a:t>一些不得不介绍的概念</a:t>
            </a:r>
            <a:endParaRPr lang="en-US" sz="1600" b="1">
              <a:solidFill>
                <a:schemeClr val="tx1"/>
              </a:solidFill>
              <a:cs typeface="Segoe UI" panose="020B0502040204020203" pitchFamily="34" charset="0"/>
            </a:endParaRPr>
          </a:p>
        </p:txBody>
      </p:sp>
      <p:sp>
        <p:nvSpPr>
          <p:cNvPr id="15" name="矩形 14">
            <a:hlinkClick r:id="rId33" action="ppaction://hlinksldjump"/>
            <a:extLst>
              <a:ext uri="{FF2B5EF4-FFF2-40B4-BE49-F238E27FC236}">
                <a16:creationId xmlns:a16="http://schemas.microsoft.com/office/drawing/2014/main" id="{87962EDA-4F73-93B2-978B-CB458651D67A}"/>
              </a:ext>
            </a:extLst>
          </p:cNvPr>
          <p:cNvSpPr/>
          <p:nvPr>
            <p:custDataLst>
              <p:tags r:id="rId16"/>
            </p:custDataLst>
          </p:nvPr>
        </p:nvSpPr>
        <p:spPr>
          <a:xfrm>
            <a:off x="977959" y="3108505"/>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1.3</a:t>
            </a:r>
          </a:p>
        </p:txBody>
      </p:sp>
      <p:sp>
        <p:nvSpPr>
          <p:cNvPr id="14" name="矩形 13">
            <a:hlinkClick r:id="rId34" action="ppaction://hlinksldjump"/>
            <a:extLst>
              <a:ext uri="{FF2B5EF4-FFF2-40B4-BE49-F238E27FC236}">
                <a16:creationId xmlns:a16="http://schemas.microsoft.com/office/drawing/2014/main" id="{4D440D76-D588-D91A-5150-3CF587A55B69}"/>
              </a:ext>
            </a:extLst>
          </p:cNvPr>
          <p:cNvSpPr/>
          <p:nvPr>
            <p:custDataLst>
              <p:tags r:id="rId17"/>
            </p:custDataLst>
          </p:nvPr>
        </p:nvSpPr>
        <p:spPr>
          <a:xfrm>
            <a:off x="11488458" y="2644895"/>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10</a:t>
            </a:r>
          </a:p>
        </p:txBody>
      </p:sp>
      <p:sp>
        <p:nvSpPr>
          <p:cNvPr id="13" name="矩形 12">
            <a:hlinkClick r:id="rId34" action="ppaction://hlinksldjump"/>
            <a:extLst>
              <a:ext uri="{FF2B5EF4-FFF2-40B4-BE49-F238E27FC236}">
                <a16:creationId xmlns:a16="http://schemas.microsoft.com/office/drawing/2014/main" id="{26A007A2-5C52-B895-695C-9DB54620C54E}"/>
              </a:ext>
            </a:extLst>
          </p:cNvPr>
          <p:cNvSpPr/>
          <p:nvPr>
            <p:custDataLst>
              <p:tags r:id="rId18"/>
            </p:custDataLst>
          </p:nvPr>
        </p:nvSpPr>
        <p:spPr>
          <a:xfrm>
            <a:off x="1441569" y="2644895"/>
            <a:ext cx="212878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zh-CN" altLang="en-US" sz="1600" b="1">
                <a:solidFill>
                  <a:schemeClr val="tx1"/>
                </a:solidFill>
                <a:cs typeface="Segoe UI" panose="020B0502040204020203" pitchFamily="34" charset="0"/>
              </a:rPr>
              <a:t>输入？输出？</a:t>
            </a:r>
            <a:endParaRPr lang="en-US" sz="1600" b="1">
              <a:solidFill>
                <a:schemeClr val="tx1"/>
              </a:solidFill>
              <a:cs typeface="Segoe UI" panose="020B0502040204020203" pitchFamily="34" charset="0"/>
            </a:endParaRPr>
          </a:p>
        </p:txBody>
      </p:sp>
      <p:sp>
        <p:nvSpPr>
          <p:cNvPr id="12" name="矩形 11">
            <a:hlinkClick r:id="rId34" action="ppaction://hlinksldjump"/>
            <a:extLst>
              <a:ext uri="{FF2B5EF4-FFF2-40B4-BE49-F238E27FC236}">
                <a16:creationId xmlns:a16="http://schemas.microsoft.com/office/drawing/2014/main" id="{78E673B1-1DBC-5E72-7AE2-628C6C96B90F}"/>
              </a:ext>
            </a:extLst>
          </p:cNvPr>
          <p:cNvSpPr/>
          <p:nvPr>
            <p:custDataLst>
              <p:tags r:id="rId19"/>
            </p:custDataLst>
          </p:nvPr>
        </p:nvSpPr>
        <p:spPr>
          <a:xfrm>
            <a:off x="977959" y="2644895"/>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1.2</a:t>
            </a:r>
          </a:p>
        </p:txBody>
      </p:sp>
      <p:sp>
        <p:nvSpPr>
          <p:cNvPr id="11" name="矩形 10">
            <a:extLst>
              <a:ext uri="{FF2B5EF4-FFF2-40B4-BE49-F238E27FC236}">
                <a16:creationId xmlns:a16="http://schemas.microsoft.com/office/drawing/2014/main" id="{DFC64A63-1A18-C434-186A-230EDB4B1059}"/>
              </a:ext>
            </a:extLst>
          </p:cNvPr>
          <p:cNvSpPr/>
          <p:nvPr>
            <p:custDataLst>
              <p:tags r:id="rId20"/>
            </p:custDataLst>
          </p:nvPr>
        </p:nvSpPr>
        <p:spPr>
          <a:xfrm>
            <a:off x="1441569" y="2181285"/>
            <a:ext cx="10233697" cy="400110"/>
          </a:xfrm>
          <a:prstGeom prst="rect">
            <a:avLst/>
          </a:prstGeom>
          <a:solidFill>
            <a:srgbClr val="D9D9D9"/>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cs typeface="Segoe UI" panose="020B0502040204020203" pitchFamily="34" charset="0"/>
            </a:endParaRPr>
          </a:p>
        </p:txBody>
      </p:sp>
      <p:sp>
        <p:nvSpPr>
          <p:cNvPr id="10" name="矩形 9">
            <a:hlinkClick r:id="rId35" action="ppaction://hlinksldjump"/>
            <a:extLst>
              <a:ext uri="{FF2B5EF4-FFF2-40B4-BE49-F238E27FC236}">
                <a16:creationId xmlns:a16="http://schemas.microsoft.com/office/drawing/2014/main" id="{1E8C3F2B-0ED1-5991-F0DB-116F3F50A453}"/>
              </a:ext>
            </a:extLst>
          </p:cNvPr>
          <p:cNvSpPr/>
          <p:nvPr>
            <p:custDataLst>
              <p:tags r:id="rId21"/>
            </p:custDataLst>
          </p:nvPr>
        </p:nvSpPr>
        <p:spPr>
          <a:xfrm>
            <a:off x="11488458" y="2181285"/>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8</a:t>
            </a:r>
          </a:p>
        </p:txBody>
      </p:sp>
      <p:sp>
        <p:nvSpPr>
          <p:cNvPr id="9" name="矩形 8">
            <a:hlinkClick r:id="rId35" action="ppaction://hlinksldjump"/>
            <a:extLst>
              <a:ext uri="{FF2B5EF4-FFF2-40B4-BE49-F238E27FC236}">
                <a16:creationId xmlns:a16="http://schemas.microsoft.com/office/drawing/2014/main" id="{6279C369-1A56-1DC7-E87C-98F4A0087FCC}"/>
              </a:ext>
            </a:extLst>
          </p:cNvPr>
          <p:cNvSpPr/>
          <p:nvPr>
            <p:custDataLst>
              <p:tags r:id="rId22"/>
            </p:custDataLst>
          </p:nvPr>
        </p:nvSpPr>
        <p:spPr>
          <a:xfrm>
            <a:off x="1441569" y="2181285"/>
            <a:ext cx="212878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zh-CN" altLang="en-US" sz="1600" b="1">
                <a:solidFill>
                  <a:schemeClr val="tx1"/>
                </a:solidFill>
                <a:cs typeface="Segoe UI" panose="020B0502040204020203" pitchFamily="34" charset="0"/>
              </a:rPr>
              <a:t>用于解决什么问题？</a:t>
            </a:r>
            <a:endParaRPr lang="en-US" sz="1600" b="1">
              <a:solidFill>
                <a:schemeClr val="tx1"/>
              </a:solidFill>
              <a:cs typeface="Segoe UI" panose="020B0502040204020203" pitchFamily="34" charset="0"/>
            </a:endParaRPr>
          </a:p>
        </p:txBody>
      </p:sp>
      <p:sp>
        <p:nvSpPr>
          <p:cNvPr id="8" name="矩形 7">
            <a:hlinkClick r:id="rId35" action="ppaction://hlinksldjump"/>
            <a:extLst>
              <a:ext uri="{FF2B5EF4-FFF2-40B4-BE49-F238E27FC236}">
                <a16:creationId xmlns:a16="http://schemas.microsoft.com/office/drawing/2014/main" id="{8186A94E-6D1C-0981-2139-BEBB8491C53C}"/>
              </a:ext>
            </a:extLst>
          </p:cNvPr>
          <p:cNvSpPr/>
          <p:nvPr>
            <p:custDataLst>
              <p:tags r:id="rId23"/>
            </p:custDataLst>
          </p:nvPr>
        </p:nvSpPr>
        <p:spPr>
          <a:xfrm>
            <a:off x="977959" y="2181285"/>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1.1</a:t>
            </a:r>
          </a:p>
        </p:txBody>
      </p:sp>
      <p:sp>
        <p:nvSpPr>
          <p:cNvPr id="7" name="矩形 6">
            <a:hlinkClick r:id="rId36" action="ppaction://hlinksldjump"/>
            <a:extLst>
              <a:ext uri="{FF2B5EF4-FFF2-40B4-BE49-F238E27FC236}">
                <a16:creationId xmlns:a16="http://schemas.microsoft.com/office/drawing/2014/main" id="{12C5905B-8420-DCF3-FF03-8C189D2E65CC}"/>
              </a:ext>
            </a:extLst>
          </p:cNvPr>
          <p:cNvSpPr/>
          <p:nvPr>
            <p:custDataLst>
              <p:tags r:id="rId24"/>
            </p:custDataLst>
          </p:nvPr>
        </p:nvSpPr>
        <p:spPr>
          <a:xfrm>
            <a:off x="11488458" y="1717675"/>
            <a:ext cx="11060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cs typeface="Segoe UI" panose="020B0502040204020203" pitchFamily="34" charset="0"/>
              </a:rPr>
              <a:t>6</a:t>
            </a:r>
          </a:p>
        </p:txBody>
      </p:sp>
      <p:sp>
        <p:nvSpPr>
          <p:cNvPr id="6" name="矩形 5">
            <a:hlinkClick r:id="rId36" action="ppaction://hlinksldjump"/>
            <a:extLst>
              <a:ext uri="{FF2B5EF4-FFF2-40B4-BE49-F238E27FC236}">
                <a16:creationId xmlns:a16="http://schemas.microsoft.com/office/drawing/2014/main" id="{8D5C8937-19FC-B026-1852-CA48771C67AF}"/>
              </a:ext>
            </a:extLst>
          </p:cNvPr>
          <p:cNvSpPr/>
          <p:nvPr>
            <p:custDataLst>
              <p:tags r:id="rId25"/>
            </p:custDataLst>
          </p:nvPr>
        </p:nvSpPr>
        <p:spPr>
          <a:xfrm>
            <a:off x="977959" y="1717675"/>
            <a:ext cx="2592398" cy="400110"/>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zh-CN" altLang="en-US" sz="1600" b="1">
                <a:solidFill>
                  <a:schemeClr val="tx1"/>
                </a:solidFill>
                <a:cs typeface="Segoe UI" panose="020B0502040204020203" pitchFamily="34" charset="0"/>
              </a:rPr>
              <a:t>目标检测是什么？</a:t>
            </a:r>
            <a:endParaRPr lang="en-US" sz="1600" b="1">
              <a:solidFill>
                <a:schemeClr val="tx1"/>
              </a:solidFill>
              <a:cs typeface="Segoe UI" panose="020B0502040204020203" pitchFamily="34" charset="0"/>
            </a:endParaRPr>
          </a:p>
        </p:txBody>
      </p:sp>
      <p:sp>
        <p:nvSpPr>
          <p:cNvPr id="5" name="矩形 4">
            <a:hlinkClick r:id="rId36" action="ppaction://hlinksldjump"/>
            <a:extLst>
              <a:ext uri="{FF2B5EF4-FFF2-40B4-BE49-F238E27FC236}">
                <a16:creationId xmlns:a16="http://schemas.microsoft.com/office/drawing/2014/main" id="{A5C87210-3479-6527-4513-58861A2AFE9E}"/>
              </a:ext>
            </a:extLst>
          </p:cNvPr>
          <p:cNvSpPr/>
          <p:nvPr>
            <p:custDataLst>
              <p:tags r:id="rId26"/>
            </p:custDataLst>
          </p:nvPr>
        </p:nvSpPr>
        <p:spPr>
          <a:xfrm>
            <a:off x="514349" y="1717675"/>
            <a:ext cx="400110" cy="400110"/>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cs typeface="Segoe UI" panose="020B0502040204020203" pitchFamily="34" charset="0"/>
              </a:rPr>
              <a:t>1</a:t>
            </a:r>
          </a:p>
        </p:txBody>
      </p:sp>
      <p:sp>
        <p:nvSpPr>
          <p:cNvPr id="4" name="标题 3">
            <a:extLst>
              <a:ext uri="{FF2B5EF4-FFF2-40B4-BE49-F238E27FC236}">
                <a16:creationId xmlns:a16="http://schemas.microsoft.com/office/drawing/2014/main" id="{9F0D5DD9-C747-95DC-C4DA-163E6DBBA087}"/>
              </a:ext>
            </a:extLst>
          </p:cNvPr>
          <p:cNvSpPr>
            <a:spLocks noGrp="1"/>
          </p:cNvSpPr>
          <p:nvPr>
            <p:ph type="title"/>
            <p:custDataLst>
              <p:tags r:id="rId27"/>
            </p:custDataLst>
          </p:nvPr>
        </p:nvSpPr>
        <p:spPr/>
        <p:txBody>
          <a:bodyPr/>
          <a:lstStyle/>
          <a:p>
            <a:r>
              <a:rPr lang="en-US"/>
              <a:t>Main Content</a:t>
            </a:r>
          </a:p>
        </p:txBody>
      </p:sp>
    </p:spTree>
    <p:custDataLst>
      <p:tags r:id="rId1"/>
    </p:custDataLst>
    <p:extLst>
      <p:ext uri="{BB962C8B-B14F-4D97-AF65-F5344CB8AC3E}">
        <p14:creationId xmlns:p14="http://schemas.microsoft.com/office/powerpoint/2010/main" val="411035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66B5722-8B76-103C-CB29-9F7B5CC881A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466B5722-8B76-103C-CB29-9F7B5CC881A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179599"/>
            <a:ext cx="11160917" cy="984885"/>
          </a:xfrm>
        </p:spPr>
        <p:txBody>
          <a:bodyPr vert="horz"/>
          <a:lstStyle/>
          <a:p>
            <a:r>
              <a:rPr lang="en-US" altLang="zh-CN" dirty="0"/>
              <a:t>YOLOv4: 2020 ArXiv						[Improvements]</a:t>
            </a:r>
            <a:br>
              <a:rPr lang="en-US" altLang="zh-CN" dirty="0"/>
            </a:br>
            <a:r>
              <a:rPr lang="en-US" altLang="zh-CN" dirty="0"/>
              <a:t>New Authors Achieve without Pre-Trained Backbones</a:t>
            </a:r>
            <a:endParaRPr lang="en-US" dirty="0"/>
          </a:p>
        </p:txBody>
      </p:sp>
      <p:pic>
        <p:nvPicPr>
          <p:cNvPr id="7" name="图片 6" descr="表格&#10;&#10;中度可信度描述已自动生成">
            <a:extLst>
              <a:ext uri="{FF2B5EF4-FFF2-40B4-BE49-F238E27FC236}">
                <a16:creationId xmlns:a16="http://schemas.microsoft.com/office/drawing/2014/main" id="{97F9B546-5236-95E7-DACD-ECCB7DA4CD63}"/>
              </a:ext>
            </a:extLst>
          </p:cNvPr>
          <p:cNvPicPr>
            <a:picLocks noChangeAspect="1"/>
          </p:cNvPicPr>
          <p:nvPr/>
        </p:nvPicPr>
        <p:blipFill>
          <a:blip r:embed="rId5"/>
          <a:stretch>
            <a:fillRect/>
          </a:stretch>
        </p:blipFill>
        <p:spPr>
          <a:xfrm>
            <a:off x="1718624" y="1255124"/>
            <a:ext cx="8754751" cy="5030926"/>
          </a:xfrm>
          <a:prstGeom prst="rect">
            <a:avLst/>
          </a:prstGeom>
        </p:spPr>
      </p:pic>
      <p:sp>
        <p:nvSpPr>
          <p:cNvPr id="8" name="文本框 7">
            <a:extLst>
              <a:ext uri="{FF2B5EF4-FFF2-40B4-BE49-F238E27FC236}">
                <a16:creationId xmlns:a16="http://schemas.microsoft.com/office/drawing/2014/main" id="{7A1D6356-B798-5260-478C-A79F260C960D}"/>
              </a:ext>
            </a:extLst>
          </p:cNvPr>
          <p:cNvSpPr txBox="1"/>
          <p:nvPr/>
        </p:nvSpPr>
        <p:spPr>
          <a:xfrm>
            <a:off x="10473375" y="5766213"/>
            <a:ext cx="1473200" cy="519837"/>
          </a:xfrm>
          <a:prstGeom prst="rect">
            <a:avLst/>
          </a:prstGeom>
        </p:spPr>
        <p:txBody>
          <a:bodyPr vert="horz" wrap="square" lIns="0" tIns="0" rIns="0" bIns="0" rtlCol="0">
            <a:noAutofit/>
          </a:bodyPr>
          <a:lstStyle/>
          <a:p>
            <a:r>
              <a:rPr lang="en-US" altLang="zh-CN" sz="1000" dirty="0">
                <a:solidFill>
                  <a:schemeClr val="accent1"/>
                </a:solidFill>
              </a:rPr>
              <a:t>YOLOv4 final selection of bag-of-freebies (</a:t>
            </a:r>
            <a:r>
              <a:rPr lang="en-US" altLang="zh-CN" sz="1000" dirty="0" err="1">
                <a:solidFill>
                  <a:schemeClr val="accent1"/>
                </a:solidFill>
              </a:rPr>
              <a:t>BoF</a:t>
            </a:r>
            <a:r>
              <a:rPr lang="en-US" altLang="zh-CN" sz="1000" dirty="0">
                <a:solidFill>
                  <a:schemeClr val="accent1"/>
                </a:solidFill>
              </a:rPr>
              <a:t>) and bag-of-specials (BoS)</a:t>
            </a:r>
            <a:endParaRPr lang="en-US" sz="1000" dirty="0">
              <a:solidFill>
                <a:schemeClr val="accent1"/>
              </a:solidFill>
              <a:latin typeface="+mj-lt"/>
              <a:cs typeface="Segoe UI" panose="020B0502040204020203" pitchFamily="34" charset="0"/>
            </a:endParaRPr>
          </a:p>
        </p:txBody>
      </p:sp>
    </p:spTree>
    <p:extLst>
      <p:ext uri="{BB962C8B-B14F-4D97-AF65-F5344CB8AC3E}">
        <p14:creationId xmlns:p14="http://schemas.microsoft.com/office/powerpoint/2010/main" val="1466941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a:hlinkClick r:id="rId53" action="ppaction://hlinksldjump"/>
            <a:extLst>
              <a:ext uri="{FF2B5EF4-FFF2-40B4-BE49-F238E27FC236}">
                <a16:creationId xmlns:a16="http://schemas.microsoft.com/office/drawing/2014/main" id="{7755F392-45CF-7868-E915-202215D0A455}"/>
              </a:ext>
            </a:extLst>
          </p:cNvPr>
          <p:cNvSpPr/>
          <p:nvPr>
            <p:custDataLst>
              <p:tags r:id="rId2"/>
            </p:custDataLst>
          </p:nvPr>
        </p:nvSpPr>
        <p:spPr>
          <a:xfrm>
            <a:off x="11562277" y="5923848"/>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132</a:t>
            </a:r>
          </a:p>
        </p:txBody>
      </p:sp>
      <p:sp>
        <p:nvSpPr>
          <p:cNvPr id="52" name="矩形 51">
            <a:hlinkClick r:id="rId53" action="ppaction://hlinksldjump"/>
            <a:extLst>
              <a:ext uri="{FF2B5EF4-FFF2-40B4-BE49-F238E27FC236}">
                <a16:creationId xmlns:a16="http://schemas.microsoft.com/office/drawing/2014/main" id="{054FF5C5-1FA5-08E0-EB1C-361268A27380}"/>
              </a:ext>
            </a:extLst>
          </p:cNvPr>
          <p:cNvSpPr/>
          <p:nvPr>
            <p:custDataLst>
              <p:tags r:id="rId3"/>
            </p:custDataLst>
          </p:nvPr>
        </p:nvSpPr>
        <p:spPr>
          <a:xfrm>
            <a:off x="794760" y="5923848"/>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YOLOv9</a:t>
            </a:r>
          </a:p>
        </p:txBody>
      </p:sp>
      <p:sp>
        <p:nvSpPr>
          <p:cNvPr id="51" name="矩形 50">
            <a:hlinkClick r:id="rId53" action="ppaction://hlinksldjump"/>
            <a:extLst>
              <a:ext uri="{FF2B5EF4-FFF2-40B4-BE49-F238E27FC236}">
                <a16:creationId xmlns:a16="http://schemas.microsoft.com/office/drawing/2014/main" id="{EC94A9D5-930A-B457-DFD2-41F704847C8C}"/>
              </a:ext>
            </a:extLst>
          </p:cNvPr>
          <p:cNvSpPr/>
          <p:nvPr>
            <p:custDataLst>
              <p:tags r:id="rId4"/>
            </p:custDataLst>
          </p:nvPr>
        </p:nvSpPr>
        <p:spPr>
          <a:xfrm>
            <a:off x="514349" y="5923848"/>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16</a:t>
            </a:r>
          </a:p>
        </p:txBody>
      </p:sp>
      <p:sp>
        <p:nvSpPr>
          <p:cNvPr id="50" name="矩形 49">
            <a:hlinkClick r:id="rId54" action="ppaction://hlinksldjump"/>
            <a:extLst>
              <a:ext uri="{FF2B5EF4-FFF2-40B4-BE49-F238E27FC236}">
                <a16:creationId xmlns:a16="http://schemas.microsoft.com/office/drawing/2014/main" id="{7C17A4AC-DB1A-B6DA-ABA2-CD6BA473E3F4}"/>
              </a:ext>
            </a:extLst>
          </p:cNvPr>
          <p:cNvSpPr/>
          <p:nvPr>
            <p:custDataLst>
              <p:tags r:id="rId5"/>
            </p:custDataLst>
          </p:nvPr>
        </p:nvSpPr>
        <p:spPr>
          <a:xfrm>
            <a:off x="11562277" y="5643436"/>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124</a:t>
            </a:r>
          </a:p>
        </p:txBody>
      </p:sp>
      <p:sp>
        <p:nvSpPr>
          <p:cNvPr id="49" name="矩形 48">
            <a:hlinkClick r:id="rId54" action="ppaction://hlinksldjump"/>
            <a:extLst>
              <a:ext uri="{FF2B5EF4-FFF2-40B4-BE49-F238E27FC236}">
                <a16:creationId xmlns:a16="http://schemas.microsoft.com/office/drawing/2014/main" id="{152404A5-86F6-C12B-B110-CDC96A80F527}"/>
              </a:ext>
            </a:extLst>
          </p:cNvPr>
          <p:cNvSpPr/>
          <p:nvPr>
            <p:custDataLst>
              <p:tags r:id="rId6"/>
            </p:custDataLst>
          </p:nvPr>
        </p:nvSpPr>
        <p:spPr>
          <a:xfrm>
            <a:off x="794760" y="5643436"/>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YOLO-World</a:t>
            </a:r>
          </a:p>
        </p:txBody>
      </p:sp>
      <p:sp>
        <p:nvSpPr>
          <p:cNvPr id="48" name="矩形 47">
            <a:hlinkClick r:id="rId54" action="ppaction://hlinksldjump"/>
            <a:extLst>
              <a:ext uri="{FF2B5EF4-FFF2-40B4-BE49-F238E27FC236}">
                <a16:creationId xmlns:a16="http://schemas.microsoft.com/office/drawing/2014/main" id="{ACFCEDE0-7160-C475-69D2-7BF1730F29B1}"/>
              </a:ext>
            </a:extLst>
          </p:cNvPr>
          <p:cNvSpPr/>
          <p:nvPr>
            <p:custDataLst>
              <p:tags r:id="rId7"/>
            </p:custDataLst>
          </p:nvPr>
        </p:nvSpPr>
        <p:spPr>
          <a:xfrm>
            <a:off x="514349" y="5643436"/>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15</a:t>
            </a:r>
          </a:p>
        </p:txBody>
      </p:sp>
      <p:sp>
        <p:nvSpPr>
          <p:cNvPr id="47" name="矩形 46">
            <a:hlinkClick r:id="rId55" action="ppaction://hlinksldjump"/>
            <a:extLst>
              <a:ext uri="{FF2B5EF4-FFF2-40B4-BE49-F238E27FC236}">
                <a16:creationId xmlns:a16="http://schemas.microsoft.com/office/drawing/2014/main" id="{DD98D978-3160-C804-24B6-847E7037CD53}"/>
              </a:ext>
            </a:extLst>
          </p:cNvPr>
          <p:cNvSpPr/>
          <p:nvPr>
            <p:custDataLst>
              <p:tags r:id="rId8"/>
            </p:custDataLst>
          </p:nvPr>
        </p:nvSpPr>
        <p:spPr>
          <a:xfrm>
            <a:off x="11562277" y="5363025"/>
            <a:ext cx="66901" cy="2420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120</a:t>
            </a:r>
          </a:p>
        </p:txBody>
      </p:sp>
      <p:sp>
        <p:nvSpPr>
          <p:cNvPr id="46" name="矩形 45">
            <a:hlinkClick r:id="rId55" action="ppaction://hlinksldjump"/>
            <a:extLst>
              <a:ext uri="{FF2B5EF4-FFF2-40B4-BE49-F238E27FC236}">
                <a16:creationId xmlns:a16="http://schemas.microsoft.com/office/drawing/2014/main" id="{F9DAB74E-EDAF-FFEA-D86E-F198029B6AD0}"/>
              </a:ext>
            </a:extLst>
          </p:cNvPr>
          <p:cNvSpPr/>
          <p:nvPr>
            <p:custDataLst>
              <p:tags r:id="rId9"/>
            </p:custDataLst>
          </p:nvPr>
        </p:nvSpPr>
        <p:spPr>
          <a:xfrm>
            <a:off x="794760" y="5363025"/>
            <a:ext cx="1958329" cy="2420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YOLO-NAS</a:t>
            </a:r>
          </a:p>
        </p:txBody>
      </p:sp>
      <p:sp>
        <p:nvSpPr>
          <p:cNvPr id="45" name="矩形 44">
            <a:hlinkClick r:id="rId55" action="ppaction://hlinksldjump"/>
            <a:extLst>
              <a:ext uri="{FF2B5EF4-FFF2-40B4-BE49-F238E27FC236}">
                <a16:creationId xmlns:a16="http://schemas.microsoft.com/office/drawing/2014/main" id="{00C10706-AF41-268E-0854-FB506A2BCB64}"/>
              </a:ext>
            </a:extLst>
          </p:cNvPr>
          <p:cNvSpPr/>
          <p:nvPr>
            <p:custDataLst>
              <p:tags r:id="rId10"/>
            </p:custDataLst>
          </p:nvPr>
        </p:nvSpPr>
        <p:spPr>
          <a:xfrm>
            <a:off x="514349" y="5363025"/>
            <a:ext cx="242004" cy="242003"/>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14</a:t>
            </a:r>
          </a:p>
        </p:txBody>
      </p:sp>
      <p:sp>
        <p:nvSpPr>
          <p:cNvPr id="44" name="矩形 43">
            <a:hlinkClick r:id="rId56" action="ppaction://hlinksldjump"/>
            <a:extLst>
              <a:ext uri="{FF2B5EF4-FFF2-40B4-BE49-F238E27FC236}">
                <a16:creationId xmlns:a16="http://schemas.microsoft.com/office/drawing/2014/main" id="{86C82A2C-F91C-7C4C-F6E9-C5F119529EC5}"/>
              </a:ext>
            </a:extLst>
          </p:cNvPr>
          <p:cNvSpPr/>
          <p:nvPr>
            <p:custDataLst>
              <p:tags r:id="rId11"/>
            </p:custDataLst>
          </p:nvPr>
        </p:nvSpPr>
        <p:spPr>
          <a:xfrm>
            <a:off x="11562277" y="5082613"/>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111</a:t>
            </a:r>
          </a:p>
        </p:txBody>
      </p:sp>
      <p:sp>
        <p:nvSpPr>
          <p:cNvPr id="43" name="矩形 42">
            <a:hlinkClick r:id="rId56" action="ppaction://hlinksldjump"/>
            <a:extLst>
              <a:ext uri="{FF2B5EF4-FFF2-40B4-BE49-F238E27FC236}">
                <a16:creationId xmlns:a16="http://schemas.microsoft.com/office/drawing/2014/main" id="{539B71E2-3DE8-D115-31A1-3AA0C84EB023}"/>
              </a:ext>
            </a:extLst>
          </p:cNvPr>
          <p:cNvSpPr/>
          <p:nvPr>
            <p:custDataLst>
              <p:tags r:id="rId12"/>
            </p:custDataLst>
          </p:nvPr>
        </p:nvSpPr>
        <p:spPr>
          <a:xfrm>
            <a:off x="794760" y="5082613"/>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PP-YOLO PP-YOLOv2 PP-YOLOvE</a:t>
            </a:r>
          </a:p>
        </p:txBody>
      </p:sp>
      <p:sp>
        <p:nvSpPr>
          <p:cNvPr id="42" name="矩形 41">
            <a:hlinkClick r:id="rId56" action="ppaction://hlinksldjump"/>
            <a:extLst>
              <a:ext uri="{FF2B5EF4-FFF2-40B4-BE49-F238E27FC236}">
                <a16:creationId xmlns:a16="http://schemas.microsoft.com/office/drawing/2014/main" id="{1135A815-A65A-CAC6-60EF-353EA8459682}"/>
              </a:ext>
            </a:extLst>
          </p:cNvPr>
          <p:cNvSpPr/>
          <p:nvPr>
            <p:custDataLst>
              <p:tags r:id="rId13"/>
            </p:custDataLst>
          </p:nvPr>
        </p:nvSpPr>
        <p:spPr>
          <a:xfrm>
            <a:off x="514349" y="5082613"/>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13</a:t>
            </a:r>
          </a:p>
        </p:txBody>
      </p:sp>
      <p:sp>
        <p:nvSpPr>
          <p:cNvPr id="41" name="矩形 40">
            <a:hlinkClick r:id="rId57" action="ppaction://hlinksldjump"/>
            <a:extLst>
              <a:ext uri="{FF2B5EF4-FFF2-40B4-BE49-F238E27FC236}">
                <a16:creationId xmlns:a16="http://schemas.microsoft.com/office/drawing/2014/main" id="{8E3D9A49-C036-59A5-2B40-FF06BC0C98C0}"/>
              </a:ext>
            </a:extLst>
          </p:cNvPr>
          <p:cNvSpPr/>
          <p:nvPr>
            <p:custDataLst>
              <p:tags r:id="rId14"/>
            </p:custDataLst>
          </p:nvPr>
        </p:nvSpPr>
        <p:spPr>
          <a:xfrm>
            <a:off x="11562277" y="4802201"/>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106</a:t>
            </a:r>
          </a:p>
        </p:txBody>
      </p:sp>
      <p:sp>
        <p:nvSpPr>
          <p:cNvPr id="40" name="矩形 39">
            <a:hlinkClick r:id="rId57" action="ppaction://hlinksldjump"/>
            <a:extLst>
              <a:ext uri="{FF2B5EF4-FFF2-40B4-BE49-F238E27FC236}">
                <a16:creationId xmlns:a16="http://schemas.microsoft.com/office/drawing/2014/main" id="{0FB7D55E-D2D2-BB81-693C-62CFA1E2559D}"/>
              </a:ext>
            </a:extLst>
          </p:cNvPr>
          <p:cNvSpPr/>
          <p:nvPr>
            <p:custDataLst>
              <p:tags r:id="rId15"/>
            </p:custDataLst>
          </p:nvPr>
        </p:nvSpPr>
        <p:spPr>
          <a:xfrm>
            <a:off x="794760" y="4802201"/>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YOLOv8</a:t>
            </a:r>
          </a:p>
        </p:txBody>
      </p:sp>
      <p:sp>
        <p:nvSpPr>
          <p:cNvPr id="39" name="矩形 38">
            <a:hlinkClick r:id="rId57" action="ppaction://hlinksldjump"/>
            <a:extLst>
              <a:ext uri="{FF2B5EF4-FFF2-40B4-BE49-F238E27FC236}">
                <a16:creationId xmlns:a16="http://schemas.microsoft.com/office/drawing/2014/main" id="{00D87D40-D24D-D8EF-73E0-9EFB659005E2}"/>
              </a:ext>
            </a:extLst>
          </p:cNvPr>
          <p:cNvSpPr/>
          <p:nvPr>
            <p:custDataLst>
              <p:tags r:id="rId16"/>
            </p:custDataLst>
          </p:nvPr>
        </p:nvSpPr>
        <p:spPr>
          <a:xfrm>
            <a:off x="514349" y="4802201"/>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12</a:t>
            </a:r>
          </a:p>
        </p:txBody>
      </p:sp>
      <p:sp>
        <p:nvSpPr>
          <p:cNvPr id="38" name="矩形 37">
            <a:hlinkClick r:id="rId58" action="ppaction://hlinksldjump"/>
            <a:extLst>
              <a:ext uri="{FF2B5EF4-FFF2-40B4-BE49-F238E27FC236}">
                <a16:creationId xmlns:a16="http://schemas.microsoft.com/office/drawing/2014/main" id="{4D2127C4-0F6A-FA0A-0B13-039B522A11C3}"/>
              </a:ext>
            </a:extLst>
          </p:cNvPr>
          <p:cNvSpPr/>
          <p:nvPr>
            <p:custDataLst>
              <p:tags r:id="rId17"/>
            </p:custDataLst>
          </p:nvPr>
        </p:nvSpPr>
        <p:spPr>
          <a:xfrm>
            <a:off x="11562277" y="4521790"/>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102</a:t>
            </a:r>
          </a:p>
        </p:txBody>
      </p:sp>
      <p:sp>
        <p:nvSpPr>
          <p:cNvPr id="37" name="矩形 36">
            <a:hlinkClick r:id="rId58" action="ppaction://hlinksldjump"/>
            <a:extLst>
              <a:ext uri="{FF2B5EF4-FFF2-40B4-BE49-F238E27FC236}">
                <a16:creationId xmlns:a16="http://schemas.microsoft.com/office/drawing/2014/main" id="{6E7E591C-9279-4AF6-7B08-2535FBA743F0}"/>
              </a:ext>
            </a:extLst>
          </p:cNvPr>
          <p:cNvSpPr/>
          <p:nvPr>
            <p:custDataLst>
              <p:tags r:id="rId18"/>
            </p:custDataLst>
          </p:nvPr>
        </p:nvSpPr>
        <p:spPr>
          <a:xfrm>
            <a:off x="794760" y="4521790"/>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DAMO-YOLO</a:t>
            </a:r>
          </a:p>
        </p:txBody>
      </p:sp>
      <p:sp>
        <p:nvSpPr>
          <p:cNvPr id="36" name="矩形 35">
            <a:hlinkClick r:id="rId58" action="ppaction://hlinksldjump"/>
            <a:extLst>
              <a:ext uri="{FF2B5EF4-FFF2-40B4-BE49-F238E27FC236}">
                <a16:creationId xmlns:a16="http://schemas.microsoft.com/office/drawing/2014/main" id="{AA1AF5F0-1AE5-A449-4DED-7DB308EFDB86}"/>
              </a:ext>
            </a:extLst>
          </p:cNvPr>
          <p:cNvSpPr/>
          <p:nvPr>
            <p:custDataLst>
              <p:tags r:id="rId19"/>
            </p:custDataLst>
          </p:nvPr>
        </p:nvSpPr>
        <p:spPr>
          <a:xfrm>
            <a:off x="514349" y="4521790"/>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11</a:t>
            </a:r>
          </a:p>
        </p:txBody>
      </p:sp>
      <p:sp>
        <p:nvSpPr>
          <p:cNvPr id="35" name="矩形 34">
            <a:hlinkClick r:id="rId59" action="ppaction://hlinksldjump"/>
            <a:extLst>
              <a:ext uri="{FF2B5EF4-FFF2-40B4-BE49-F238E27FC236}">
                <a16:creationId xmlns:a16="http://schemas.microsoft.com/office/drawing/2014/main" id="{3C42242D-79AA-95EB-6491-A90E98901D65}"/>
              </a:ext>
            </a:extLst>
          </p:cNvPr>
          <p:cNvSpPr/>
          <p:nvPr>
            <p:custDataLst>
              <p:tags r:id="rId20"/>
            </p:custDataLst>
          </p:nvPr>
        </p:nvSpPr>
        <p:spPr>
          <a:xfrm>
            <a:off x="11562277" y="4241378"/>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97</a:t>
            </a:r>
          </a:p>
        </p:txBody>
      </p:sp>
      <p:sp>
        <p:nvSpPr>
          <p:cNvPr id="34" name="矩形 33">
            <a:hlinkClick r:id="rId59" action="ppaction://hlinksldjump"/>
            <a:extLst>
              <a:ext uri="{FF2B5EF4-FFF2-40B4-BE49-F238E27FC236}">
                <a16:creationId xmlns:a16="http://schemas.microsoft.com/office/drawing/2014/main" id="{327F29D0-9058-CAAE-6B34-B05024A98679}"/>
              </a:ext>
            </a:extLst>
          </p:cNvPr>
          <p:cNvSpPr/>
          <p:nvPr>
            <p:custDataLst>
              <p:tags r:id="rId21"/>
            </p:custDataLst>
          </p:nvPr>
        </p:nvSpPr>
        <p:spPr>
          <a:xfrm>
            <a:off x="794760" y="4241378"/>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YOLOv7</a:t>
            </a:r>
          </a:p>
        </p:txBody>
      </p:sp>
      <p:sp>
        <p:nvSpPr>
          <p:cNvPr id="33" name="矩形 32">
            <a:hlinkClick r:id="rId59" action="ppaction://hlinksldjump"/>
            <a:extLst>
              <a:ext uri="{FF2B5EF4-FFF2-40B4-BE49-F238E27FC236}">
                <a16:creationId xmlns:a16="http://schemas.microsoft.com/office/drawing/2014/main" id="{C9239D8F-AA80-823E-F02B-0795D65EB0F4}"/>
              </a:ext>
            </a:extLst>
          </p:cNvPr>
          <p:cNvSpPr/>
          <p:nvPr>
            <p:custDataLst>
              <p:tags r:id="rId22"/>
            </p:custDataLst>
          </p:nvPr>
        </p:nvSpPr>
        <p:spPr>
          <a:xfrm>
            <a:off x="514349" y="4241378"/>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10</a:t>
            </a:r>
          </a:p>
        </p:txBody>
      </p:sp>
      <p:sp>
        <p:nvSpPr>
          <p:cNvPr id="32" name="矩形 31">
            <a:hlinkClick r:id="rId60" action="ppaction://hlinksldjump"/>
            <a:extLst>
              <a:ext uri="{FF2B5EF4-FFF2-40B4-BE49-F238E27FC236}">
                <a16:creationId xmlns:a16="http://schemas.microsoft.com/office/drawing/2014/main" id="{4C7E110A-D27F-1D85-FD39-22AD0606D2BC}"/>
              </a:ext>
            </a:extLst>
          </p:cNvPr>
          <p:cNvSpPr/>
          <p:nvPr>
            <p:custDataLst>
              <p:tags r:id="rId23"/>
            </p:custDataLst>
          </p:nvPr>
        </p:nvSpPr>
        <p:spPr>
          <a:xfrm>
            <a:off x="11562277" y="3960967"/>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94</a:t>
            </a:r>
          </a:p>
        </p:txBody>
      </p:sp>
      <p:sp>
        <p:nvSpPr>
          <p:cNvPr id="31" name="矩形 30">
            <a:hlinkClick r:id="rId60" action="ppaction://hlinksldjump"/>
            <a:extLst>
              <a:ext uri="{FF2B5EF4-FFF2-40B4-BE49-F238E27FC236}">
                <a16:creationId xmlns:a16="http://schemas.microsoft.com/office/drawing/2014/main" id="{CA57EEA1-149D-D7DA-C044-E44BE0F6C872}"/>
              </a:ext>
            </a:extLst>
          </p:cNvPr>
          <p:cNvSpPr/>
          <p:nvPr>
            <p:custDataLst>
              <p:tags r:id="rId24"/>
            </p:custDataLst>
          </p:nvPr>
        </p:nvSpPr>
        <p:spPr>
          <a:xfrm>
            <a:off x="794760" y="3960967"/>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YOLOv6</a:t>
            </a:r>
          </a:p>
        </p:txBody>
      </p:sp>
      <p:sp>
        <p:nvSpPr>
          <p:cNvPr id="30" name="矩形 29">
            <a:hlinkClick r:id="rId60" action="ppaction://hlinksldjump"/>
            <a:extLst>
              <a:ext uri="{FF2B5EF4-FFF2-40B4-BE49-F238E27FC236}">
                <a16:creationId xmlns:a16="http://schemas.microsoft.com/office/drawing/2014/main" id="{F028C06B-6C7A-5753-0B90-CFCDD911EF91}"/>
              </a:ext>
            </a:extLst>
          </p:cNvPr>
          <p:cNvSpPr/>
          <p:nvPr>
            <p:custDataLst>
              <p:tags r:id="rId25"/>
            </p:custDataLst>
          </p:nvPr>
        </p:nvSpPr>
        <p:spPr>
          <a:xfrm>
            <a:off x="514349" y="3960967"/>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9</a:t>
            </a:r>
          </a:p>
        </p:txBody>
      </p:sp>
      <p:sp>
        <p:nvSpPr>
          <p:cNvPr id="29" name="矩形 28">
            <a:hlinkClick r:id="rId61" action="ppaction://hlinksldjump"/>
            <a:extLst>
              <a:ext uri="{FF2B5EF4-FFF2-40B4-BE49-F238E27FC236}">
                <a16:creationId xmlns:a16="http://schemas.microsoft.com/office/drawing/2014/main" id="{0F092E3D-0C1E-3566-4B4E-79CE7FEECC19}"/>
              </a:ext>
            </a:extLst>
          </p:cNvPr>
          <p:cNvSpPr/>
          <p:nvPr>
            <p:custDataLst>
              <p:tags r:id="rId26"/>
            </p:custDataLst>
          </p:nvPr>
        </p:nvSpPr>
        <p:spPr>
          <a:xfrm>
            <a:off x="11562277" y="3680555"/>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91</a:t>
            </a:r>
          </a:p>
        </p:txBody>
      </p:sp>
      <p:sp>
        <p:nvSpPr>
          <p:cNvPr id="28" name="矩形 27">
            <a:hlinkClick r:id="rId61" action="ppaction://hlinksldjump"/>
            <a:extLst>
              <a:ext uri="{FF2B5EF4-FFF2-40B4-BE49-F238E27FC236}">
                <a16:creationId xmlns:a16="http://schemas.microsoft.com/office/drawing/2014/main" id="{4C4D70F2-D408-F69B-A30F-0CA779143C07}"/>
              </a:ext>
            </a:extLst>
          </p:cNvPr>
          <p:cNvSpPr/>
          <p:nvPr>
            <p:custDataLst>
              <p:tags r:id="rId27"/>
            </p:custDataLst>
          </p:nvPr>
        </p:nvSpPr>
        <p:spPr>
          <a:xfrm>
            <a:off x="794760" y="3680555"/>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YOLOX</a:t>
            </a:r>
          </a:p>
        </p:txBody>
      </p:sp>
      <p:sp>
        <p:nvSpPr>
          <p:cNvPr id="27" name="矩形 26">
            <a:hlinkClick r:id="rId61" action="ppaction://hlinksldjump"/>
            <a:extLst>
              <a:ext uri="{FF2B5EF4-FFF2-40B4-BE49-F238E27FC236}">
                <a16:creationId xmlns:a16="http://schemas.microsoft.com/office/drawing/2014/main" id="{7C9BA6DD-ECE7-483E-9523-C91CECC0CA14}"/>
              </a:ext>
            </a:extLst>
          </p:cNvPr>
          <p:cNvSpPr/>
          <p:nvPr>
            <p:custDataLst>
              <p:tags r:id="rId28"/>
            </p:custDataLst>
          </p:nvPr>
        </p:nvSpPr>
        <p:spPr>
          <a:xfrm>
            <a:off x="514349" y="3680555"/>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8</a:t>
            </a:r>
          </a:p>
        </p:txBody>
      </p:sp>
      <p:sp>
        <p:nvSpPr>
          <p:cNvPr id="26" name="矩形 25">
            <a:hlinkClick r:id="rId62" action="ppaction://hlinksldjump"/>
            <a:extLst>
              <a:ext uri="{FF2B5EF4-FFF2-40B4-BE49-F238E27FC236}">
                <a16:creationId xmlns:a16="http://schemas.microsoft.com/office/drawing/2014/main" id="{68342DCE-0D54-2D6C-27F7-C11A8F579967}"/>
              </a:ext>
            </a:extLst>
          </p:cNvPr>
          <p:cNvSpPr/>
          <p:nvPr>
            <p:custDataLst>
              <p:tags r:id="rId29"/>
            </p:custDataLst>
          </p:nvPr>
        </p:nvSpPr>
        <p:spPr>
          <a:xfrm>
            <a:off x="11562277" y="3400144"/>
            <a:ext cx="66901" cy="2420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88</a:t>
            </a:r>
          </a:p>
        </p:txBody>
      </p:sp>
      <p:sp>
        <p:nvSpPr>
          <p:cNvPr id="25" name="矩形 24">
            <a:hlinkClick r:id="rId62" action="ppaction://hlinksldjump"/>
            <a:extLst>
              <a:ext uri="{FF2B5EF4-FFF2-40B4-BE49-F238E27FC236}">
                <a16:creationId xmlns:a16="http://schemas.microsoft.com/office/drawing/2014/main" id="{89513FDC-0BEA-A7A3-31D2-D30144A66C6D}"/>
              </a:ext>
            </a:extLst>
          </p:cNvPr>
          <p:cNvSpPr/>
          <p:nvPr>
            <p:custDataLst>
              <p:tags r:id="rId30"/>
            </p:custDataLst>
          </p:nvPr>
        </p:nvSpPr>
        <p:spPr>
          <a:xfrm>
            <a:off x="794760" y="3400144"/>
            <a:ext cx="1958329" cy="2420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YOLOR</a:t>
            </a:r>
          </a:p>
        </p:txBody>
      </p:sp>
      <p:sp>
        <p:nvSpPr>
          <p:cNvPr id="24" name="矩形 23">
            <a:hlinkClick r:id="rId62" action="ppaction://hlinksldjump"/>
            <a:extLst>
              <a:ext uri="{FF2B5EF4-FFF2-40B4-BE49-F238E27FC236}">
                <a16:creationId xmlns:a16="http://schemas.microsoft.com/office/drawing/2014/main" id="{1EC9E214-6D44-1806-6255-F441BFB4E3D5}"/>
              </a:ext>
            </a:extLst>
          </p:cNvPr>
          <p:cNvSpPr/>
          <p:nvPr>
            <p:custDataLst>
              <p:tags r:id="rId31"/>
            </p:custDataLst>
          </p:nvPr>
        </p:nvSpPr>
        <p:spPr>
          <a:xfrm>
            <a:off x="514349" y="3400144"/>
            <a:ext cx="242004" cy="242003"/>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7</a:t>
            </a:r>
          </a:p>
        </p:txBody>
      </p:sp>
      <p:sp>
        <p:nvSpPr>
          <p:cNvPr id="23" name="矩形 22">
            <a:hlinkClick r:id="rId63" action="ppaction://hlinksldjump"/>
            <a:extLst>
              <a:ext uri="{FF2B5EF4-FFF2-40B4-BE49-F238E27FC236}">
                <a16:creationId xmlns:a16="http://schemas.microsoft.com/office/drawing/2014/main" id="{CCCC2123-45CE-D6D2-2A8B-E76DCF2BFC3C}"/>
              </a:ext>
            </a:extLst>
          </p:cNvPr>
          <p:cNvSpPr/>
          <p:nvPr>
            <p:custDataLst>
              <p:tags r:id="rId32"/>
            </p:custDataLst>
          </p:nvPr>
        </p:nvSpPr>
        <p:spPr>
          <a:xfrm>
            <a:off x="11562277" y="3119732"/>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85</a:t>
            </a:r>
          </a:p>
        </p:txBody>
      </p:sp>
      <p:sp>
        <p:nvSpPr>
          <p:cNvPr id="22" name="矩形 21">
            <a:hlinkClick r:id="rId63" action="ppaction://hlinksldjump"/>
            <a:extLst>
              <a:ext uri="{FF2B5EF4-FFF2-40B4-BE49-F238E27FC236}">
                <a16:creationId xmlns:a16="http://schemas.microsoft.com/office/drawing/2014/main" id="{27E98EC6-63D1-2B7B-F52A-AD069A1F0674}"/>
              </a:ext>
            </a:extLst>
          </p:cNvPr>
          <p:cNvSpPr/>
          <p:nvPr>
            <p:custDataLst>
              <p:tags r:id="rId33"/>
            </p:custDataLst>
          </p:nvPr>
        </p:nvSpPr>
        <p:spPr>
          <a:xfrm>
            <a:off x="794760" y="3119732"/>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Scaled-YOLOv4</a:t>
            </a:r>
          </a:p>
        </p:txBody>
      </p:sp>
      <p:sp>
        <p:nvSpPr>
          <p:cNvPr id="21" name="矩形 20">
            <a:hlinkClick r:id="rId63" action="ppaction://hlinksldjump"/>
            <a:extLst>
              <a:ext uri="{FF2B5EF4-FFF2-40B4-BE49-F238E27FC236}">
                <a16:creationId xmlns:a16="http://schemas.microsoft.com/office/drawing/2014/main" id="{97BB8D18-EAAF-D74B-C3FD-93B5D94C441D}"/>
              </a:ext>
            </a:extLst>
          </p:cNvPr>
          <p:cNvSpPr/>
          <p:nvPr>
            <p:custDataLst>
              <p:tags r:id="rId34"/>
            </p:custDataLst>
          </p:nvPr>
        </p:nvSpPr>
        <p:spPr>
          <a:xfrm>
            <a:off x="514349" y="3119732"/>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6</a:t>
            </a:r>
          </a:p>
        </p:txBody>
      </p:sp>
      <p:sp>
        <p:nvSpPr>
          <p:cNvPr id="20" name="矩形 19">
            <a:extLst>
              <a:ext uri="{FF2B5EF4-FFF2-40B4-BE49-F238E27FC236}">
                <a16:creationId xmlns:a16="http://schemas.microsoft.com/office/drawing/2014/main" id="{CDECACD1-D785-3DA2-0CF6-DE861E5DF7F2}"/>
              </a:ext>
            </a:extLst>
          </p:cNvPr>
          <p:cNvSpPr/>
          <p:nvPr>
            <p:custDataLst>
              <p:tags r:id="rId35"/>
            </p:custDataLst>
          </p:nvPr>
        </p:nvSpPr>
        <p:spPr>
          <a:xfrm>
            <a:off x="794760" y="2839320"/>
            <a:ext cx="10880506" cy="242004"/>
          </a:xfrm>
          <a:prstGeom prst="rect">
            <a:avLst/>
          </a:prstGeom>
          <a:solidFill>
            <a:srgbClr val="D9D9D9"/>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ctr">
              <a:spcBef>
                <a:spcPct val="0"/>
              </a:spcBef>
              <a:spcAft>
                <a:spcPct val="0"/>
              </a:spcAft>
            </a:pPr>
            <a:endParaRPr lang="en-US" sz="968">
              <a:solidFill>
                <a:schemeClr val="tx1"/>
              </a:solidFill>
              <a:cs typeface="Segoe UI" panose="020B0502040204020203" pitchFamily="34" charset="0"/>
            </a:endParaRPr>
          </a:p>
        </p:txBody>
      </p:sp>
      <p:sp>
        <p:nvSpPr>
          <p:cNvPr id="19" name="矩形 18">
            <a:hlinkClick r:id="rId64" action="ppaction://hlinksldjump"/>
            <a:extLst>
              <a:ext uri="{FF2B5EF4-FFF2-40B4-BE49-F238E27FC236}">
                <a16:creationId xmlns:a16="http://schemas.microsoft.com/office/drawing/2014/main" id="{542DC705-3D5D-2AE9-F744-F63B33AC6FC6}"/>
              </a:ext>
            </a:extLst>
          </p:cNvPr>
          <p:cNvSpPr/>
          <p:nvPr>
            <p:custDataLst>
              <p:tags r:id="rId36"/>
            </p:custDataLst>
          </p:nvPr>
        </p:nvSpPr>
        <p:spPr>
          <a:xfrm>
            <a:off x="11562277" y="2839320"/>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81</a:t>
            </a:r>
          </a:p>
        </p:txBody>
      </p:sp>
      <p:sp>
        <p:nvSpPr>
          <p:cNvPr id="18" name="矩形 17">
            <a:hlinkClick r:id="rId64" action="ppaction://hlinksldjump"/>
            <a:extLst>
              <a:ext uri="{FF2B5EF4-FFF2-40B4-BE49-F238E27FC236}">
                <a16:creationId xmlns:a16="http://schemas.microsoft.com/office/drawing/2014/main" id="{9ED91B80-C68E-BC99-26A5-34E2C7F1E8DD}"/>
              </a:ext>
            </a:extLst>
          </p:cNvPr>
          <p:cNvSpPr/>
          <p:nvPr>
            <p:custDataLst>
              <p:tags r:id="rId37"/>
            </p:custDataLst>
          </p:nvPr>
        </p:nvSpPr>
        <p:spPr>
          <a:xfrm>
            <a:off x="794760" y="2839320"/>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YOLOv5</a:t>
            </a:r>
          </a:p>
        </p:txBody>
      </p:sp>
      <p:sp>
        <p:nvSpPr>
          <p:cNvPr id="17" name="矩形 16">
            <a:hlinkClick r:id="rId64" action="ppaction://hlinksldjump"/>
            <a:extLst>
              <a:ext uri="{FF2B5EF4-FFF2-40B4-BE49-F238E27FC236}">
                <a16:creationId xmlns:a16="http://schemas.microsoft.com/office/drawing/2014/main" id="{5641CC9C-6A0D-AEEA-007B-BFFE224BC093}"/>
              </a:ext>
            </a:extLst>
          </p:cNvPr>
          <p:cNvSpPr/>
          <p:nvPr>
            <p:custDataLst>
              <p:tags r:id="rId38"/>
            </p:custDataLst>
          </p:nvPr>
        </p:nvSpPr>
        <p:spPr>
          <a:xfrm>
            <a:off x="514349" y="2839320"/>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5</a:t>
            </a:r>
          </a:p>
        </p:txBody>
      </p:sp>
      <p:sp>
        <p:nvSpPr>
          <p:cNvPr id="16" name="矩形 15">
            <a:hlinkClick r:id="rId65" action="ppaction://hlinksldjump"/>
            <a:extLst>
              <a:ext uri="{FF2B5EF4-FFF2-40B4-BE49-F238E27FC236}">
                <a16:creationId xmlns:a16="http://schemas.microsoft.com/office/drawing/2014/main" id="{C62ECDFF-87FF-E57C-2B6E-19C2328B2158}"/>
              </a:ext>
            </a:extLst>
          </p:cNvPr>
          <p:cNvSpPr/>
          <p:nvPr>
            <p:custDataLst>
              <p:tags r:id="rId39"/>
            </p:custDataLst>
          </p:nvPr>
        </p:nvSpPr>
        <p:spPr>
          <a:xfrm>
            <a:off x="11562277" y="2558909"/>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76</a:t>
            </a:r>
          </a:p>
        </p:txBody>
      </p:sp>
      <p:sp>
        <p:nvSpPr>
          <p:cNvPr id="15" name="矩形 14">
            <a:hlinkClick r:id="rId65" action="ppaction://hlinksldjump"/>
            <a:extLst>
              <a:ext uri="{FF2B5EF4-FFF2-40B4-BE49-F238E27FC236}">
                <a16:creationId xmlns:a16="http://schemas.microsoft.com/office/drawing/2014/main" id="{45979228-864A-9A12-81EC-FE333C3D30A7}"/>
              </a:ext>
            </a:extLst>
          </p:cNvPr>
          <p:cNvSpPr/>
          <p:nvPr>
            <p:custDataLst>
              <p:tags r:id="rId40"/>
            </p:custDataLst>
          </p:nvPr>
        </p:nvSpPr>
        <p:spPr>
          <a:xfrm>
            <a:off x="794760" y="2558909"/>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YOLOv4</a:t>
            </a:r>
          </a:p>
        </p:txBody>
      </p:sp>
      <p:sp>
        <p:nvSpPr>
          <p:cNvPr id="14" name="矩形 13">
            <a:hlinkClick r:id="rId65" action="ppaction://hlinksldjump"/>
            <a:extLst>
              <a:ext uri="{FF2B5EF4-FFF2-40B4-BE49-F238E27FC236}">
                <a16:creationId xmlns:a16="http://schemas.microsoft.com/office/drawing/2014/main" id="{7FF444CD-7F79-820F-5E3B-A346D08F1D78}"/>
              </a:ext>
            </a:extLst>
          </p:cNvPr>
          <p:cNvSpPr/>
          <p:nvPr>
            <p:custDataLst>
              <p:tags r:id="rId41"/>
            </p:custDataLst>
          </p:nvPr>
        </p:nvSpPr>
        <p:spPr>
          <a:xfrm>
            <a:off x="514349" y="2558909"/>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4</a:t>
            </a:r>
          </a:p>
        </p:txBody>
      </p:sp>
      <p:sp>
        <p:nvSpPr>
          <p:cNvPr id="13" name="矩形 12">
            <a:hlinkClick r:id="rId66" action="ppaction://hlinksldjump"/>
            <a:extLst>
              <a:ext uri="{FF2B5EF4-FFF2-40B4-BE49-F238E27FC236}">
                <a16:creationId xmlns:a16="http://schemas.microsoft.com/office/drawing/2014/main" id="{F8E35261-E142-503E-6C42-9E95776699FE}"/>
              </a:ext>
            </a:extLst>
          </p:cNvPr>
          <p:cNvSpPr/>
          <p:nvPr>
            <p:custDataLst>
              <p:tags r:id="rId42"/>
            </p:custDataLst>
          </p:nvPr>
        </p:nvSpPr>
        <p:spPr>
          <a:xfrm>
            <a:off x="11562277" y="2278498"/>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69</a:t>
            </a:r>
          </a:p>
        </p:txBody>
      </p:sp>
      <p:sp>
        <p:nvSpPr>
          <p:cNvPr id="12" name="矩形 11">
            <a:hlinkClick r:id="rId66" action="ppaction://hlinksldjump"/>
            <a:extLst>
              <a:ext uri="{FF2B5EF4-FFF2-40B4-BE49-F238E27FC236}">
                <a16:creationId xmlns:a16="http://schemas.microsoft.com/office/drawing/2014/main" id="{AD0095C2-F86E-9D3E-F10E-57DAD6281BD5}"/>
              </a:ext>
            </a:extLst>
          </p:cNvPr>
          <p:cNvSpPr/>
          <p:nvPr>
            <p:custDataLst>
              <p:tags r:id="rId43"/>
            </p:custDataLst>
          </p:nvPr>
        </p:nvSpPr>
        <p:spPr>
          <a:xfrm>
            <a:off x="794760" y="2278498"/>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YOLOv3</a:t>
            </a:r>
          </a:p>
        </p:txBody>
      </p:sp>
      <p:sp>
        <p:nvSpPr>
          <p:cNvPr id="11" name="矩形 10">
            <a:hlinkClick r:id="rId66" action="ppaction://hlinksldjump"/>
            <a:extLst>
              <a:ext uri="{FF2B5EF4-FFF2-40B4-BE49-F238E27FC236}">
                <a16:creationId xmlns:a16="http://schemas.microsoft.com/office/drawing/2014/main" id="{E2173EAB-1DD6-49C9-F19C-79CFB126CD19}"/>
              </a:ext>
            </a:extLst>
          </p:cNvPr>
          <p:cNvSpPr/>
          <p:nvPr>
            <p:custDataLst>
              <p:tags r:id="rId44"/>
            </p:custDataLst>
          </p:nvPr>
        </p:nvSpPr>
        <p:spPr>
          <a:xfrm>
            <a:off x="514349" y="2278498"/>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3</a:t>
            </a:r>
          </a:p>
        </p:txBody>
      </p:sp>
      <p:sp>
        <p:nvSpPr>
          <p:cNvPr id="10" name="矩形 9">
            <a:hlinkClick r:id="rId67" action="ppaction://hlinksldjump"/>
            <a:extLst>
              <a:ext uri="{FF2B5EF4-FFF2-40B4-BE49-F238E27FC236}">
                <a16:creationId xmlns:a16="http://schemas.microsoft.com/office/drawing/2014/main" id="{43D35BA7-8917-EA71-7AFE-A9DBBFD438AB}"/>
              </a:ext>
            </a:extLst>
          </p:cNvPr>
          <p:cNvSpPr/>
          <p:nvPr>
            <p:custDataLst>
              <p:tags r:id="rId45"/>
            </p:custDataLst>
          </p:nvPr>
        </p:nvSpPr>
        <p:spPr>
          <a:xfrm>
            <a:off x="11562277" y="1998086"/>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63</a:t>
            </a:r>
          </a:p>
        </p:txBody>
      </p:sp>
      <p:sp>
        <p:nvSpPr>
          <p:cNvPr id="9" name="矩形 8">
            <a:hlinkClick r:id="rId67" action="ppaction://hlinksldjump"/>
            <a:extLst>
              <a:ext uri="{FF2B5EF4-FFF2-40B4-BE49-F238E27FC236}">
                <a16:creationId xmlns:a16="http://schemas.microsoft.com/office/drawing/2014/main" id="{D22A67CE-88B2-319F-1554-15DCEDEB228B}"/>
              </a:ext>
            </a:extLst>
          </p:cNvPr>
          <p:cNvSpPr/>
          <p:nvPr>
            <p:custDataLst>
              <p:tags r:id="rId46"/>
            </p:custDataLst>
          </p:nvPr>
        </p:nvSpPr>
        <p:spPr>
          <a:xfrm>
            <a:off x="794760" y="1998086"/>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YOLO9000</a:t>
            </a:r>
          </a:p>
        </p:txBody>
      </p:sp>
      <p:sp>
        <p:nvSpPr>
          <p:cNvPr id="8" name="矩形 7">
            <a:hlinkClick r:id="rId67" action="ppaction://hlinksldjump"/>
            <a:extLst>
              <a:ext uri="{FF2B5EF4-FFF2-40B4-BE49-F238E27FC236}">
                <a16:creationId xmlns:a16="http://schemas.microsoft.com/office/drawing/2014/main" id="{D422DA26-4E19-F2E5-BB76-A292C5F28185}"/>
              </a:ext>
            </a:extLst>
          </p:cNvPr>
          <p:cNvSpPr/>
          <p:nvPr>
            <p:custDataLst>
              <p:tags r:id="rId47"/>
            </p:custDataLst>
          </p:nvPr>
        </p:nvSpPr>
        <p:spPr>
          <a:xfrm>
            <a:off x="514349" y="1998086"/>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2</a:t>
            </a:r>
          </a:p>
        </p:txBody>
      </p:sp>
      <p:sp>
        <p:nvSpPr>
          <p:cNvPr id="7" name="矩形 6">
            <a:hlinkClick r:id="rId68" action="ppaction://hlinksldjump"/>
            <a:extLst>
              <a:ext uri="{FF2B5EF4-FFF2-40B4-BE49-F238E27FC236}">
                <a16:creationId xmlns:a16="http://schemas.microsoft.com/office/drawing/2014/main" id="{21E01625-4968-8781-44A4-03297A4B3469}"/>
              </a:ext>
            </a:extLst>
          </p:cNvPr>
          <p:cNvSpPr/>
          <p:nvPr>
            <p:custDataLst>
              <p:tags r:id="rId48"/>
            </p:custDataLst>
          </p:nvPr>
        </p:nvSpPr>
        <p:spPr>
          <a:xfrm>
            <a:off x="11562277" y="1717675"/>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55</a:t>
            </a:r>
          </a:p>
        </p:txBody>
      </p:sp>
      <p:sp>
        <p:nvSpPr>
          <p:cNvPr id="6" name="矩形 5">
            <a:hlinkClick r:id="rId68" action="ppaction://hlinksldjump"/>
            <a:extLst>
              <a:ext uri="{FF2B5EF4-FFF2-40B4-BE49-F238E27FC236}">
                <a16:creationId xmlns:a16="http://schemas.microsoft.com/office/drawing/2014/main" id="{26A089E6-232D-56D0-E0EA-F8AB69A3C1D3}"/>
              </a:ext>
            </a:extLst>
          </p:cNvPr>
          <p:cNvSpPr/>
          <p:nvPr>
            <p:custDataLst>
              <p:tags r:id="rId49"/>
            </p:custDataLst>
          </p:nvPr>
        </p:nvSpPr>
        <p:spPr>
          <a:xfrm>
            <a:off x="794760" y="1717675"/>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You Only Look Once</a:t>
            </a:r>
          </a:p>
        </p:txBody>
      </p:sp>
      <p:sp>
        <p:nvSpPr>
          <p:cNvPr id="5" name="矩形 4">
            <a:hlinkClick r:id="rId68" action="ppaction://hlinksldjump"/>
            <a:extLst>
              <a:ext uri="{FF2B5EF4-FFF2-40B4-BE49-F238E27FC236}">
                <a16:creationId xmlns:a16="http://schemas.microsoft.com/office/drawing/2014/main" id="{E788EF24-A36B-2EBC-8543-E9AA84466EC4}"/>
              </a:ext>
            </a:extLst>
          </p:cNvPr>
          <p:cNvSpPr/>
          <p:nvPr>
            <p:custDataLst>
              <p:tags r:id="rId50"/>
            </p:custDataLst>
          </p:nvPr>
        </p:nvSpPr>
        <p:spPr>
          <a:xfrm>
            <a:off x="514349" y="1717675"/>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a:t>
            </a:r>
          </a:p>
        </p:txBody>
      </p:sp>
      <p:sp>
        <p:nvSpPr>
          <p:cNvPr id="4" name="标题 3">
            <a:extLst>
              <a:ext uri="{FF2B5EF4-FFF2-40B4-BE49-F238E27FC236}">
                <a16:creationId xmlns:a16="http://schemas.microsoft.com/office/drawing/2014/main" id="{685D06A4-69ED-8A56-689D-1D232ECA0E8F}"/>
              </a:ext>
            </a:extLst>
          </p:cNvPr>
          <p:cNvSpPr>
            <a:spLocks noGrp="1"/>
          </p:cNvSpPr>
          <p:nvPr>
            <p:ph type="title"/>
            <p:custDataLst>
              <p:tags r:id="rId51"/>
            </p:custDataLst>
          </p:nvPr>
        </p:nvSpPr>
        <p:spPr/>
        <p:txBody>
          <a:bodyPr/>
          <a:lstStyle/>
          <a:p>
            <a:r>
              <a:rPr lang="en-US"/>
              <a:t>Models</a:t>
            </a:r>
          </a:p>
        </p:txBody>
      </p:sp>
    </p:spTree>
    <p:custDataLst>
      <p:tags r:id="rId1"/>
    </p:custDataLst>
    <p:extLst>
      <p:ext uri="{BB962C8B-B14F-4D97-AF65-F5344CB8AC3E}">
        <p14:creationId xmlns:p14="http://schemas.microsoft.com/office/powerpoint/2010/main" val="20215019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508DADC-6B95-2064-9EB4-72F4E2E1A40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5" name="think-cell data - do not delete" hidden="1">
                        <a:extLst>
                          <a:ext uri="{FF2B5EF4-FFF2-40B4-BE49-F238E27FC236}">
                            <a16:creationId xmlns:a16="http://schemas.microsoft.com/office/drawing/2014/main" id="{B508DADC-6B95-2064-9EB4-72F4E2E1A40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179599"/>
            <a:ext cx="11160917" cy="984885"/>
          </a:xfrm>
        </p:spPr>
        <p:txBody>
          <a:bodyPr vert="horz"/>
          <a:lstStyle/>
          <a:p>
            <a:r>
              <a:rPr lang="en-US" altLang="zh-CN" dirty="0"/>
              <a:t>YOLOv5: 2020 GitHub					[Architectures]</a:t>
            </a:r>
            <a:br>
              <a:rPr lang="en-US" altLang="zh-CN" dirty="0"/>
            </a:br>
            <a:r>
              <a:rPr lang="en-US" altLang="zh-CN" dirty="0"/>
              <a:t>First Developed in Pytorch instead of Darknet YOLO</a:t>
            </a:r>
            <a:endParaRPr lang="en-US" dirty="0"/>
          </a:p>
        </p:txBody>
      </p:sp>
      <p:pic>
        <p:nvPicPr>
          <p:cNvPr id="15" name="图片 14" descr="图片包含 表格&#10;&#10;描述已自动生成">
            <a:extLst>
              <a:ext uri="{FF2B5EF4-FFF2-40B4-BE49-F238E27FC236}">
                <a16:creationId xmlns:a16="http://schemas.microsoft.com/office/drawing/2014/main" id="{758632ED-AB97-6734-A439-A77D8E577F72}"/>
              </a:ext>
            </a:extLst>
          </p:cNvPr>
          <p:cNvPicPr>
            <a:picLocks noChangeAspect="1"/>
          </p:cNvPicPr>
          <p:nvPr/>
        </p:nvPicPr>
        <p:blipFill>
          <a:blip r:embed="rId6"/>
          <a:stretch>
            <a:fillRect/>
          </a:stretch>
        </p:blipFill>
        <p:spPr>
          <a:xfrm>
            <a:off x="6676479" y="1246239"/>
            <a:ext cx="4998787" cy="5052961"/>
          </a:xfrm>
          <a:prstGeom prst="rect">
            <a:avLst/>
          </a:prstGeom>
        </p:spPr>
      </p:pic>
      <p:sp>
        <p:nvSpPr>
          <p:cNvPr id="16" name="ee4pContent1">
            <a:extLst>
              <a:ext uri="{FF2B5EF4-FFF2-40B4-BE49-F238E27FC236}">
                <a16:creationId xmlns:a16="http://schemas.microsoft.com/office/drawing/2014/main" id="{D122C14E-4AB0-4C91-BD6E-E7AFC14BF1CD}"/>
              </a:ext>
            </a:extLst>
          </p:cNvPr>
          <p:cNvSpPr txBox="1">
            <a:spLocks/>
          </p:cNvSpPr>
          <p:nvPr>
            <p:custDataLst>
              <p:tags r:id="rId2"/>
            </p:custDataLst>
          </p:nvPr>
        </p:nvSpPr>
        <p:spPr>
          <a:xfrm>
            <a:off x="514348" y="1301750"/>
            <a:ext cx="6064251" cy="491490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主干是一个改进的</a:t>
            </a:r>
            <a:r>
              <a:rPr lang="en-US" altLang="zh-CN" dirty="0">
                <a:latin typeface="+mn-lt"/>
              </a:rPr>
              <a:t>CSPDarknet53</a:t>
            </a:r>
          </a:p>
          <a:p>
            <a:pPr lvl="1"/>
            <a:r>
              <a:rPr lang="zh-CN" altLang="en-US" dirty="0">
                <a:latin typeface="+mn-lt"/>
              </a:rPr>
              <a:t>从一个</a:t>
            </a:r>
            <a:r>
              <a:rPr lang="en-US" altLang="zh-CN" dirty="0">
                <a:latin typeface="+mn-lt"/>
              </a:rPr>
              <a:t>Stem</a:t>
            </a:r>
            <a:r>
              <a:rPr lang="zh-CN" altLang="en-US" dirty="0">
                <a:latin typeface="+mn-lt"/>
              </a:rPr>
              <a:t>开始，一个具有大窗口大小的跨行卷积层，用于减少内存和计算成本</a:t>
            </a:r>
            <a:endParaRPr lang="en-US" altLang="zh-CN" dirty="0">
              <a:latin typeface="+mn-lt"/>
            </a:endParaRPr>
          </a:p>
          <a:p>
            <a:pPr lvl="1"/>
            <a:r>
              <a:rPr lang="zh-CN" altLang="en-US" dirty="0">
                <a:latin typeface="+mn-lt"/>
              </a:rPr>
              <a:t>然后是卷积层，从输入图像中提取相关特征</a:t>
            </a:r>
            <a:endParaRPr lang="en-US" altLang="zh-CN" dirty="0">
              <a:latin typeface="+mn-lt"/>
            </a:endParaRPr>
          </a:p>
          <a:p>
            <a:pPr lvl="1"/>
            <a:r>
              <a:rPr lang="zh-CN" altLang="en-US" b="0" i="0" dirty="0">
                <a:solidFill>
                  <a:srgbClr val="000000"/>
                </a:solidFill>
                <a:effectLst/>
                <a:latin typeface="微软雅黑" panose="020B0503020204020204" pitchFamily="34" charset="-122"/>
                <a:ea typeface="微软雅黑" panose="020B0503020204020204" pitchFamily="34" charset="-122"/>
              </a:rPr>
              <a:t>空间金字塔池化快速</a:t>
            </a:r>
            <a:r>
              <a:rPr lang="en-US" altLang="zh-CN" dirty="0">
                <a:latin typeface="+mn-lt"/>
              </a:rPr>
              <a:t> (spatial pyramid pooling fast, SPPF)</a:t>
            </a:r>
            <a:r>
              <a:rPr lang="zh-CN" altLang="en-US" dirty="0">
                <a:latin typeface="+mn-lt"/>
              </a:rPr>
              <a:t>层和后续的卷积层处理不同尺度的特征，上采样层增加了特征图的分辨率</a:t>
            </a:r>
            <a:endParaRPr lang="en-US" altLang="zh-CN" dirty="0">
              <a:latin typeface="+mn-lt"/>
            </a:endParaRPr>
          </a:p>
          <a:p>
            <a:pPr lvl="2"/>
            <a:r>
              <a:rPr lang="en-US" altLang="zh-CN" dirty="0">
                <a:latin typeface="+mn-lt"/>
              </a:rPr>
              <a:t>SPPF</a:t>
            </a:r>
            <a:r>
              <a:rPr lang="zh-CN" altLang="en-US" dirty="0">
                <a:latin typeface="+mn-lt"/>
              </a:rPr>
              <a:t>层的目的是通过将不同尺度的特征池化成固定大小的特征映射来加快网络的计算速度</a:t>
            </a:r>
            <a:endParaRPr lang="en-US" altLang="zh-CN" dirty="0">
              <a:latin typeface="+mn-lt"/>
            </a:endParaRPr>
          </a:p>
          <a:p>
            <a:pPr lvl="2"/>
            <a:r>
              <a:rPr lang="zh-CN" altLang="en-US" dirty="0">
                <a:latin typeface="+mn-lt"/>
              </a:rPr>
              <a:t>每次卷积之后是批归一化</a:t>
            </a:r>
            <a:r>
              <a:rPr lang="en-US" altLang="zh-CN" dirty="0">
                <a:latin typeface="+mn-lt"/>
              </a:rPr>
              <a:t>(batch normalization, BN)</a:t>
            </a:r>
            <a:r>
              <a:rPr lang="zh-CN" altLang="en-US" dirty="0">
                <a:latin typeface="+mn-lt"/>
              </a:rPr>
              <a:t>和</a:t>
            </a:r>
            <a:r>
              <a:rPr lang="en-US" altLang="zh-CN" dirty="0" err="1">
                <a:latin typeface="+mn-lt"/>
              </a:rPr>
              <a:t>SiLU</a:t>
            </a:r>
            <a:r>
              <a:rPr lang="zh-CN" altLang="en-US" dirty="0">
                <a:latin typeface="+mn-lt"/>
              </a:rPr>
              <a:t>激活</a:t>
            </a:r>
            <a:endParaRPr lang="en-US" altLang="zh-CN" dirty="0">
              <a:latin typeface="+mn-lt"/>
            </a:endParaRPr>
          </a:p>
          <a:p>
            <a:pPr lvl="1"/>
            <a:r>
              <a:rPr lang="zh-CN" altLang="en-US" dirty="0">
                <a:latin typeface="+mn-lt"/>
              </a:rPr>
              <a:t>颈部使用</a:t>
            </a:r>
            <a:r>
              <a:rPr lang="en-US" altLang="zh-CN" dirty="0">
                <a:latin typeface="+mn-lt"/>
              </a:rPr>
              <a:t>SPPF</a:t>
            </a:r>
            <a:r>
              <a:rPr lang="zh-CN" altLang="en-US" dirty="0">
                <a:latin typeface="+mn-lt"/>
              </a:rPr>
              <a:t>和改良的</a:t>
            </a:r>
            <a:r>
              <a:rPr lang="en-US" altLang="zh-CN" dirty="0">
                <a:latin typeface="+mn-lt"/>
              </a:rPr>
              <a:t>CSP-PAN</a:t>
            </a:r>
          </a:p>
          <a:p>
            <a:pPr lvl="1"/>
            <a:r>
              <a:rPr lang="zh-CN" altLang="en-US" dirty="0">
                <a:latin typeface="+mn-lt"/>
              </a:rPr>
              <a:t>头部则类似于</a:t>
            </a:r>
            <a:r>
              <a:rPr lang="en-US" altLang="zh-CN" dirty="0">
                <a:latin typeface="+mn-lt"/>
              </a:rPr>
              <a:t>YOLOv3</a:t>
            </a:r>
            <a:endParaRPr lang="en-US" dirty="0">
              <a:latin typeface="+mn-lt"/>
            </a:endParaRPr>
          </a:p>
        </p:txBody>
      </p:sp>
    </p:spTree>
    <p:extLst>
      <p:ext uri="{BB962C8B-B14F-4D97-AF65-F5344CB8AC3E}">
        <p14:creationId xmlns:p14="http://schemas.microsoft.com/office/powerpoint/2010/main" val="17608461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0D19A25-659F-91D2-68A2-7F5F00A3075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B0D19A25-659F-91D2-68A2-7F5F00A3075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179599"/>
            <a:ext cx="11160917" cy="984885"/>
          </a:xfrm>
        </p:spPr>
        <p:txBody>
          <a:bodyPr vert="horz"/>
          <a:lstStyle/>
          <a:p>
            <a:r>
              <a:rPr lang="en-US" altLang="zh-CN" dirty="0"/>
              <a:t>YOLOv5: 2020 GitHub					[Improvements]</a:t>
            </a:r>
            <a:br>
              <a:rPr lang="en-US" altLang="zh-CN" dirty="0"/>
            </a:br>
            <a:r>
              <a:rPr lang="en-US" altLang="zh-CN" dirty="0"/>
              <a:t>First Developed in Pytorch instead of Darknet YOLO</a:t>
            </a:r>
            <a:endParaRPr lang="en-US" dirty="0"/>
          </a:p>
        </p:txBody>
      </p:sp>
      <p:sp>
        <p:nvSpPr>
          <p:cNvPr id="22" name="ee4pContent1">
            <a:extLst>
              <a:ext uri="{FF2B5EF4-FFF2-40B4-BE49-F238E27FC236}">
                <a16:creationId xmlns:a16="http://schemas.microsoft.com/office/drawing/2014/main" id="{8413F555-CE8B-9F4E-6B83-F2A37D2578D7}"/>
              </a:ext>
            </a:extLst>
          </p:cNvPr>
          <p:cNvSpPr txBox="1">
            <a:spLocks/>
          </p:cNvSpPr>
          <p:nvPr>
            <p:custDataLst>
              <p:tags r:id="rId2"/>
            </p:custDataLst>
          </p:nvPr>
        </p:nvSpPr>
        <p:spPr>
          <a:xfrm>
            <a:off x="514349" y="1349377"/>
            <a:ext cx="11160916" cy="480377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YOLOv5</a:t>
            </a:r>
            <a:r>
              <a:rPr lang="zh-CN" altLang="en-US" dirty="0">
                <a:latin typeface="+mn-lt"/>
              </a:rPr>
              <a:t>于</a:t>
            </a:r>
            <a:r>
              <a:rPr lang="en-US" altLang="zh-CN" dirty="0">
                <a:latin typeface="+mn-lt"/>
              </a:rPr>
              <a:t>2020</a:t>
            </a:r>
            <a:r>
              <a:rPr lang="zh-CN" altLang="en-US" dirty="0">
                <a:latin typeface="+mn-lt"/>
              </a:rPr>
              <a:t>年由</a:t>
            </a:r>
            <a:r>
              <a:rPr lang="en-US" altLang="zh-CN" dirty="0">
                <a:latin typeface="+mn-lt"/>
              </a:rPr>
              <a:t>Ultralytics</a:t>
            </a:r>
            <a:r>
              <a:rPr lang="zh-CN" altLang="en-US" dirty="0">
                <a:latin typeface="+mn-lt"/>
              </a:rPr>
              <a:t>的创始人兼首席执行官</a:t>
            </a:r>
            <a:r>
              <a:rPr lang="en-US" altLang="zh-CN" dirty="0">
                <a:latin typeface="+mn-lt"/>
              </a:rPr>
              <a:t>Glen </a:t>
            </a:r>
            <a:r>
              <a:rPr lang="en-US" altLang="zh-CN" dirty="0" err="1">
                <a:latin typeface="+mn-lt"/>
              </a:rPr>
              <a:t>Jocher</a:t>
            </a:r>
            <a:r>
              <a:rPr lang="zh-CN" altLang="en-US" dirty="0">
                <a:latin typeface="+mn-lt"/>
              </a:rPr>
              <a:t>在</a:t>
            </a:r>
            <a:r>
              <a:rPr lang="en-US" altLang="zh-CN" dirty="0">
                <a:latin typeface="+mn-lt"/>
              </a:rPr>
              <a:t>YOLOv4</a:t>
            </a:r>
            <a:r>
              <a:rPr lang="zh-CN" altLang="en-US" dirty="0">
                <a:latin typeface="+mn-lt"/>
              </a:rPr>
              <a:t>发布几个月后发布</a:t>
            </a:r>
          </a:p>
          <a:p>
            <a:pPr lvl="1"/>
            <a:endParaRPr lang="zh-CN" altLang="en-US" dirty="0">
              <a:latin typeface="+mn-lt"/>
            </a:endParaRPr>
          </a:p>
          <a:p>
            <a:pPr lvl="1"/>
            <a:r>
              <a:rPr lang="zh-CN" altLang="en-US" dirty="0">
                <a:latin typeface="+mn-lt"/>
              </a:rPr>
              <a:t>它使用了</a:t>
            </a:r>
            <a:r>
              <a:rPr lang="en-US" altLang="zh-CN" dirty="0">
                <a:latin typeface="+mn-lt"/>
              </a:rPr>
              <a:t>YOLOv4</a:t>
            </a:r>
            <a:r>
              <a:rPr lang="zh-CN" altLang="en-US" dirty="0">
                <a:latin typeface="+mn-lt"/>
              </a:rPr>
              <a:t>部分中描述的许多改进，但在</a:t>
            </a:r>
            <a:r>
              <a:rPr lang="en-US" altLang="zh-CN" dirty="0">
                <a:latin typeface="+mn-lt"/>
              </a:rPr>
              <a:t>Pytorch</a:t>
            </a:r>
            <a:r>
              <a:rPr lang="zh-CN" altLang="en-US" dirty="0">
                <a:latin typeface="+mn-lt"/>
              </a:rPr>
              <a:t>而不是</a:t>
            </a:r>
            <a:r>
              <a:rPr lang="en-US" altLang="zh-CN" dirty="0">
                <a:latin typeface="+mn-lt"/>
              </a:rPr>
              <a:t>Darknet</a:t>
            </a:r>
            <a:r>
              <a:rPr lang="zh-CN" altLang="en-US" dirty="0">
                <a:latin typeface="+mn-lt"/>
              </a:rPr>
              <a:t>中开发</a:t>
            </a:r>
            <a:endParaRPr lang="en-US" altLang="zh-CN" dirty="0">
              <a:latin typeface="+mn-lt"/>
            </a:endParaRPr>
          </a:p>
          <a:p>
            <a:pPr lvl="1"/>
            <a:endParaRPr lang="en-US" altLang="zh-CN" dirty="0">
              <a:latin typeface="+mn-lt"/>
            </a:endParaRPr>
          </a:p>
          <a:p>
            <a:pPr lvl="1"/>
            <a:r>
              <a:rPr lang="en-US" altLang="zh-CN" dirty="0">
                <a:latin typeface="+mn-lt"/>
              </a:rPr>
              <a:t>YOLOv5</a:t>
            </a:r>
            <a:r>
              <a:rPr lang="zh-CN" altLang="en-US" dirty="0">
                <a:latin typeface="+mn-lt"/>
              </a:rPr>
              <a:t>采用了一种名为</a:t>
            </a:r>
            <a:r>
              <a:rPr lang="en-US" altLang="zh-CN" dirty="0" err="1">
                <a:latin typeface="+mn-lt"/>
              </a:rPr>
              <a:t>AutoAnchor</a:t>
            </a:r>
            <a:r>
              <a:rPr lang="zh-CN" altLang="en-US" dirty="0">
                <a:latin typeface="+mn-lt"/>
              </a:rPr>
              <a:t>的</a:t>
            </a:r>
            <a:r>
              <a:rPr lang="en-US" altLang="zh-CN" dirty="0">
                <a:latin typeface="+mn-lt"/>
              </a:rPr>
              <a:t>Ultralytics</a:t>
            </a:r>
            <a:r>
              <a:rPr lang="zh-CN" altLang="en-US" dirty="0">
                <a:latin typeface="+mn-lt"/>
              </a:rPr>
              <a:t>算法</a:t>
            </a:r>
            <a:endParaRPr lang="en-US" altLang="zh-CN" dirty="0">
              <a:latin typeface="+mn-lt"/>
            </a:endParaRPr>
          </a:p>
          <a:p>
            <a:pPr lvl="2"/>
            <a:r>
              <a:rPr lang="zh-CN" altLang="en-US" dirty="0">
                <a:latin typeface="+mn-lt"/>
              </a:rPr>
              <a:t>这个预训练工具检查和调整锚框，如果它们不适合数据集和训练设置，比如图像大小</a:t>
            </a:r>
            <a:endParaRPr lang="en-US" altLang="zh-CN" dirty="0">
              <a:latin typeface="+mn-lt"/>
            </a:endParaRPr>
          </a:p>
          <a:p>
            <a:pPr lvl="2"/>
            <a:r>
              <a:rPr lang="zh-CN" altLang="en-US" dirty="0">
                <a:latin typeface="+mn-lt"/>
              </a:rPr>
              <a:t>它首先对数据集标签应用</a:t>
            </a:r>
            <a:r>
              <a:rPr lang="en-US" altLang="zh-CN" dirty="0">
                <a:latin typeface="+mn-lt"/>
              </a:rPr>
              <a:t>k-means</a:t>
            </a:r>
            <a:r>
              <a:rPr lang="zh-CN" altLang="en-US" dirty="0">
                <a:latin typeface="+mn-lt"/>
              </a:rPr>
              <a:t>函数来生成遗传进化</a:t>
            </a:r>
            <a:r>
              <a:rPr lang="en-US" altLang="zh-CN" dirty="0">
                <a:latin typeface="+mn-lt"/>
              </a:rPr>
              <a:t>(GE)</a:t>
            </a:r>
            <a:r>
              <a:rPr lang="zh-CN" altLang="en-US" dirty="0">
                <a:latin typeface="+mn-lt"/>
              </a:rPr>
              <a:t>算法的初始条件</a:t>
            </a:r>
            <a:endParaRPr lang="en-US" altLang="zh-CN" dirty="0">
              <a:latin typeface="+mn-lt"/>
            </a:endParaRPr>
          </a:p>
          <a:p>
            <a:pPr lvl="2"/>
            <a:r>
              <a:rPr lang="zh-CN" altLang="en-US" dirty="0">
                <a:latin typeface="+mn-lt"/>
              </a:rPr>
              <a:t>然后，</a:t>
            </a:r>
            <a:r>
              <a:rPr lang="en-US" altLang="zh-CN" dirty="0">
                <a:latin typeface="+mn-lt"/>
              </a:rPr>
              <a:t>GE</a:t>
            </a:r>
            <a:r>
              <a:rPr lang="zh-CN" altLang="en-US" dirty="0">
                <a:latin typeface="+mn-lt"/>
              </a:rPr>
              <a:t>算法使用</a:t>
            </a:r>
            <a:r>
              <a:rPr lang="en-US" altLang="zh-CN" dirty="0" err="1">
                <a:latin typeface="+mn-lt"/>
              </a:rPr>
              <a:t>CIoU</a:t>
            </a:r>
            <a:r>
              <a:rPr lang="zh-CN" altLang="en-US" dirty="0">
                <a:latin typeface="+mn-lt"/>
              </a:rPr>
              <a:t>损失和最佳可能召回</a:t>
            </a:r>
            <a:r>
              <a:rPr lang="en-US" altLang="zh-CN" dirty="0">
                <a:latin typeface="+mn-lt"/>
              </a:rPr>
              <a:t>(Best Possible Recall)</a:t>
            </a:r>
            <a:r>
              <a:rPr lang="zh-CN" altLang="en-US" dirty="0">
                <a:latin typeface="+mn-lt"/>
              </a:rPr>
              <a:t>作为适应度函数，默认在</a:t>
            </a:r>
            <a:r>
              <a:rPr lang="en-US" altLang="zh-CN" dirty="0">
                <a:latin typeface="+mn-lt"/>
              </a:rPr>
              <a:t>1000</a:t>
            </a:r>
            <a:r>
              <a:rPr lang="zh-CN" altLang="en-US" dirty="0">
                <a:latin typeface="+mn-lt"/>
              </a:rPr>
              <a:t>代以上进化这些锚</a:t>
            </a:r>
            <a:r>
              <a:rPr lang="en-US" altLang="zh-CN" dirty="0">
                <a:latin typeface="+mn-lt"/>
              </a:rPr>
              <a:t>(Anchors)</a:t>
            </a:r>
            <a:endParaRPr lang="en-US" dirty="0">
              <a:latin typeface="+mn-lt"/>
            </a:endParaRPr>
          </a:p>
        </p:txBody>
      </p:sp>
    </p:spTree>
    <p:extLst>
      <p:ext uri="{BB962C8B-B14F-4D97-AF65-F5344CB8AC3E}">
        <p14:creationId xmlns:p14="http://schemas.microsoft.com/office/powerpoint/2010/main" val="8710002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E18AD5A-1637-8B82-4935-D3398818B7F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E18AD5A-1637-8B82-4935-D3398818B7F0}"/>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179599"/>
            <a:ext cx="11160917" cy="984885"/>
          </a:xfrm>
        </p:spPr>
        <p:txBody>
          <a:bodyPr vert="horz"/>
          <a:lstStyle/>
          <a:p>
            <a:r>
              <a:rPr lang="en-US" dirty="0"/>
              <a:t>YOLOv5: 2020 GitHub					[</a:t>
            </a:r>
            <a:r>
              <a:rPr lang="en-US" altLang="zh-CN" dirty="0"/>
              <a:t>Improvements</a:t>
            </a:r>
            <a:r>
              <a:rPr lang="en-US" dirty="0"/>
              <a:t>]</a:t>
            </a:r>
            <a:br>
              <a:rPr lang="en-US" dirty="0"/>
            </a:br>
            <a:r>
              <a:rPr lang="en-US" dirty="0"/>
              <a:t>First Developed in Pytorch instead of Darknet YOLO</a:t>
            </a:r>
          </a:p>
        </p:txBody>
      </p:sp>
      <p:sp>
        <p:nvSpPr>
          <p:cNvPr id="7" name="ee4pContent1">
            <a:extLst>
              <a:ext uri="{FF2B5EF4-FFF2-40B4-BE49-F238E27FC236}">
                <a16:creationId xmlns:a16="http://schemas.microsoft.com/office/drawing/2014/main" id="{9991E4F4-1278-3F21-F1F2-6A16CEE46FBD}"/>
              </a:ext>
            </a:extLst>
          </p:cNvPr>
          <p:cNvSpPr txBox="1">
            <a:spLocks/>
          </p:cNvSpPr>
          <p:nvPr>
            <p:custDataLst>
              <p:tags r:id="rId2"/>
            </p:custDataLst>
          </p:nvPr>
        </p:nvSpPr>
        <p:spPr>
          <a:xfrm>
            <a:off x="514341" y="1406527"/>
            <a:ext cx="11163038" cy="7915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YOLOv5</a:t>
            </a:r>
            <a:r>
              <a:rPr lang="zh-CN" altLang="en-US" dirty="0">
                <a:latin typeface="+mn-lt"/>
              </a:rPr>
              <a:t>使用了几种增强，如</a:t>
            </a:r>
            <a:r>
              <a:rPr lang="en-US" altLang="zh-CN" dirty="0">
                <a:latin typeface="+mn-lt"/>
              </a:rPr>
              <a:t>Mosaic, copy paste, random affine, </a:t>
            </a:r>
            <a:r>
              <a:rPr lang="en-US" altLang="zh-CN" dirty="0" err="1">
                <a:latin typeface="+mn-lt"/>
              </a:rPr>
              <a:t>MixUp</a:t>
            </a:r>
            <a:r>
              <a:rPr lang="en-US" altLang="zh-CN" dirty="0">
                <a:latin typeface="+mn-lt"/>
              </a:rPr>
              <a:t>, HSV augmentation, random horizontal flip</a:t>
            </a:r>
            <a:r>
              <a:rPr lang="zh-CN" altLang="en-US" dirty="0">
                <a:latin typeface="+mn-lt"/>
              </a:rPr>
              <a:t>，以及来自</a:t>
            </a:r>
            <a:r>
              <a:rPr lang="en-US" altLang="zh-CN" dirty="0" err="1">
                <a:latin typeface="+mn-lt"/>
              </a:rPr>
              <a:t>albumentations</a:t>
            </a:r>
            <a:r>
              <a:rPr lang="zh-CN" altLang="en-US" dirty="0">
                <a:latin typeface="+mn-lt"/>
              </a:rPr>
              <a:t>包的其他增强。它还提高了网格的灵敏度</a:t>
            </a:r>
            <a:r>
              <a:rPr lang="en-US" altLang="zh-CN" dirty="0">
                <a:latin typeface="+mn-lt"/>
              </a:rPr>
              <a:t>(grid sensitivity)</a:t>
            </a:r>
            <a:r>
              <a:rPr lang="zh-CN" altLang="en-US" dirty="0">
                <a:latin typeface="+mn-lt"/>
              </a:rPr>
              <a:t>，对失控梯度</a:t>
            </a:r>
            <a:r>
              <a:rPr lang="en-US" altLang="zh-CN" dirty="0">
                <a:latin typeface="+mn-lt"/>
              </a:rPr>
              <a:t>(runaway gradients)</a:t>
            </a:r>
            <a:r>
              <a:rPr lang="zh-CN" altLang="en-US" dirty="0">
                <a:latin typeface="+mn-lt"/>
              </a:rPr>
              <a:t>更稳定</a:t>
            </a:r>
            <a:endParaRPr lang="en-US" dirty="0">
              <a:latin typeface="+mn-lt"/>
            </a:endParaRPr>
          </a:p>
        </p:txBody>
      </p:sp>
      <p:sp>
        <p:nvSpPr>
          <p:cNvPr id="8" name="ee4pContent1">
            <a:extLst>
              <a:ext uri="{FF2B5EF4-FFF2-40B4-BE49-F238E27FC236}">
                <a16:creationId xmlns:a16="http://schemas.microsoft.com/office/drawing/2014/main" id="{548B2317-88ED-4729-C4C6-8E42AAB8C3C5}"/>
              </a:ext>
            </a:extLst>
          </p:cNvPr>
          <p:cNvSpPr txBox="1">
            <a:spLocks/>
          </p:cNvSpPr>
          <p:nvPr>
            <p:custDataLst>
              <p:tags r:id="rId3"/>
            </p:custDataLst>
          </p:nvPr>
        </p:nvSpPr>
        <p:spPr>
          <a:xfrm>
            <a:off x="514341" y="2319841"/>
            <a:ext cx="11163038" cy="7915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YOLOv5</a:t>
            </a:r>
            <a:r>
              <a:rPr lang="zh-CN" altLang="en-US" dirty="0">
                <a:latin typeface="+mn-lt"/>
              </a:rPr>
              <a:t>提供了</a:t>
            </a:r>
            <a:r>
              <a:rPr lang="en-US" altLang="zh-CN" dirty="0">
                <a:latin typeface="+mn-lt"/>
              </a:rPr>
              <a:t>5</a:t>
            </a:r>
            <a:r>
              <a:rPr lang="zh-CN" altLang="en-US" dirty="0">
                <a:latin typeface="+mn-lt"/>
              </a:rPr>
              <a:t>个缩放版本</a:t>
            </a:r>
            <a:r>
              <a:rPr lang="en-US" altLang="zh-CN" dirty="0">
                <a:latin typeface="+mn-lt"/>
              </a:rPr>
              <a:t>:YOLOv5n(</a:t>
            </a:r>
            <a:r>
              <a:rPr lang="zh-CN" altLang="en-US" dirty="0">
                <a:latin typeface="+mn-lt"/>
              </a:rPr>
              <a:t>纳米</a:t>
            </a:r>
            <a:r>
              <a:rPr lang="en-US" altLang="zh-CN" dirty="0">
                <a:latin typeface="+mn-lt"/>
              </a:rPr>
              <a:t>)</a:t>
            </a:r>
            <a:r>
              <a:rPr lang="zh-CN" altLang="en-US" dirty="0">
                <a:latin typeface="+mn-lt"/>
              </a:rPr>
              <a:t>、</a:t>
            </a:r>
            <a:r>
              <a:rPr lang="en-US" altLang="zh-CN" dirty="0">
                <a:latin typeface="+mn-lt"/>
              </a:rPr>
              <a:t>YOLOv5s(</a:t>
            </a:r>
            <a:r>
              <a:rPr lang="zh-CN" altLang="en-US" dirty="0">
                <a:latin typeface="+mn-lt"/>
              </a:rPr>
              <a:t>小</a:t>
            </a:r>
            <a:r>
              <a:rPr lang="en-US" altLang="zh-CN" dirty="0">
                <a:latin typeface="+mn-lt"/>
              </a:rPr>
              <a:t>)</a:t>
            </a:r>
            <a:r>
              <a:rPr lang="zh-CN" altLang="en-US" dirty="0">
                <a:latin typeface="+mn-lt"/>
              </a:rPr>
              <a:t>、</a:t>
            </a:r>
            <a:r>
              <a:rPr lang="en-US" altLang="zh-CN" dirty="0">
                <a:latin typeface="+mn-lt"/>
              </a:rPr>
              <a:t>YOLOv5m(</a:t>
            </a:r>
            <a:r>
              <a:rPr lang="zh-CN" altLang="en-US" dirty="0">
                <a:latin typeface="+mn-lt"/>
              </a:rPr>
              <a:t>中</a:t>
            </a:r>
            <a:r>
              <a:rPr lang="en-US" altLang="zh-CN" dirty="0">
                <a:latin typeface="+mn-lt"/>
              </a:rPr>
              <a:t>)</a:t>
            </a:r>
            <a:r>
              <a:rPr lang="zh-CN" altLang="en-US" dirty="0">
                <a:latin typeface="+mn-lt"/>
              </a:rPr>
              <a:t>、</a:t>
            </a:r>
            <a:r>
              <a:rPr lang="en-US" altLang="zh-CN" dirty="0">
                <a:latin typeface="+mn-lt"/>
              </a:rPr>
              <a:t>YOLOv5l(</a:t>
            </a:r>
            <a:r>
              <a:rPr lang="zh-CN" altLang="en-US" dirty="0">
                <a:latin typeface="+mn-lt"/>
              </a:rPr>
              <a:t>大</a:t>
            </a:r>
            <a:r>
              <a:rPr lang="en-US" altLang="zh-CN" dirty="0">
                <a:latin typeface="+mn-lt"/>
              </a:rPr>
              <a:t>)</a:t>
            </a:r>
            <a:r>
              <a:rPr lang="zh-CN" altLang="en-US" dirty="0">
                <a:latin typeface="+mn-lt"/>
              </a:rPr>
              <a:t>和</a:t>
            </a:r>
            <a:r>
              <a:rPr lang="en-US" altLang="zh-CN" dirty="0">
                <a:latin typeface="+mn-lt"/>
              </a:rPr>
              <a:t>YOLOv5x(</a:t>
            </a:r>
            <a:r>
              <a:rPr lang="zh-CN" altLang="en-US" dirty="0">
                <a:latin typeface="+mn-lt"/>
              </a:rPr>
              <a:t>超大</a:t>
            </a:r>
            <a:r>
              <a:rPr lang="en-US" altLang="zh-CN" dirty="0">
                <a:latin typeface="+mn-lt"/>
              </a:rPr>
              <a:t>)</a:t>
            </a:r>
            <a:r>
              <a:rPr lang="zh-CN" altLang="en-US" dirty="0">
                <a:latin typeface="+mn-lt"/>
              </a:rPr>
              <a:t>，其中卷积模块的宽度和深度不同，以适应特定的应用和硬件要求</a:t>
            </a:r>
            <a:endParaRPr lang="en-US" dirty="0">
              <a:latin typeface="+mn-lt"/>
            </a:endParaRPr>
          </a:p>
        </p:txBody>
      </p:sp>
      <p:sp>
        <p:nvSpPr>
          <p:cNvPr id="9" name="ee4pContent1">
            <a:extLst>
              <a:ext uri="{FF2B5EF4-FFF2-40B4-BE49-F238E27FC236}">
                <a16:creationId xmlns:a16="http://schemas.microsoft.com/office/drawing/2014/main" id="{029E54E2-5BCB-6CBC-B560-6959BD93025B}"/>
              </a:ext>
            </a:extLst>
          </p:cNvPr>
          <p:cNvSpPr txBox="1">
            <a:spLocks/>
          </p:cNvSpPr>
          <p:nvPr>
            <p:custDataLst>
              <p:tags r:id="rId4"/>
            </p:custDataLst>
          </p:nvPr>
        </p:nvSpPr>
        <p:spPr>
          <a:xfrm>
            <a:off x="514341" y="3234844"/>
            <a:ext cx="11163038" cy="7915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YOLOv5</a:t>
            </a:r>
            <a:r>
              <a:rPr lang="zh-CN" altLang="en-US" dirty="0">
                <a:latin typeface="+mn-lt"/>
              </a:rPr>
              <a:t>发布的版本包括能够分类和实例分割的</a:t>
            </a:r>
            <a:r>
              <a:rPr lang="en-US" altLang="zh-CN" dirty="0">
                <a:latin typeface="+mn-lt"/>
              </a:rPr>
              <a:t>YOLOv5</a:t>
            </a:r>
            <a:endParaRPr lang="en-US" dirty="0">
              <a:latin typeface="+mn-lt"/>
            </a:endParaRPr>
          </a:p>
        </p:txBody>
      </p:sp>
      <p:sp>
        <p:nvSpPr>
          <p:cNvPr id="10" name="ee4pContent1">
            <a:extLst>
              <a:ext uri="{FF2B5EF4-FFF2-40B4-BE49-F238E27FC236}">
                <a16:creationId xmlns:a16="http://schemas.microsoft.com/office/drawing/2014/main" id="{F80F4B6D-97F7-4AA6-CDF6-0EE08F4FA1C8}"/>
              </a:ext>
            </a:extLst>
          </p:cNvPr>
          <p:cNvSpPr txBox="1">
            <a:spLocks/>
          </p:cNvSpPr>
          <p:nvPr>
            <p:custDataLst>
              <p:tags r:id="rId5"/>
            </p:custDataLst>
          </p:nvPr>
        </p:nvSpPr>
        <p:spPr>
          <a:xfrm>
            <a:off x="514341" y="4148158"/>
            <a:ext cx="11163038" cy="7915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YOLOv5</a:t>
            </a:r>
            <a:r>
              <a:rPr lang="zh-CN" altLang="en-US" dirty="0">
                <a:latin typeface="+mn-lt"/>
              </a:rPr>
              <a:t>是开源的，由</a:t>
            </a:r>
            <a:r>
              <a:rPr lang="en-US" altLang="zh-CN" dirty="0">
                <a:latin typeface="+mn-lt"/>
              </a:rPr>
              <a:t>Ultralytics</a:t>
            </a:r>
            <a:r>
              <a:rPr lang="zh-CN" altLang="en-US" dirty="0">
                <a:latin typeface="+mn-lt"/>
              </a:rPr>
              <a:t>积极维护，有</a:t>
            </a:r>
            <a:r>
              <a:rPr lang="en-US" altLang="zh-CN" dirty="0">
                <a:latin typeface="+mn-lt"/>
              </a:rPr>
              <a:t>250</a:t>
            </a:r>
            <a:r>
              <a:rPr lang="zh-CN" altLang="en-US" dirty="0">
                <a:latin typeface="+mn-lt"/>
              </a:rPr>
              <a:t>多个贡献者，并且经常有新的改进。</a:t>
            </a:r>
            <a:r>
              <a:rPr lang="en-US" altLang="zh-CN" dirty="0">
                <a:latin typeface="+mn-lt"/>
              </a:rPr>
              <a:t>YOLOv5</a:t>
            </a:r>
            <a:r>
              <a:rPr lang="zh-CN" altLang="en-US" dirty="0">
                <a:latin typeface="+mn-lt"/>
              </a:rPr>
              <a:t>易于使用、训练和部署。</a:t>
            </a:r>
            <a:r>
              <a:rPr lang="en-US" altLang="zh-CN" dirty="0">
                <a:latin typeface="+mn-lt"/>
              </a:rPr>
              <a:t>Ultralytics</a:t>
            </a:r>
            <a:r>
              <a:rPr lang="zh-CN" altLang="en-US" dirty="0">
                <a:latin typeface="+mn-lt"/>
              </a:rPr>
              <a:t>提供</a:t>
            </a:r>
            <a:r>
              <a:rPr lang="en-US" altLang="zh-CN" dirty="0">
                <a:latin typeface="+mn-lt"/>
              </a:rPr>
              <a:t>iOS</a:t>
            </a:r>
            <a:r>
              <a:rPr lang="zh-CN" altLang="en-US" dirty="0">
                <a:latin typeface="+mn-lt"/>
              </a:rPr>
              <a:t>和</a:t>
            </a:r>
            <a:r>
              <a:rPr lang="en-US" altLang="zh-CN" dirty="0">
                <a:latin typeface="+mn-lt"/>
              </a:rPr>
              <a:t>Android</a:t>
            </a:r>
            <a:r>
              <a:rPr lang="zh-CN" altLang="en-US" dirty="0">
                <a:latin typeface="+mn-lt"/>
              </a:rPr>
              <a:t>的移动版本，以及许多标签、培训和部署的集成</a:t>
            </a:r>
            <a:endParaRPr lang="en-US" dirty="0">
              <a:latin typeface="+mn-lt"/>
            </a:endParaRPr>
          </a:p>
        </p:txBody>
      </p:sp>
      <mc:AlternateContent xmlns:mc="http://schemas.openxmlformats.org/markup-compatibility/2006" xmlns:a14="http://schemas.microsoft.com/office/drawing/2010/main">
        <mc:Choice Requires="a14">
          <p:sp>
            <p:nvSpPr>
              <p:cNvPr id="11" name="ee4pContent1">
                <a:extLst>
                  <a:ext uri="{FF2B5EF4-FFF2-40B4-BE49-F238E27FC236}">
                    <a16:creationId xmlns:a16="http://schemas.microsoft.com/office/drawing/2014/main" id="{3B4C5837-2EF5-1812-2EB1-012D6903FDF7}"/>
                  </a:ext>
                </a:extLst>
              </p:cNvPr>
              <p:cNvSpPr txBox="1">
                <a:spLocks/>
              </p:cNvSpPr>
              <p:nvPr>
                <p:custDataLst>
                  <p:tags r:id="rId6"/>
                </p:custDataLst>
              </p:nvPr>
            </p:nvSpPr>
            <p:spPr>
              <a:xfrm>
                <a:off x="514341" y="5063164"/>
                <a:ext cx="11163038" cy="107728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a:t>
                </a:r>
                <a:r>
                  <a:rPr lang="en-US" altLang="zh-CN" dirty="0">
                    <a:latin typeface="+mn-lt"/>
                  </a:rPr>
                  <a:t>MS COCO</a:t>
                </a:r>
                <a:r>
                  <a:rPr lang="zh-CN" altLang="en-US" dirty="0">
                    <a:latin typeface="+mn-lt"/>
                  </a:rPr>
                  <a:t>数据集</a:t>
                </a:r>
                <a:r>
                  <a:rPr lang="en-US" altLang="zh-CN" dirty="0">
                    <a:latin typeface="+mn-lt"/>
                  </a:rPr>
                  <a:t>test-dev 2017</a:t>
                </a:r>
                <a:r>
                  <a:rPr lang="zh-CN" altLang="en-US" dirty="0">
                    <a:latin typeface="+mn-lt"/>
                  </a:rPr>
                  <a:t>上进行评估，</a:t>
                </a:r>
                <a:r>
                  <a:rPr lang="en-US" altLang="zh-CN" dirty="0">
                    <a:latin typeface="+mn-lt"/>
                  </a:rPr>
                  <a:t>YOLOv5x</a:t>
                </a:r>
                <a:r>
                  <a:rPr lang="zh-CN" altLang="en-US" dirty="0">
                    <a:latin typeface="+mn-lt"/>
                  </a:rPr>
                  <a:t>在图像尺寸为</a:t>
                </a:r>
                <a:r>
                  <a:rPr lang="en-US" altLang="zh-CN" dirty="0">
                    <a:latin typeface="+mn-lt"/>
                  </a:rPr>
                  <a:t>640</a:t>
                </a:r>
                <a:r>
                  <a:rPr lang="zh-CN" altLang="en-US" dirty="0">
                    <a:latin typeface="+mn-lt"/>
                  </a:rPr>
                  <a:t>像素时实现了</a:t>
                </a:r>
                <a:r>
                  <a:rPr lang="en-US" altLang="zh-CN" dirty="0">
                    <a:latin typeface="+mn-lt"/>
                  </a:rPr>
                  <a:t>50.7%</a:t>
                </a:r>
                <a:r>
                  <a:rPr lang="zh-CN" altLang="en-US" dirty="0">
                    <a:latin typeface="+mn-lt"/>
                  </a:rPr>
                  <a:t>的</a:t>
                </a:r>
                <a14:m>
                  <m:oMath xmlns:m="http://schemas.openxmlformats.org/officeDocument/2006/math">
                    <m:r>
                      <a:rPr lang="en-US" altLang="zh-CN" i="1" dirty="0" smtClean="0">
                        <a:latin typeface="Cambria Math" panose="02040503050406030204" pitchFamily="18" charset="0"/>
                      </a:rPr>
                      <m:t>𝐴𝑃</m:t>
                    </m:r>
                  </m:oMath>
                </a14:m>
                <a:endParaRPr lang="zh-CN" altLang="en-US" dirty="0">
                  <a:latin typeface="+mn-lt"/>
                </a:endParaRPr>
              </a:p>
              <a:p>
                <a:pPr lvl="1"/>
                <a:r>
                  <a:rPr lang="zh-CN" altLang="en-US" dirty="0">
                    <a:latin typeface="+mn-lt"/>
                  </a:rPr>
                  <a:t>使用</a:t>
                </a:r>
                <a:r>
                  <a:rPr lang="en-US" altLang="zh-CN" dirty="0">
                    <a:latin typeface="+mn-lt"/>
                  </a:rPr>
                  <a:t>32</a:t>
                </a:r>
                <a:r>
                  <a:rPr lang="zh-CN" altLang="en-US" dirty="0">
                    <a:latin typeface="+mn-lt"/>
                  </a:rPr>
                  <a:t>个批处理大小，它可以在</a:t>
                </a:r>
                <a:r>
                  <a:rPr lang="en-US" altLang="zh-CN" dirty="0">
                    <a:latin typeface="+mn-lt"/>
                  </a:rPr>
                  <a:t>NVIDIA V100</a:t>
                </a:r>
                <a:r>
                  <a:rPr lang="zh-CN" altLang="en-US" dirty="0">
                    <a:latin typeface="+mn-lt"/>
                  </a:rPr>
                  <a:t>上实现</a:t>
                </a:r>
                <a:r>
                  <a:rPr lang="en-US" altLang="zh-CN" dirty="0">
                    <a:latin typeface="+mn-lt"/>
                  </a:rPr>
                  <a:t>200 FPS</a:t>
                </a:r>
                <a:r>
                  <a:rPr lang="zh-CN" altLang="en-US" dirty="0">
                    <a:latin typeface="+mn-lt"/>
                  </a:rPr>
                  <a:t>的速度</a:t>
                </a:r>
                <a:endParaRPr lang="en-US" altLang="zh-CN" dirty="0">
                  <a:latin typeface="+mn-lt"/>
                </a:endParaRPr>
              </a:p>
              <a:p>
                <a:pPr lvl="1"/>
                <a:r>
                  <a:rPr lang="zh-CN" altLang="en-US" dirty="0">
                    <a:latin typeface="+mn-lt"/>
                  </a:rPr>
                  <a:t>使用更大的输入大小</a:t>
                </a:r>
                <a:r>
                  <a:rPr lang="en-US" altLang="zh-CN" dirty="0">
                    <a:latin typeface="+mn-lt"/>
                  </a:rPr>
                  <a:t>(1536</a:t>
                </a:r>
                <a:r>
                  <a:rPr lang="zh-CN" altLang="en-US" dirty="0">
                    <a:latin typeface="+mn-lt"/>
                  </a:rPr>
                  <a:t>像素</a:t>
                </a:r>
                <a:r>
                  <a:rPr lang="en-US" altLang="zh-CN" dirty="0">
                    <a:latin typeface="+mn-lt"/>
                  </a:rPr>
                  <a:t>)</a:t>
                </a:r>
                <a:r>
                  <a:rPr lang="zh-CN" altLang="en-US" dirty="0">
                    <a:latin typeface="+mn-lt"/>
                  </a:rPr>
                  <a:t>和测试时间增量</a:t>
                </a:r>
                <a:r>
                  <a:rPr lang="en-US" altLang="zh-CN" dirty="0">
                    <a:latin typeface="+mn-lt"/>
                  </a:rPr>
                  <a:t>(test-time augmentation,</a:t>
                </a:r>
                <a:r>
                  <a:rPr lang="zh-CN" altLang="en-US" dirty="0">
                    <a:latin typeface="+mn-lt"/>
                  </a:rPr>
                  <a:t> </a:t>
                </a:r>
                <a:r>
                  <a:rPr lang="en-US" altLang="zh-CN" dirty="0">
                    <a:latin typeface="+mn-lt"/>
                  </a:rPr>
                  <a:t>TTA)</a:t>
                </a:r>
                <a:r>
                  <a:rPr lang="zh-CN" altLang="en-US" dirty="0">
                    <a:latin typeface="+mn-lt"/>
                  </a:rPr>
                  <a:t>，</a:t>
                </a:r>
                <a:r>
                  <a:rPr lang="en-US" altLang="zh-CN" dirty="0">
                    <a:latin typeface="+mn-lt"/>
                  </a:rPr>
                  <a:t>YOLOv5</a:t>
                </a:r>
                <a:r>
                  <a:rPr lang="zh-CN" altLang="en-US" dirty="0">
                    <a:latin typeface="+mn-lt"/>
                  </a:rPr>
                  <a:t>实现了</a:t>
                </a:r>
                <a:r>
                  <a:rPr lang="en-US" altLang="zh-CN" dirty="0">
                    <a:latin typeface="+mn-lt"/>
                  </a:rPr>
                  <a:t>55.8%</a:t>
                </a:r>
                <a:r>
                  <a:rPr lang="zh-CN" altLang="en-US" dirty="0">
                    <a:latin typeface="+mn-lt"/>
                  </a:rPr>
                  <a:t>的</a:t>
                </a:r>
                <a14:m>
                  <m:oMath xmlns:m="http://schemas.openxmlformats.org/officeDocument/2006/math">
                    <m:r>
                      <a:rPr lang="en-US" altLang="zh-CN" i="1" dirty="0" smtClean="0">
                        <a:latin typeface="Cambria Math" panose="02040503050406030204" pitchFamily="18" charset="0"/>
                      </a:rPr>
                      <m:t>𝐴𝑃</m:t>
                    </m:r>
                  </m:oMath>
                </a14:m>
                <a:endParaRPr lang="en-US" dirty="0">
                  <a:latin typeface="+mn-lt"/>
                </a:endParaRPr>
              </a:p>
            </p:txBody>
          </p:sp>
        </mc:Choice>
        <mc:Fallback xmlns="">
          <p:sp>
            <p:nvSpPr>
              <p:cNvPr id="11" name="ee4pContent1">
                <a:extLst>
                  <a:ext uri="{FF2B5EF4-FFF2-40B4-BE49-F238E27FC236}">
                    <a16:creationId xmlns:a16="http://schemas.microsoft.com/office/drawing/2014/main" id="{3B4C5837-2EF5-1812-2EB1-012D6903FDF7}"/>
                  </a:ext>
                </a:extLst>
              </p:cNvPr>
              <p:cNvSpPr txBox="1">
                <a:spLocks noRot="1" noChangeAspect="1" noMove="1" noResize="1" noEditPoints="1" noAdjustHandles="1" noChangeArrowheads="1" noChangeShapeType="1" noTextEdit="1"/>
              </p:cNvSpPr>
              <p:nvPr>
                <p:custDataLst>
                  <p:tags r:id="rId10"/>
                </p:custDataLst>
              </p:nvPr>
            </p:nvSpPr>
            <p:spPr>
              <a:xfrm>
                <a:off x="514341" y="5063164"/>
                <a:ext cx="11163038" cy="1077286"/>
              </a:xfrm>
              <a:prstGeom prst="rect">
                <a:avLst/>
              </a:prstGeom>
              <a:blipFill>
                <a:blip r:embed="rId11"/>
                <a:stretch>
                  <a:fillRect l="-164" b="-1124"/>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12976473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a:hlinkClick r:id="rId53" action="ppaction://hlinksldjump"/>
            <a:extLst>
              <a:ext uri="{FF2B5EF4-FFF2-40B4-BE49-F238E27FC236}">
                <a16:creationId xmlns:a16="http://schemas.microsoft.com/office/drawing/2014/main" id="{46570D90-EDB2-7D22-834D-C165B1DF9F13}"/>
              </a:ext>
            </a:extLst>
          </p:cNvPr>
          <p:cNvSpPr/>
          <p:nvPr>
            <p:custDataLst>
              <p:tags r:id="rId2"/>
            </p:custDataLst>
          </p:nvPr>
        </p:nvSpPr>
        <p:spPr>
          <a:xfrm>
            <a:off x="11562277" y="5923848"/>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132</a:t>
            </a:r>
          </a:p>
        </p:txBody>
      </p:sp>
      <p:sp>
        <p:nvSpPr>
          <p:cNvPr id="52" name="矩形 51">
            <a:hlinkClick r:id="rId53" action="ppaction://hlinksldjump"/>
            <a:extLst>
              <a:ext uri="{FF2B5EF4-FFF2-40B4-BE49-F238E27FC236}">
                <a16:creationId xmlns:a16="http://schemas.microsoft.com/office/drawing/2014/main" id="{F73DE04C-AEA6-C444-E49B-FEC217057C3C}"/>
              </a:ext>
            </a:extLst>
          </p:cNvPr>
          <p:cNvSpPr/>
          <p:nvPr>
            <p:custDataLst>
              <p:tags r:id="rId3"/>
            </p:custDataLst>
          </p:nvPr>
        </p:nvSpPr>
        <p:spPr>
          <a:xfrm>
            <a:off x="794760" y="5923848"/>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YOLOv9</a:t>
            </a:r>
          </a:p>
        </p:txBody>
      </p:sp>
      <p:sp>
        <p:nvSpPr>
          <p:cNvPr id="51" name="矩形 50">
            <a:hlinkClick r:id="rId53" action="ppaction://hlinksldjump"/>
            <a:extLst>
              <a:ext uri="{FF2B5EF4-FFF2-40B4-BE49-F238E27FC236}">
                <a16:creationId xmlns:a16="http://schemas.microsoft.com/office/drawing/2014/main" id="{D6FF5E3A-BD9E-F7BF-87C4-D6B0ABB6F1DE}"/>
              </a:ext>
            </a:extLst>
          </p:cNvPr>
          <p:cNvSpPr/>
          <p:nvPr>
            <p:custDataLst>
              <p:tags r:id="rId4"/>
            </p:custDataLst>
          </p:nvPr>
        </p:nvSpPr>
        <p:spPr>
          <a:xfrm>
            <a:off x="514349" y="5923848"/>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16</a:t>
            </a:r>
          </a:p>
        </p:txBody>
      </p:sp>
      <p:sp>
        <p:nvSpPr>
          <p:cNvPr id="50" name="矩形 49">
            <a:hlinkClick r:id="rId54" action="ppaction://hlinksldjump"/>
            <a:extLst>
              <a:ext uri="{FF2B5EF4-FFF2-40B4-BE49-F238E27FC236}">
                <a16:creationId xmlns:a16="http://schemas.microsoft.com/office/drawing/2014/main" id="{9B83C292-621B-F778-F3ED-E73DE78986BD}"/>
              </a:ext>
            </a:extLst>
          </p:cNvPr>
          <p:cNvSpPr/>
          <p:nvPr>
            <p:custDataLst>
              <p:tags r:id="rId5"/>
            </p:custDataLst>
          </p:nvPr>
        </p:nvSpPr>
        <p:spPr>
          <a:xfrm>
            <a:off x="11562277" y="5643436"/>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124</a:t>
            </a:r>
          </a:p>
        </p:txBody>
      </p:sp>
      <p:sp>
        <p:nvSpPr>
          <p:cNvPr id="49" name="矩形 48">
            <a:hlinkClick r:id="rId54" action="ppaction://hlinksldjump"/>
            <a:extLst>
              <a:ext uri="{FF2B5EF4-FFF2-40B4-BE49-F238E27FC236}">
                <a16:creationId xmlns:a16="http://schemas.microsoft.com/office/drawing/2014/main" id="{332E350C-3C51-E8B7-3BDA-6E8F70A4FD51}"/>
              </a:ext>
            </a:extLst>
          </p:cNvPr>
          <p:cNvSpPr/>
          <p:nvPr>
            <p:custDataLst>
              <p:tags r:id="rId6"/>
            </p:custDataLst>
          </p:nvPr>
        </p:nvSpPr>
        <p:spPr>
          <a:xfrm>
            <a:off x="794760" y="5643436"/>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YOLO-World</a:t>
            </a:r>
          </a:p>
        </p:txBody>
      </p:sp>
      <p:sp>
        <p:nvSpPr>
          <p:cNvPr id="48" name="矩形 47">
            <a:hlinkClick r:id="rId54" action="ppaction://hlinksldjump"/>
            <a:extLst>
              <a:ext uri="{FF2B5EF4-FFF2-40B4-BE49-F238E27FC236}">
                <a16:creationId xmlns:a16="http://schemas.microsoft.com/office/drawing/2014/main" id="{8B392C8A-2D98-57AB-2DE8-E55C91E5DC21}"/>
              </a:ext>
            </a:extLst>
          </p:cNvPr>
          <p:cNvSpPr/>
          <p:nvPr>
            <p:custDataLst>
              <p:tags r:id="rId7"/>
            </p:custDataLst>
          </p:nvPr>
        </p:nvSpPr>
        <p:spPr>
          <a:xfrm>
            <a:off x="514349" y="5643436"/>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15</a:t>
            </a:r>
          </a:p>
        </p:txBody>
      </p:sp>
      <p:sp>
        <p:nvSpPr>
          <p:cNvPr id="47" name="矩形 46">
            <a:hlinkClick r:id="rId55" action="ppaction://hlinksldjump"/>
            <a:extLst>
              <a:ext uri="{FF2B5EF4-FFF2-40B4-BE49-F238E27FC236}">
                <a16:creationId xmlns:a16="http://schemas.microsoft.com/office/drawing/2014/main" id="{40F60655-0AB7-7E8E-A207-D9F281075803}"/>
              </a:ext>
            </a:extLst>
          </p:cNvPr>
          <p:cNvSpPr/>
          <p:nvPr>
            <p:custDataLst>
              <p:tags r:id="rId8"/>
            </p:custDataLst>
          </p:nvPr>
        </p:nvSpPr>
        <p:spPr>
          <a:xfrm>
            <a:off x="11562277" y="5363025"/>
            <a:ext cx="66901" cy="2420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120</a:t>
            </a:r>
          </a:p>
        </p:txBody>
      </p:sp>
      <p:sp>
        <p:nvSpPr>
          <p:cNvPr id="46" name="矩形 45">
            <a:hlinkClick r:id="rId55" action="ppaction://hlinksldjump"/>
            <a:extLst>
              <a:ext uri="{FF2B5EF4-FFF2-40B4-BE49-F238E27FC236}">
                <a16:creationId xmlns:a16="http://schemas.microsoft.com/office/drawing/2014/main" id="{5EDC73C2-F547-4BA3-EE46-E5712FC8A7D8}"/>
              </a:ext>
            </a:extLst>
          </p:cNvPr>
          <p:cNvSpPr/>
          <p:nvPr>
            <p:custDataLst>
              <p:tags r:id="rId9"/>
            </p:custDataLst>
          </p:nvPr>
        </p:nvSpPr>
        <p:spPr>
          <a:xfrm>
            <a:off x="794760" y="5363025"/>
            <a:ext cx="1958329" cy="2420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YOLO-NAS</a:t>
            </a:r>
          </a:p>
        </p:txBody>
      </p:sp>
      <p:sp>
        <p:nvSpPr>
          <p:cNvPr id="45" name="矩形 44">
            <a:hlinkClick r:id="rId55" action="ppaction://hlinksldjump"/>
            <a:extLst>
              <a:ext uri="{FF2B5EF4-FFF2-40B4-BE49-F238E27FC236}">
                <a16:creationId xmlns:a16="http://schemas.microsoft.com/office/drawing/2014/main" id="{56788641-95C9-EE14-0C14-B7095BB53DD0}"/>
              </a:ext>
            </a:extLst>
          </p:cNvPr>
          <p:cNvSpPr/>
          <p:nvPr>
            <p:custDataLst>
              <p:tags r:id="rId10"/>
            </p:custDataLst>
          </p:nvPr>
        </p:nvSpPr>
        <p:spPr>
          <a:xfrm>
            <a:off x="514349" y="5363025"/>
            <a:ext cx="242004" cy="242003"/>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14</a:t>
            </a:r>
          </a:p>
        </p:txBody>
      </p:sp>
      <p:sp>
        <p:nvSpPr>
          <p:cNvPr id="44" name="矩形 43">
            <a:hlinkClick r:id="rId56" action="ppaction://hlinksldjump"/>
            <a:extLst>
              <a:ext uri="{FF2B5EF4-FFF2-40B4-BE49-F238E27FC236}">
                <a16:creationId xmlns:a16="http://schemas.microsoft.com/office/drawing/2014/main" id="{33F6055B-D0DE-5DF1-2BD4-A2DA3AC8EA82}"/>
              </a:ext>
            </a:extLst>
          </p:cNvPr>
          <p:cNvSpPr/>
          <p:nvPr>
            <p:custDataLst>
              <p:tags r:id="rId11"/>
            </p:custDataLst>
          </p:nvPr>
        </p:nvSpPr>
        <p:spPr>
          <a:xfrm>
            <a:off x="11562277" y="5082613"/>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111</a:t>
            </a:r>
          </a:p>
        </p:txBody>
      </p:sp>
      <p:sp>
        <p:nvSpPr>
          <p:cNvPr id="43" name="矩形 42">
            <a:hlinkClick r:id="rId56" action="ppaction://hlinksldjump"/>
            <a:extLst>
              <a:ext uri="{FF2B5EF4-FFF2-40B4-BE49-F238E27FC236}">
                <a16:creationId xmlns:a16="http://schemas.microsoft.com/office/drawing/2014/main" id="{21FCD5F6-9F8A-B443-0E6E-4AD6936E361A}"/>
              </a:ext>
            </a:extLst>
          </p:cNvPr>
          <p:cNvSpPr/>
          <p:nvPr>
            <p:custDataLst>
              <p:tags r:id="rId12"/>
            </p:custDataLst>
          </p:nvPr>
        </p:nvSpPr>
        <p:spPr>
          <a:xfrm>
            <a:off x="794760" y="5082613"/>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PP-YOLO PP-YOLOv2 PP-YOLOvE</a:t>
            </a:r>
          </a:p>
        </p:txBody>
      </p:sp>
      <p:sp>
        <p:nvSpPr>
          <p:cNvPr id="42" name="矩形 41">
            <a:hlinkClick r:id="rId56" action="ppaction://hlinksldjump"/>
            <a:extLst>
              <a:ext uri="{FF2B5EF4-FFF2-40B4-BE49-F238E27FC236}">
                <a16:creationId xmlns:a16="http://schemas.microsoft.com/office/drawing/2014/main" id="{C6C2183D-8D1B-350B-6C0A-18C353306F9F}"/>
              </a:ext>
            </a:extLst>
          </p:cNvPr>
          <p:cNvSpPr/>
          <p:nvPr>
            <p:custDataLst>
              <p:tags r:id="rId13"/>
            </p:custDataLst>
          </p:nvPr>
        </p:nvSpPr>
        <p:spPr>
          <a:xfrm>
            <a:off x="514349" y="5082613"/>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13</a:t>
            </a:r>
          </a:p>
        </p:txBody>
      </p:sp>
      <p:sp>
        <p:nvSpPr>
          <p:cNvPr id="41" name="矩形 40">
            <a:hlinkClick r:id="rId57" action="ppaction://hlinksldjump"/>
            <a:extLst>
              <a:ext uri="{FF2B5EF4-FFF2-40B4-BE49-F238E27FC236}">
                <a16:creationId xmlns:a16="http://schemas.microsoft.com/office/drawing/2014/main" id="{010AB0B5-2FF5-94C1-664A-EE7F7968301C}"/>
              </a:ext>
            </a:extLst>
          </p:cNvPr>
          <p:cNvSpPr/>
          <p:nvPr>
            <p:custDataLst>
              <p:tags r:id="rId14"/>
            </p:custDataLst>
          </p:nvPr>
        </p:nvSpPr>
        <p:spPr>
          <a:xfrm>
            <a:off x="11562277" y="4802201"/>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106</a:t>
            </a:r>
          </a:p>
        </p:txBody>
      </p:sp>
      <p:sp>
        <p:nvSpPr>
          <p:cNvPr id="40" name="矩形 39">
            <a:hlinkClick r:id="rId57" action="ppaction://hlinksldjump"/>
            <a:extLst>
              <a:ext uri="{FF2B5EF4-FFF2-40B4-BE49-F238E27FC236}">
                <a16:creationId xmlns:a16="http://schemas.microsoft.com/office/drawing/2014/main" id="{B74AC9E7-F6EB-D75F-6010-D6FB1BC1EAAB}"/>
              </a:ext>
            </a:extLst>
          </p:cNvPr>
          <p:cNvSpPr/>
          <p:nvPr>
            <p:custDataLst>
              <p:tags r:id="rId15"/>
            </p:custDataLst>
          </p:nvPr>
        </p:nvSpPr>
        <p:spPr>
          <a:xfrm>
            <a:off x="794760" y="4802201"/>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YOLOv8</a:t>
            </a:r>
          </a:p>
        </p:txBody>
      </p:sp>
      <p:sp>
        <p:nvSpPr>
          <p:cNvPr id="39" name="矩形 38">
            <a:hlinkClick r:id="rId57" action="ppaction://hlinksldjump"/>
            <a:extLst>
              <a:ext uri="{FF2B5EF4-FFF2-40B4-BE49-F238E27FC236}">
                <a16:creationId xmlns:a16="http://schemas.microsoft.com/office/drawing/2014/main" id="{85A29254-D103-A83C-A42C-57157F1BC347}"/>
              </a:ext>
            </a:extLst>
          </p:cNvPr>
          <p:cNvSpPr/>
          <p:nvPr>
            <p:custDataLst>
              <p:tags r:id="rId16"/>
            </p:custDataLst>
          </p:nvPr>
        </p:nvSpPr>
        <p:spPr>
          <a:xfrm>
            <a:off x="514349" y="4802201"/>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12</a:t>
            </a:r>
          </a:p>
        </p:txBody>
      </p:sp>
      <p:sp>
        <p:nvSpPr>
          <p:cNvPr id="38" name="矩形 37">
            <a:hlinkClick r:id="rId58" action="ppaction://hlinksldjump"/>
            <a:extLst>
              <a:ext uri="{FF2B5EF4-FFF2-40B4-BE49-F238E27FC236}">
                <a16:creationId xmlns:a16="http://schemas.microsoft.com/office/drawing/2014/main" id="{27992EDA-16CE-9EED-12DF-2C83535391B2}"/>
              </a:ext>
            </a:extLst>
          </p:cNvPr>
          <p:cNvSpPr/>
          <p:nvPr>
            <p:custDataLst>
              <p:tags r:id="rId17"/>
            </p:custDataLst>
          </p:nvPr>
        </p:nvSpPr>
        <p:spPr>
          <a:xfrm>
            <a:off x="11562277" y="4521790"/>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102</a:t>
            </a:r>
          </a:p>
        </p:txBody>
      </p:sp>
      <p:sp>
        <p:nvSpPr>
          <p:cNvPr id="37" name="矩形 36">
            <a:hlinkClick r:id="rId58" action="ppaction://hlinksldjump"/>
            <a:extLst>
              <a:ext uri="{FF2B5EF4-FFF2-40B4-BE49-F238E27FC236}">
                <a16:creationId xmlns:a16="http://schemas.microsoft.com/office/drawing/2014/main" id="{CD5CE359-5A02-B27F-1491-B5EF055FFBCB}"/>
              </a:ext>
            </a:extLst>
          </p:cNvPr>
          <p:cNvSpPr/>
          <p:nvPr>
            <p:custDataLst>
              <p:tags r:id="rId18"/>
            </p:custDataLst>
          </p:nvPr>
        </p:nvSpPr>
        <p:spPr>
          <a:xfrm>
            <a:off x="794760" y="4521790"/>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DAMO-YOLO</a:t>
            </a:r>
          </a:p>
        </p:txBody>
      </p:sp>
      <p:sp>
        <p:nvSpPr>
          <p:cNvPr id="36" name="矩形 35">
            <a:hlinkClick r:id="rId58" action="ppaction://hlinksldjump"/>
            <a:extLst>
              <a:ext uri="{FF2B5EF4-FFF2-40B4-BE49-F238E27FC236}">
                <a16:creationId xmlns:a16="http://schemas.microsoft.com/office/drawing/2014/main" id="{52F7C2CB-A7EA-9DD2-B473-60DCBC0AE752}"/>
              </a:ext>
            </a:extLst>
          </p:cNvPr>
          <p:cNvSpPr/>
          <p:nvPr>
            <p:custDataLst>
              <p:tags r:id="rId19"/>
            </p:custDataLst>
          </p:nvPr>
        </p:nvSpPr>
        <p:spPr>
          <a:xfrm>
            <a:off x="514349" y="4521790"/>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11</a:t>
            </a:r>
          </a:p>
        </p:txBody>
      </p:sp>
      <p:sp>
        <p:nvSpPr>
          <p:cNvPr id="35" name="矩形 34">
            <a:hlinkClick r:id="rId59" action="ppaction://hlinksldjump"/>
            <a:extLst>
              <a:ext uri="{FF2B5EF4-FFF2-40B4-BE49-F238E27FC236}">
                <a16:creationId xmlns:a16="http://schemas.microsoft.com/office/drawing/2014/main" id="{00780C73-68C0-8579-5C27-5D583C243919}"/>
              </a:ext>
            </a:extLst>
          </p:cNvPr>
          <p:cNvSpPr/>
          <p:nvPr>
            <p:custDataLst>
              <p:tags r:id="rId20"/>
            </p:custDataLst>
          </p:nvPr>
        </p:nvSpPr>
        <p:spPr>
          <a:xfrm>
            <a:off x="11562277" y="4241378"/>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97</a:t>
            </a:r>
          </a:p>
        </p:txBody>
      </p:sp>
      <p:sp>
        <p:nvSpPr>
          <p:cNvPr id="34" name="矩形 33">
            <a:hlinkClick r:id="rId59" action="ppaction://hlinksldjump"/>
            <a:extLst>
              <a:ext uri="{FF2B5EF4-FFF2-40B4-BE49-F238E27FC236}">
                <a16:creationId xmlns:a16="http://schemas.microsoft.com/office/drawing/2014/main" id="{0004EA1D-EFC2-CD07-E26D-4AE93E502DC7}"/>
              </a:ext>
            </a:extLst>
          </p:cNvPr>
          <p:cNvSpPr/>
          <p:nvPr>
            <p:custDataLst>
              <p:tags r:id="rId21"/>
            </p:custDataLst>
          </p:nvPr>
        </p:nvSpPr>
        <p:spPr>
          <a:xfrm>
            <a:off x="794760" y="4241378"/>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YOLOv7</a:t>
            </a:r>
          </a:p>
        </p:txBody>
      </p:sp>
      <p:sp>
        <p:nvSpPr>
          <p:cNvPr id="33" name="矩形 32">
            <a:hlinkClick r:id="rId59" action="ppaction://hlinksldjump"/>
            <a:extLst>
              <a:ext uri="{FF2B5EF4-FFF2-40B4-BE49-F238E27FC236}">
                <a16:creationId xmlns:a16="http://schemas.microsoft.com/office/drawing/2014/main" id="{59957BC5-E345-40DD-A320-2C267547C623}"/>
              </a:ext>
            </a:extLst>
          </p:cNvPr>
          <p:cNvSpPr/>
          <p:nvPr>
            <p:custDataLst>
              <p:tags r:id="rId22"/>
            </p:custDataLst>
          </p:nvPr>
        </p:nvSpPr>
        <p:spPr>
          <a:xfrm>
            <a:off x="514349" y="4241378"/>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10</a:t>
            </a:r>
          </a:p>
        </p:txBody>
      </p:sp>
      <p:sp>
        <p:nvSpPr>
          <p:cNvPr id="32" name="矩形 31">
            <a:hlinkClick r:id="rId60" action="ppaction://hlinksldjump"/>
            <a:extLst>
              <a:ext uri="{FF2B5EF4-FFF2-40B4-BE49-F238E27FC236}">
                <a16:creationId xmlns:a16="http://schemas.microsoft.com/office/drawing/2014/main" id="{E53950B4-01FA-CD92-B191-5B324FD37ABC}"/>
              </a:ext>
            </a:extLst>
          </p:cNvPr>
          <p:cNvSpPr/>
          <p:nvPr>
            <p:custDataLst>
              <p:tags r:id="rId23"/>
            </p:custDataLst>
          </p:nvPr>
        </p:nvSpPr>
        <p:spPr>
          <a:xfrm>
            <a:off x="11562277" y="3960967"/>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94</a:t>
            </a:r>
          </a:p>
        </p:txBody>
      </p:sp>
      <p:sp>
        <p:nvSpPr>
          <p:cNvPr id="31" name="矩形 30">
            <a:hlinkClick r:id="rId60" action="ppaction://hlinksldjump"/>
            <a:extLst>
              <a:ext uri="{FF2B5EF4-FFF2-40B4-BE49-F238E27FC236}">
                <a16:creationId xmlns:a16="http://schemas.microsoft.com/office/drawing/2014/main" id="{BD177F57-41DB-C1B4-A609-9CF22550AEC9}"/>
              </a:ext>
            </a:extLst>
          </p:cNvPr>
          <p:cNvSpPr/>
          <p:nvPr>
            <p:custDataLst>
              <p:tags r:id="rId24"/>
            </p:custDataLst>
          </p:nvPr>
        </p:nvSpPr>
        <p:spPr>
          <a:xfrm>
            <a:off x="794760" y="3960967"/>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YOLOv6</a:t>
            </a:r>
          </a:p>
        </p:txBody>
      </p:sp>
      <p:sp>
        <p:nvSpPr>
          <p:cNvPr id="30" name="矩形 29">
            <a:hlinkClick r:id="rId60" action="ppaction://hlinksldjump"/>
            <a:extLst>
              <a:ext uri="{FF2B5EF4-FFF2-40B4-BE49-F238E27FC236}">
                <a16:creationId xmlns:a16="http://schemas.microsoft.com/office/drawing/2014/main" id="{48F8E9F2-AA15-EB1D-B9C0-0460BE5A6BD0}"/>
              </a:ext>
            </a:extLst>
          </p:cNvPr>
          <p:cNvSpPr/>
          <p:nvPr>
            <p:custDataLst>
              <p:tags r:id="rId25"/>
            </p:custDataLst>
          </p:nvPr>
        </p:nvSpPr>
        <p:spPr>
          <a:xfrm>
            <a:off x="514349" y="3960967"/>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9</a:t>
            </a:r>
          </a:p>
        </p:txBody>
      </p:sp>
      <p:sp>
        <p:nvSpPr>
          <p:cNvPr id="29" name="矩形 28">
            <a:hlinkClick r:id="rId61" action="ppaction://hlinksldjump"/>
            <a:extLst>
              <a:ext uri="{FF2B5EF4-FFF2-40B4-BE49-F238E27FC236}">
                <a16:creationId xmlns:a16="http://schemas.microsoft.com/office/drawing/2014/main" id="{06E4A685-4EE9-7CAB-191E-791B1BECD0A4}"/>
              </a:ext>
            </a:extLst>
          </p:cNvPr>
          <p:cNvSpPr/>
          <p:nvPr>
            <p:custDataLst>
              <p:tags r:id="rId26"/>
            </p:custDataLst>
          </p:nvPr>
        </p:nvSpPr>
        <p:spPr>
          <a:xfrm>
            <a:off x="11562277" y="3680555"/>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91</a:t>
            </a:r>
          </a:p>
        </p:txBody>
      </p:sp>
      <p:sp>
        <p:nvSpPr>
          <p:cNvPr id="28" name="矩形 27">
            <a:hlinkClick r:id="rId61" action="ppaction://hlinksldjump"/>
            <a:extLst>
              <a:ext uri="{FF2B5EF4-FFF2-40B4-BE49-F238E27FC236}">
                <a16:creationId xmlns:a16="http://schemas.microsoft.com/office/drawing/2014/main" id="{38D63FF7-19B4-E289-06CD-A34B79E212F3}"/>
              </a:ext>
            </a:extLst>
          </p:cNvPr>
          <p:cNvSpPr/>
          <p:nvPr>
            <p:custDataLst>
              <p:tags r:id="rId27"/>
            </p:custDataLst>
          </p:nvPr>
        </p:nvSpPr>
        <p:spPr>
          <a:xfrm>
            <a:off x="794760" y="3680555"/>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YOLOX</a:t>
            </a:r>
          </a:p>
        </p:txBody>
      </p:sp>
      <p:sp>
        <p:nvSpPr>
          <p:cNvPr id="27" name="矩形 26">
            <a:hlinkClick r:id="rId61" action="ppaction://hlinksldjump"/>
            <a:extLst>
              <a:ext uri="{FF2B5EF4-FFF2-40B4-BE49-F238E27FC236}">
                <a16:creationId xmlns:a16="http://schemas.microsoft.com/office/drawing/2014/main" id="{16BD985A-74DA-78A7-5451-35463A8C7953}"/>
              </a:ext>
            </a:extLst>
          </p:cNvPr>
          <p:cNvSpPr/>
          <p:nvPr>
            <p:custDataLst>
              <p:tags r:id="rId28"/>
            </p:custDataLst>
          </p:nvPr>
        </p:nvSpPr>
        <p:spPr>
          <a:xfrm>
            <a:off x="514349" y="3680555"/>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8</a:t>
            </a:r>
          </a:p>
        </p:txBody>
      </p:sp>
      <p:sp>
        <p:nvSpPr>
          <p:cNvPr id="26" name="矩形 25">
            <a:hlinkClick r:id="rId62" action="ppaction://hlinksldjump"/>
            <a:extLst>
              <a:ext uri="{FF2B5EF4-FFF2-40B4-BE49-F238E27FC236}">
                <a16:creationId xmlns:a16="http://schemas.microsoft.com/office/drawing/2014/main" id="{00317588-1AF8-53E5-0FCB-922EF41CFAF7}"/>
              </a:ext>
            </a:extLst>
          </p:cNvPr>
          <p:cNvSpPr/>
          <p:nvPr>
            <p:custDataLst>
              <p:tags r:id="rId29"/>
            </p:custDataLst>
          </p:nvPr>
        </p:nvSpPr>
        <p:spPr>
          <a:xfrm>
            <a:off x="11562277" y="3400144"/>
            <a:ext cx="66901" cy="2420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88</a:t>
            </a:r>
          </a:p>
        </p:txBody>
      </p:sp>
      <p:sp>
        <p:nvSpPr>
          <p:cNvPr id="25" name="矩形 24">
            <a:hlinkClick r:id="rId62" action="ppaction://hlinksldjump"/>
            <a:extLst>
              <a:ext uri="{FF2B5EF4-FFF2-40B4-BE49-F238E27FC236}">
                <a16:creationId xmlns:a16="http://schemas.microsoft.com/office/drawing/2014/main" id="{5DE8B629-80D6-DFC7-C816-93AAE045AFB6}"/>
              </a:ext>
            </a:extLst>
          </p:cNvPr>
          <p:cNvSpPr/>
          <p:nvPr>
            <p:custDataLst>
              <p:tags r:id="rId30"/>
            </p:custDataLst>
          </p:nvPr>
        </p:nvSpPr>
        <p:spPr>
          <a:xfrm>
            <a:off x="794760" y="3400144"/>
            <a:ext cx="1958329" cy="2420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YOLOR</a:t>
            </a:r>
          </a:p>
        </p:txBody>
      </p:sp>
      <p:sp>
        <p:nvSpPr>
          <p:cNvPr id="24" name="矩形 23">
            <a:hlinkClick r:id="rId62" action="ppaction://hlinksldjump"/>
            <a:extLst>
              <a:ext uri="{FF2B5EF4-FFF2-40B4-BE49-F238E27FC236}">
                <a16:creationId xmlns:a16="http://schemas.microsoft.com/office/drawing/2014/main" id="{443D0DFD-D0EC-798A-67B1-C0C6B6A46839}"/>
              </a:ext>
            </a:extLst>
          </p:cNvPr>
          <p:cNvSpPr/>
          <p:nvPr>
            <p:custDataLst>
              <p:tags r:id="rId31"/>
            </p:custDataLst>
          </p:nvPr>
        </p:nvSpPr>
        <p:spPr>
          <a:xfrm>
            <a:off x="514349" y="3400144"/>
            <a:ext cx="242004" cy="242003"/>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7</a:t>
            </a:r>
          </a:p>
        </p:txBody>
      </p:sp>
      <p:sp>
        <p:nvSpPr>
          <p:cNvPr id="23" name="矩形 22">
            <a:extLst>
              <a:ext uri="{FF2B5EF4-FFF2-40B4-BE49-F238E27FC236}">
                <a16:creationId xmlns:a16="http://schemas.microsoft.com/office/drawing/2014/main" id="{CCBCC520-43A1-01F6-0302-1770FE447240}"/>
              </a:ext>
            </a:extLst>
          </p:cNvPr>
          <p:cNvSpPr/>
          <p:nvPr>
            <p:custDataLst>
              <p:tags r:id="rId32"/>
            </p:custDataLst>
          </p:nvPr>
        </p:nvSpPr>
        <p:spPr>
          <a:xfrm>
            <a:off x="794760" y="3119732"/>
            <a:ext cx="10880506" cy="242004"/>
          </a:xfrm>
          <a:prstGeom prst="rect">
            <a:avLst/>
          </a:prstGeom>
          <a:solidFill>
            <a:srgbClr val="D9D9D9"/>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ctr">
              <a:spcBef>
                <a:spcPct val="0"/>
              </a:spcBef>
              <a:spcAft>
                <a:spcPct val="0"/>
              </a:spcAft>
            </a:pPr>
            <a:endParaRPr lang="en-US" sz="968">
              <a:solidFill>
                <a:schemeClr val="tx1"/>
              </a:solidFill>
              <a:cs typeface="Segoe UI" panose="020B0502040204020203" pitchFamily="34" charset="0"/>
            </a:endParaRPr>
          </a:p>
        </p:txBody>
      </p:sp>
      <p:sp>
        <p:nvSpPr>
          <p:cNvPr id="22" name="矩形 21">
            <a:hlinkClick r:id="rId63" action="ppaction://hlinksldjump"/>
            <a:extLst>
              <a:ext uri="{FF2B5EF4-FFF2-40B4-BE49-F238E27FC236}">
                <a16:creationId xmlns:a16="http://schemas.microsoft.com/office/drawing/2014/main" id="{78170EE8-5BBF-6740-E9BD-9D36538D47E3}"/>
              </a:ext>
            </a:extLst>
          </p:cNvPr>
          <p:cNvSpPr/>
          <p:nvPr>
            <p:custDataLst>
              <p:tags r:id="rId33"/>
            </p:custDataLst>
          </p:nvPr>
        </p:nvSpPr>
        <p:spPr>
          <a:xfrm>
            <a:off x="11562277" y="3119732"/>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85</a:t>
            </a:r>
          </a:p>
        </p:txBody>
      </p:sp>
      <p:sp>
        <p:nvSpPr>
          <p:cNvPr id="21" name="矩形 20">
            <a:hlinkClick r:id="rId63" action="ppaction://hlinksldjump"/>
            <a:extLst>
              <a:ext uri="{FF2B5EF4-FFF2-40B4-BE49-F238E27FC236}">
                <a16:creationId xmlns:a16="http://schemas.microsoft.com/office/drawing/2014/main" id="{423BEB2C-AD95-D8DA-311B-78CAD383B56F}"/>
              </a:ext>
            </a:extLst>
          </p:cNvPr>
          <p:cNvSpPr/>
          <p:nvPr>
            <p:custDataLst>
              <p:tags r:id="rId34"/>
            </p:custDataLst>
          </p:nvPr>
        </p:nvSpPr>
        <p:spPr>
          <a:xfrm>
            <a:off x="794760" y="3119732"/>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Scaled-YOLOv4</a:t>
            </a:r>
          </a:p>
        </p:txBody>
      </p:sp>
      <p:sp>
        <p:nvSpPr>
          <p:cNvPr id="20" name="矩形 19">
            <a:hlinkClick r:id="rId63" action="ppaction://hlinksldjump"/>
            <a:extLst>
              <a:ext uri="{FF2B5EF4-FFF2-40B4-BE49-F238E27FC236}">
                <a16:creationId xmlns:a16="http://schemas.microsoft.com/office/drawing/2014/main" id="{96BA2577-3315-B49C-CE16-73A49DCE3577}"/>
              </a:ext>
            </a:extLst>
          </p:cNvPr>
          <p:cNvSpPr/>
          <p:nvPr>
            <p:custDataLst>
              <p:tags r:id="rId35"/>
            </p:custDataLst>
          </p:nvPr>
        </p:nvSpPr>
        <p:spPr>
          <a:xfrm>
            <a:off x="514349" y="3119732"/>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6</a:t>
            </a:r>
          </a:p>
        </p:txBody>
      </p:sp>
      <p:sp>
        <p:nvSpPr>
          <p:cNvPr id="19" name="矩形 18">
            <a:hlinkClick r:id="rId64" action="ppaction://hlinksldjump"/>
            <a:extLst>
              <a:ext uri="{FF2B5EF4-FFF2-40B4-BE49-F238E27FC236}">
                <a16:creationId xmlns:a16="http://schemas.microsoft.com/office/drawing/2014/main" id="{765AD81C-B2EE-72CF-A1E1-8611F18E2C93}"/>
              </a:ext>
            </a:extLst>
          </p:cNvPr>
          <p:cNvSpPr/>
          <p:nvPr>
            <p:custDataLst>
              <p:tags r:id="rId36"/>
            </p:custDataLst>
          </p:nvPr>
        </p:nvSpPr>
        <p:spPr>
          <a:xfrm>
            <a:off x="11562277" y="2839320"/>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81</a:t>
            </a:r>
          </a:p>
        </p:txBody>
      </p:sp>
      <p:sp>
        <p:nvSpPr>
          <p:cNvPr id="18" name="矩形 17">
            <a:hlinkClick r:id="rId64" action="ppaction://hlinksldjump"/>
            <a:extLst>
              <a:ext uri="{FF2B5EF4-FFF2-40B4-BE49-F238E27FC236}">
                <a16:creationId xmlns:a16="http://schemas.microsoft.com/office/drawing/2014/main" id="{CFFB2AFD-B96A-BDA8-41BA-8F184124647B}"/>
              </a:ext>
            </a:extLst>
          </p:cNvPr>
          <p:cNvSpPr/>
          <p:nvPr>
            <p:custDataLst>
              <p:tags r:id="rId37"/>
            </p:custDataLst>
          </p:nvPr>
        </p:nvSpPr>
        <p:spPr>
          <a:xfrm>
            <a:off x="794760" y="2839320"/>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YOLOv5</a:t>
            </a:r>
          </a:p>
        </p:txBody>
      </p:sp>
      <p:sp>
        <p:nvSpPr>
          <p:cNvPr id="17" name="矩形 16">
            <a:hlinkClick r:id="rId64" action="ppaction://hlinksldjump"/>
            <a:extLst>
              <a:ext uri="{FF2B5EF4-FFF2-40B4-BE49-F238E27FC236}">
                <a16:creationId xmlns:a16="http://schemas.microsoft.com/office/drawing/2014/main" id="{BEE49DC3-73D2-62D2-1333-F8228CC21055}"/>
              </a:ext>
            </a:extLst>
          </p:cNvPr>
          <p:cNvSpPr/>
          <p:nvPr>
            <p:custDataLst>
              <p:tags r:id="rId38"/>
            </p:custDataLst>
          </p:nvPr>
        </p:nvSpPr>
        <p:spPr>
          <a:xfrm>
            <a:off x="514349" y="2839320"/>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5</a:t>
            </a:r>
          </a:p>
        </p:txBody>
      </p:sp>
      <p:sp>
        <p:nvSpPr>
          <p:cNvPr id="16" name="矩形 15">
            <a:hlinkClick r:id="rId65" action="ppaction://hlinksldjump"/>
            <a:extLst>
              <a:ext uri="{FF2B5EF4-FFF2-40B4-BE49-F238E27FC236}">
                <a16:creationId xmlns:a16="http://schemas.microsoft.com/office/drawing/2014/main" id="{57A21501-9DE1-8A5F-2082-2FB0D2CFE655}"/>
              </a:ext>
            </a:extLst>
          </p:cNvPr>
          <p:cNvSpPr/>
          <p:nvPr>
            <p:custDataLst>
              <p:tags r:id="rId39"/>
            </p:custDataLst>
          </p:nvPr>
        </p:nvSpPr>
        <p:spPr>
          <a:xfrm>
            <a:off x="11562277" y="2558909"/>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76</a:t>
            </a:r>
          </a:p>
        </p:txBody>
      </p:sp>
      <p:sp>
        <p:nvSpPr>
          <p:cNvPr id="15" name="矩形 14">
            <a:hlinkClick r:id="rId65" action="ppaction://hlinksldjump"/>
            <a:extLst>
              <a:ext uri="{FF2B5EF4-FFF2-40B4-BE49-F238E27FC236}">
                <a16:creationId xmlns:a16="http://schemas.microsoft.com/office/drawing/2014/main" id="{7C0CA0CE-DAB9-D8B3-DFD3-5C24B8E2D7A5}"/>
              </a:ext>
            </a:extLst>
          </p:cNvPr>
          <p:cNvSpPr/>
          <p:nvPr>
            <p:custDataLst>
              <p:tags r:id="rId40"/>
            </p:custDataLst>
          </p:nvPr>
        </p:nvSpPr>
        <p:spPr>
          <a:xfrm>
            <a:off x="794760" y="2558909"/>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YOLOv4</a:t>
            </a:r>
          </a:p>
        </p:txBody>
      </p:sp>
      <p:sp>
        <p:nvSpPr>
          <p:cNvPr id="14" name="矩形 13">
            <a:hlinkClick r:id="rId65" action="ppaction://hlinksldjump"/>
            <a:extLst>
              <a:ext uri="{FF2B5EF4-FFF2-40B4-BE49-F238E27FC236}">
                <a16:creationId xmlns:a16="http://schemas.microsoft.com/office/drawing/2014/main" id="{8718D404-DF5A-0F45-F621-E3602EEB2EBD}"/>
              </a:ext>
            </a:extLst>
          </p:cNvPr>
          <p:cNvSpPr/>
          <p:nvPr>
            <p:custDataLst>
              <p:tags r:id="rId41"/>
            </p:custDataLst>
          </p:nvPr>
        </p:nvSpPr>
        <p:spPr>
          <a:xfrm>
            <a:off x="514349" y="2558909"/>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4</a:t>
            </a:r>
          </a:p>
        </p:txBody>
      </p:sp>
      <p:sp>
        <p:nvSpPr>
          <p:cNvPr id="13" name="矩形 12">
            <a:hlinkClick r:id="rId66" action="ppaction://hlinksldjump"/>
            <a:extLst>
              <a:ext uri="{FF2B5EF4-FFF2-40B4-BE49-F238E27FC236}">
                <a16:creationId xmlns:a16="http://schemas.microsoft.com/office/drawing/2014/main" id="{AA7F30D9-9539-1360-6B41-BC678712899B}"/>
              </a:ext>
            </a:extLst>
          </p:cNvPr>
          <p:cNvSpPr/>
          <p:nvPr>
            <p:custDataLst>
              <p:tags r:id="rId42"/>
            </p:custDataLst>
          </p:nvPr>
        </p:nvSpPr>
        <p:spPr>
          <a:xfrm>
            <a:off x="11562277" y="2278498"/>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69</a:t>
            </a:r>
          </a:p>
        </p:txBody>
      </p:sp>
      <p:sp>
        <p:nvSpPr>
          <p:cNvPr id="12" name="矩形 11">
            <a:hlinkClick r:id="rId66" action="ppaction://hlinksldjump"/>
            <a:extLst>
              <a:ext uri="{FF2B5EF4-FFF2-40B4-BE49-F238E27FC236}">
                <a16:creationId xmlns:a16="http://schemas.microsoft.com/office/drawing/2014/main" id="{28AF435B-E8E0-4FB2-6B04-B988DA3D9206}"/>
              </a:ext>
            </a:extLst>
          </p:cNvPr>
          <p:cNvSpPr/>
          <p:nvPr>
            <p:custDataLst>
              <p:tags r:id="rId43"/>
            </p:custDataLst>
          </p:nvPr>
        </p:nvSpPr>
        <p:spPr>
          <a:xfrm>
            <a:off x="794760" y="2278498"/>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YOLOv3</a:t>
            </a:r>
          </a:p>
        </p:txBody>
      </p:sp>
      <p:sp>
        <p:nvSpPr>
          <p:cNvPr id="11" name="矩形 10">
            <a:hlinkClick r:id="rId66" action="ppaction://hlinksldjump"/>
            <a:extLst>
              <a:ext uri="{FF2B5EF4-FFF2-40B4-BE49-F238E27FC236}">
                <a16:creationId xmlns:a16="http://schemas.microsoft.com/office/drawing/2014/main" id="{C9E59653-7A44-4940-F7E2-BFE82B1C2760}"/>
              </a:ext>
            </a:extLst>
          </p:cNvPr>
          <p:cNvSpPr/>
          <p:nvPr>
            <p:custDataLst>
              <p:tags r:id="rId44"/>
            </p:custDataLst>
          </p:nvPr>
        </p:nvSpPr>
        <p:spPr>
          <a:xfrm>
            <a:off x="514349" y="2278498"/>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3</a:t>
            </a:r>
          </a:p>
        </p:txBody>
      </p:sp>
      <p:sp>
        <p:nvSpPr>
          <p:cNvPr id="10" name="矩形 9">
            <a:hlinkClick r:id="rId67" action="ppaction://hlinksldjump"/>
            <a:extLst>
              <a:ext uri="{FF2B5EF4-FFF2-40B4-BE49-F238E27FC236}">
                <a16:creationId xmlns:a16="http://schemas.microsoft.com/office/drawing/2014/main" id="{57ED8A78-CCB3-6E7C-AEE7-22AEA067A6BD}"/>
              </a:ext>
            </a:extLst>
          </p:cNvPr>
          <p:cNvSpPr/>
          <p:nvPr>
            <p:custDataLst>
              <p:tags r:id="rId45"/>
            </p:custDataLst>
          </p:nvPr>
        </p:nvSpPr>
        <p:spPr>
          <a:xfrm>
            <a:off x="11562277" y="1998086"/>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63</a:t>
            </a:r>
          </a:p>
        </p:txBody>
      </p:sp>
      <p:sp>
        <p:nvSpPr>
          <p:cNvPr id="9" name="矩形 8">
            <a:hlinkClick r:id="rId67" action="ppaction://hlinksldjump"/>
            <a:extLst>
              <a:ext uri="{FF2B5EF4-FFF2-40B4-BE49-F238E27FC236}">
                <a16:creationId xmlns:a16="http://schemas.microsoft.com/office/drawing/2014/main" id="{FE8CF958-3C8A-96DF-4E1C-19246755F414}"/>
              </a:ext>
            </a:extLst>
          </p:cNvPr>
          <p:cNvSpPr/>
          <p:nvPr>
            <p:custDataLst>
              <p:tags r:id="rId46"/>
            </p:custDataLst>
          </p:nvPr>
        </p:nvSpPr>
        <p:spPr>
          <a:xfrm>
            <a:off x="794760" y="1998086"/>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YOLO9000</a:t>
            </a:r>
          </a:p>
        </p:txBody>
      </p:sp>
      <p:sp>
        <p:nvSpPr>
          <p:cNvPr id="8" name="矩形 7">
            <a:hlinkClick r:id="rId67" action="ppaction://hlinksldjump"/>
            <a:extLst>
              <a:ext uri="{FF2B5EF4-FFF2-40B4-BE49-F238E27FC236}">
                <a16:creationId xmlns:a16="http://schemas.microsoft.com/office/drawing/2014/main" id="{19570D96-6751-3683-65A4-2D929C277DDD}"/>
              </a:ext>
            </a:extLst>
          </p:cNvPr>
          <p:cNvSpPr/>
          <p:nvPr>
            <p:custDataLst>
              <p:tags r:id="rId47"/>
            </p:custDataLst>
          </p:nvPr>
        </p:nvSpPr>
        <p:spPr>
          <a:xfrm>
            <a:off x="514349" y="1998086"/>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2</a:t>
            </a:r>
          </a:p>
        </p:txBody>
      </p:sp>
      <p:sp>
        <p:nvSpPr>
          <p:cNvPr id="7" name="矩形 6">
            <a:hlinkClick r:id="rId68" action="ppaction://hlinksldjump"/>
            <a:extLst>
              <a:ext uri="{FF2B5EF4-FFF2-40B4-BE49-F238E27FC236}">
                <a16:creationId xmlns:a16="http://schemas.microsoft.com/office/drawing/2014/main" id="{9580BDA5-6EC0-45CF-05CE-AF846D86590D}"/>
              </a:ext>
            </a:extLst>
          </p:cNvPr>
          <p:cNvSpPr/>
          <p:nvPr>
            <p:custDataLst>
              <p:tags r:id="rId48"/>
            </p:custDataLst>
          </p:nvPr>
        </p:nvSpPr>
        <p:spPr>
          <a:xfrm>
            <a:off x="11562277" y="1717675"/>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55</a:t>
            </a:r>
          </a:p>
        </p:txBody>
      </p:sp>
      <p:sp>
        <p:nvSpPr>
          <p:cNvPr id="6" name="矩形 5">
            <a:hlinkClick r:id="rId68" action="ppaction://hlinksldjump"/>
            <a:extLst>
              <a:ext uri="{FF2B5EF4-FFF2-40B4-BE49-F238E27FC236}">
                <a16:creationId xmlns:a16="http://schemas.microsoft.com/office/drawing/2014/main" id="{C58A98A5-131A-7E39-DD0C-A5D5A2915EAD}"/>
              </a:ext>
            </a:extLst>
          </p:cNvPr>
          <p:cNvSpPr/>
          <p:nvPr>
            <p:custDataLst>
              <p:tags r:id="rId49"/>
            </p:custDataLst>
          </p:nvPr>
        </p:nvSpPr>
        <p:spPr>
          <a:xfrm>
            <a:off x="794760" y="1717675"/>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You Only Look Once</a:t>
            </a:r>
          </a:p>
        </p:txBody>
      </p:sp>
      <p:sp>
        <p:nvSpPr>
          <p:cNvPr id="5" name="矩形 4">
            <a:hlinkClick r:id="rId68" action="ppaction://hlinksldjump"/>
            <a:extLst>
              <a:ext uri="{FF2B5EF4-FFF2-40B4-BE49-F238E27FC236}">
                <a16:creationId xmlns:a16="http://schemas.microsoft.com/office/drawing/2014/main" id="{DC6760E9-D4C8-4D5C-47BC-4226308B1B63}"/>
              </a:ext>
            </a:extLst>
          </p:cNvPr>
          <p:cNvSpPr/>
          <p:nvPr>
            <p:custDataLst>
              <p:tags r:id="rId50"/>
            </p:custDataLst>
          </p:nvPr>
        </p:nvSpPr>
        <p:spPr>
          <a:xfrm>
            <a:off x="514349" y="1717675"/>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a:t>
            </a:r>
          </a:p>
        </p:txBody>
      </p:sp>
      <p:sp>
        <p:nvSpPr>
          <p:cNvPr id="4" name="标题 3">
            <a:extLst>
              <a:ext uri="{FF2B5EF4-FFF2-40B4-BE49-F238E27FC236}">
                <a16:creationId xmlns:a16="http://schemas.microsoft.com/office/drawing/2014/main" id="{70CFB24B-8B2A-DAB7-00E3-5B05D49012CE}"/>
              </a:ext>
            </a:extLst>
          </p:cNvPr>
          <p:cNvSpPr>
            <a:spLocks noGrp="1"/>
          </p:cNvSpPr>
          <p:nvPr>
            <p:ph type="title"/>
            <p:custDataLst>
              <p:tags r:id="rId51"/>
            </p:custDataLst>
          </p:nvPr>
        </p:nvSpPr>
        <p:spPr/>
        <p:txBody>
          <a:bodyPr/>
          <a:lstStyle/>
          <a:p>
            <a:r>
              <a:rPr lang="en-US"/>
              <a:t>Models</a:t>
            </a:r>
          </a:p>
        </p:txBody>
      </p:sp>
    </p:spTree>
    <p:custDataLst>
      <p:tags r:id="rId1"/>
    </p:custDataLst>
    <p:extLst>
      <p:ext uri="{BB962C8B-B14F-4D97-AF65-F5344CB8AC3E}">
        <p14:creationId xmlns:p14="http://schemas.microsoft.com/office/powerpoint/2010/main" val="23360940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863198B-A3EC-BB25-8DF1-AEB2F83083B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6863198B-A3EC-BB25-8DF1-AEB2F83083B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179599"/>
            <a:ext cx="11160917" cy="984885"/>
          </a:xfrm>
        </p:spPr>
        <p:txBody>
          <a:bodyPr vert="horz"/>
          <a:lstStyle/>
          <a:p>
            <a:r>
              <a:rPr lang="en-US" dirty="0"/>
              <a:t>Scaled-YOLOv4: 2021 CVPR</a:t>
            </a:r>
            <a:r>
              <a:rPr lang="en-US" altLang="zh-CN" dirty="0"/>
              <a:t>				[Improvements]</a:t>
            </a:r>
            <a:br>
              <a:rPr lang="en-US" altLang="zh-CN" dirty="0"/>
            </a:br>
            <a:r>
              <a:rPr lang="en-US" altLang="zh-CN" dirty="0"/>
              <a:t>Same Authors with YOLOv4 using Pytorch instead of Darknet</a:t>
            </a:r>
            <a:endParaRPr lang="en-US" dirty="0"/>
          </a:p>
        </p:txBody>
      </p:sp>
      <mc:AlternateContent xmlns:mc="http://schemas.openxmlformats.org/markup-compatibility/2006" xmlns:a14="http://schemas.microsoft.com/office/drawing/2010/main">
        <mc:Choice Requires="a14">
          <p:sp>
            <p:nvSpPr>
              <p:cNvPr id="33" name="ee4pContent1">
                <a:extLst>
                  <a:ext uri="{FF2B5EF4-FFF2-40B4-BE49-F238E27FC236}">
                    <a16:creationId xmlns:a16="http://schemas.microsoft.com/office/drawing/2014/main" id="{1534B022-3F12-619C-71CB-413A8041A229}"/>
                  </a:ext>
                </a:extLst>
              </p:cNvPr>
              <p:cNvSpPr txBox="1">
                <a:spLocks/>
              </p:cNvSpPr>
              <p:nvPr>
                <p:custDataLst>
                  <p:tags r:id="rId2"/>
                </p:custDataLst>
              </p:nvPr>
            </p:nvSpPr>
            <p:spPr>
              <a:xfrm>
                <a:off x="514349" y="1384301"/>
                <a:ext cx="11160917" cy="478155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a:t>
                </a:r>
                <a:r>
                  <a:rPr lang="en-US" altLang="zh-CN" dirty="0">
                    <a:latin typeface="+mn-lt"/>
                  </a:rPr>
                  <a:t>YOLOv4</a:t>
                </a:r>
                <a:r>
                  <a:rPr lang="zh-CN" altLang="en-US" dirty="0">
                    <a:latin typeface="+mn-lt"/>
                  </a:rPr>
                  <a:t>发布一年后，</a:t>
                </a:r>
                <a:r>
                  <a:rPr lang="en-US" altLang="zh-CN" dirty="0">
                    <a:latin typeface="+mn-lt"/>
                  </a:rPr>
                  <a:t>YOLOv4</a:t>
                </a:r>
                <a:r>
                  <a:rPr lang="zh-CN" altLang="en-US" dirty="0">
                    <a:latin typeface="+mn-lt"/>
                  </a:rPr>
                  <a:t>同一作者在</a:t>
                </a:r>
                <a:r>
                  <a:rPr lang="en-US" altLang="zh-CN" dirty="0">
                    <a:latin typeface="+mn-lt"/>
                  </a:rPr>
                  <a:t>CVPR 2021</a:t>
                </a:r>
                <a:r>
                  <a:rPr lang="zh-CN" altLang="en-US" dirty="0">
                    <a:latin typeface="+mn-lt"/>
                  </a:rPr>
                  <a:t>上提出了</a:t>
                </a:r>
                <a:r>
                  <a:rPr lang="en-US" altLang="zh-CN" dirty="0">
                    <a:latin typeface="+mn-lt"/>
                  </a:rPr>
                  <a:t>Scaled-YOLOv4</a:t>
                </a:r>
              </a:p>
              <a:p>
                <a:pPr lvl="1"/>
                <a:endParaRPr lang="en-US" altLang="zh-CN" dirty="0">
                  <a:latin typeface="+mn-lt"/>
                </a:endParaRPr>
              </a:p>
              <a:p>
                <a:pPr lvl="1"/>
                <a:r>
                  <a:rPr lang="zh-CN" altLang="en-US" dirty="0">
                    <a:latin typeface="+mn-lt"/>
                  </a:rPr>
                  <a:t>与</a:t>
                </a:r>
                <a:r>
                  <a:rPr lang="en-US" altLang="zh-CN" dirty="0">
                    <a:latin typeface="+mn-lt"/>
                  </a:rPr>
                  <a:t>YOLOv4</a:t>
                </a:r>
                <a:r>
                  <a:rPr lang="zh-CN" altLang="en-US" dirty="0">
                    <a:latin typeface="+mn-lt"/>
                  </a:rPr>
                  <a:t>不同的是，</a:t>
                </a:r>
                <a:r>
                  <a:rPr lang="en-US" altLang="zh-CN" dirty="0">
                    <a:latin typeface="+mn-lt"/>
                  </a:rPr>
                  <a:t>Scaled YOLOv4</a:t>
                </a:r>
                <a:r>
                  <a:rPr lang="zh-CN" altLang="en-US" dirty="0">
                    <a:latin typeface="+mn-lt"/>
                  </a:rPr>
                  <a:t>是在</a:t>
                </a:r>
                <a:r>
                  <a:rPr lang="en-US" altLang="zh-CN" dirty="0">
                    <a:latin typeface="+mn-lt"/>
                  </a:rPr>
                  <a:t>Pytorch</a:t>
                </a:r>
                <a:r>
                  <a:rPr lang="zh-CN" altLang="en-US" dirty="0">
                    <a:latin typeface="+mn-lt"/>
                  </a:rPr>
                  <a:t>而不是</a:t>
                </a:r>
                <a:r>
                  <a:rPr lang="en-US" altLang="zh-CN" dirty="0">
                    <a:latin typeface="+mn-lt"/>
                  </a:rPr>
                  <a:t>Darknet</a:t>
                </a:r>
                <a:r>
                  <a:rPr lang="zh-CN" altLang="en-US" dirty="0">
                    <a:latin typeface="+mn-lt"/>
                  </a:rPr>
                  <a:t>中开发的</a:t>
                </a:r>
                <a:endParaRPr lang="en-US" altLang="zh-CN" dirty="0">
                  <a:latin typeface="+mn-lt"/>
                </a:endParaRPr>
              </a:p>
              <a:p>
                <a:pPr marL="0" lvl="1" indent="0">
                  <a:buNone/>
                </a:pPr>
                <a:endParaRPr lang="en-US" altLang="zh-CN" dirty="0">
                  <a:latin typeface="+mn-lt"/>
                </a:endParaRPr>
              </a:p>
              <a:p>
                <a:pPr lvl="1"/>
                <a:r>
                  <a:rPr lang="zh-CN" altLang="en-US" dirty="0">
                    <a:latin typeface="+mn-lt"/>
                  </a:rPr>
                  <a:t>主要的新颖之处是引入了按比例放大和按比例缩小的技术</a:t>
                </a:r>
                <a:endParaRPr lang="en-US" altLang="zh-CN" dirty="0">
                  <a:latin typeface="+mn-lt"/>
                </a:endParaRPr>
              </a:p>
              <a:p>
                <a:pPr lvl="2"/>
                <a:r>
                  <a:rPr lang="zh-CN" altLang="en-US" dirty="0">
                    <a:latin typeface="+mn-lt"/>
                  </a:rPr>
                  <a:t>扩大规模意味着以较低的速度为代价来提高准确性</a:t>
                </a:r>
                <a:endParaRPr lang="en-US" altLang="zh-CN" dirty="0">
                  <a:latin typeface="+mn-lt"/>
                </a:endParaRPr>
              </a:p>
              <a:p>
                <a:pPr lvl="2"/>
                <a:r>
                  <a:rPr lang="zh-CN" altLang="en-US" dirty="0">
                    <a:latin typeface="+mn-lt"/>
                  </a:rPr>
                  <a:t>另一方面，按比例缩小需要生成一个以牺牲准确性为代价提高速度的模型</a:t>
                </a:r>
                <a:endParaRPr lang="en-US" altLang="zh-CN" dirty="0">
                  <a:latin typeface="+mn-lt"/>
                </a:endParaRPr>
              </a:p>
              <a:p>
                <a:pPr lvl="2"/>
                <a:r>
                  <a:rPr lang="zh-CN" altLang="en-US" dirty="0">
                    <a:latin typeface="+mn-lt"/>
                  </a:rPr>
                  <a:t>此外，按比例缩小的模型需要更少的计算能力，并且可以在嵌入式系统上运行</a:t>
                </a:r>
                <a:endParaRPr lang="en-US" altLang="zh-CN" dirty="0">
                  <a:latin typeface="+mn-lt"/>
                </a:endParaRPr>
              </a:p>
              <a:p>
                <a:pPr lvl="1"/>
                <a:endParaRPr lang="en-US" altLang="zh-CN" dirty="0">
                  <a:latin typeface="+mn-lt"/>
                </a:endParaRPr>
              </a:p>
              <a:p>
                <a:pPr lvl="1"/>
                <a:r>
                  <a:rPr lang="zh-CN" altLang="en-US" dirty="0">
                    <a:latin typeface="+mn-lt"/>
                  </a:rPr>
                  <a:t>这个按比例缩小的架构被称为</a:t>
                </a:r>
                <a:r>
                  <a:rPr lang="en-US" altLang="zh-CN" dirty="0">
                    <a:latin typeface="+mn-lt"/>
                  </a:rPr>
                  <a:t>YOLOv4-tiny</a:t>
                </a:r>
                <a:r>
                  <a:rPr lang="zh-CN" altLang="en-US" dirty="0">
                    <a:latin typeface="+mn-lt"/>
                  </a:rPr>
                  <a:t>；它是为低端</a:t>
                </a:r>
                <a:r>
                  <a:rPr lang="en-US" altLang="zh-CN" dirty="0">
                    <a:latin typeface="+mn-lt"/>
                  </a:rPr>
                  <a:t>GPU</a:t>
                </a:r>
                <a:r>
                  <a:rPr lang="zh-CN" altLang="en-US" dirty="0">
                    <a:latin typeface="+mn-lt"/>
                  </a:rPr>
                  <a:t>设计的，可以在</a:t>
                </a:r>
                <a:r>
                  <a:rPr lang="en-US" altLang="zh-CN" dirty="0">
                    <a:latin typeface="+mn-lt"/>
                  </a:rPr>
                  <a:t>Jetson TX2</a:t>
                </a:r>
                <a:r>
                  <a:rPr lang="zh-CN" altLang="en-US" dirty="0">
                    <a:latin typeface="+mn-lt"/>
                  </a:rPr>
                  <a:t>上运行</a:t>
                </a:r>
                <a:r>
                  <a:rPr lang="en-US" altLang="zh-CN" dirty="0">
                    <a:latin typeface="+mn-lt"/>
                  </a:rPr>
                  <a:t>46 FPS</a:t>
                </a:r>
                <a:r>
                  <a:rPr lang="zh-CN" altLang="en-US" dirty="0">
                    <a:latin typeface="+mn-lt"/>
                  </a:rPr>
                  <a:t>或在</a:t>
                </a:r>
                <a:r>
                  <a:rPr lang="en-US" altLang="zh-CN" dirty="0">
                    <a:latin typeface="+mn-lt"/>
                  </a:rPr>
                  <a:t>RTX2080Ti</a:t>
                </a:r>
                <a:r>
                  <a:rPr lang="zh-CN" altLang="en-US" dirty="0">
                    <a:latin typeface="+mn-lt"/>
                  </a:rPr>
                  <a:t>上运行</a:t>
                </a:r>
                <a:r>
                  <a:rPr lang="en-US" altLang="zh-CN" dirty="0">
                    <a:latin typeface="+mn-lt"/>
                  </a:rPr>
                  <a:t>440 FPS</a:t>
                </a:r>
                <a:r>
                  <a:rPr lang="zh-CN" altLang="en-US" dirty="0">
                    <a:latin typeface="+mn-lt"/>
                  </a:rPr>
                  <a:t>，在</a:t>
                </a:r>
                <a:r>
                  <a:rPr lang="en-US" altLang="zh-CN" dirty="0">
                    <a:latin typeface="+mn-lt"/>
                  </a:rPr>
                  <a:t>MS COCO</a:t>
                </a:r>
                <a:r>
                  <a:rPr lang="zh-CN" altLang="en-US" dirty="0">
                    <a:latin typeface="+mn-lt"/>
                  </a:rPr>
                  <a:t>上实现</a:t>
                </a:r>
                <a:r>
                  <a:rPr lang="en-US" altLang="zh-CN" dirty="0">
                    <a:latin typeface="+mn-lt"/>
                  </a:rPr>
                  <a:t>22%</a:t>
                </a:r>
                <a:r>
                  <a:rPr lang="zh-CN" altLang="en-US" dirty="0">
                    <a:latin typeface="+mn-lt"/>
                  </a:rPr>
                  <a:t>的</a:t>
                </a:r>
                <a14:m>
                  <m:oMath xmlns:m="http://schemas.openxmlformats.org/officeDocument/2006/math">
                    <m:r>
                      <a:rPr lang="en-US" altLang="zh-CN" i="1" dirty="0" smtClean="0">
                        <a:latin typeface="Cambria Math" panose="02040503050406030204" pitchFamily="18" charset="0"/>
                      </a:rPr>
                      <m:t>𝐴𝑃</m:t>
                    </m:r>
                  </m:oMath>
                </a14:m>
                <a:endParaRPr lang="en-US" altLang="zh-CN" dirty="0">
                  <a:latin typeface="+mn-lt"/>
                </a:endParaRPr>
              </a:p>
              <a:p>
                <a:pPr lvl="1"/>
                <a:endParaRPr lang="en-US" altLang="zh-CN" dirty="0">
                  <a:latin typeface="+mn-lt"/>
                </a:endParaRPr>
              </a:p>
              <a:p>
                <a:pPr lvl="1"/>
                <a:r>
                  <a:rPr lang="zh-CN" altLang="en-US" dirty="0">
                    <a:latin typeface="+mn-lt"/>
                  </a:rPr>
                  <a:t>按比例扩大的模型体系结构称为</a:t>
                </a:r>
                <a:r>
                  <a:rPr lang="en-US" altLang="zh-CN" dirty="0">
                    <a:latin typeface="+mn-lt"/>
                  </a:rPr>
                  <a:t>YOLOv4-large</a:t>
                </a:r>
                <a:r>
                  <a:rPr lang="zh-CN" altLang="en-US" dirty="0">
                    <a:latin typeface="+mn-lt"/>
                  </a:rPr>
                  <a:t>，其中包括三种不同的尺寸</a:t>
                </a:r>
                <a:r>
                  <a:rPr lang="en-US" altLang="zh-CN" dirty="0">
                    <a:latin typeface="+mn-lt"/>
                  </a:rPr>
                  <a:t>P5</a:t>
                </a:r>
                <a:r>
                  <a:rPr lang="zh-CN" altLang="en-US" dirty="0">
                    <a:latin typeface="+mn-lt"/>
                  </a:rPr>
                  <a:t>、</a:t>
                </a:r>
                <a:r>
                  <a:rPr lang="en-US" altLang="zh-CN" dirty="0">
                    <a:latin typeface="+mn-lt"/>
                  </a:rPr>
                  <a:t>P6</a:t>
                </a:r>
                <a:r>
                  <a:rPr lang="zh-CN" altLang="en-US" dirty="0">
                    <a:latin typeface="+mn-lt"/>
                  </a:rPr>
                  <a:t>和</a:t>
                </a:r>
                <a:r>
                  <a:rPr lang="en-US" altLang="zh-CN" dirty="0">
                    <a:latin typeface="+mn-lt"/>
                  </a:rPr>
                  <a:t>P7</a:t>
                </a:r>
                <a:r>
                  <a:rPr lang="zh-CN" altLang="en-US" dirty="0">
                    <a:latin typeface="+mn-lt"/>
                  </a:rPr>
                  <a:t>。该架构是为云</a:t>
                </a:r>
                <a:r>
                  <a:rPr lang="en-US" altLang="zh-CN" dirty="0">
                    <a:latin typeface="+mn-lt"/>
                  </a:rPr>
                  <a:t>GPU</a:t>
                </a:r>
                <a:r>
                  <a:rPr lang="zh-CN" altLang="en-US" dirty="0">
                    <a:latin typeface="+mn-lt"/>
                  </a:rPr>
                  <a:t>设计的，并实现了最先进的性能，超过了所有以前的模型，如</a:t>
                </a:r>
                <a:r>
                  <a:rPr lang="en-US" altLang="zh-CN" dirty="0">
                    <a:latin typeface="+mn-lt"/>
                  </a:rPr>
                  <a:t>PP-YOLO</a:t>
                </a:r>
                <a:r>
                  <a:rPr lang="zh-CN" altLang="en-US" dirty="0">
                    <a:latin typeface="+mn-lt"/>
                  </a:rPr>
                  <a:t>，</a:t>
                </a:r>
                <a:r>
                  <a:rPr lang="en-US" altLang="zh-CN" sz="1400" dirty="0"/>
                  <a:t> YOLOv4-large</a:t>
                </a:r>
                <a:r>
                  <a:rPr lang="zh-CN" altLang="en-US" dirty="0">
                    <a:latin typeface="+mn-lt"/>
                  </a:rPr>
                  <a:t>在</a:t>
                </a:r>
                <a:r>
                  <a:rPr lang="en-US" altLang="zh-CN" dirty="0">
                    <a:latin typeface="+mn-lt"/>
                  </a:rPr>
                  <a:t>MS COCO</a:t>
                </a:r>
                <a:r>
                  <a:rPr lang="zh-CN" altLang="en-US" dirty="0">
                    <a:latin typeface="+mn-lt"/>
                  </a:rPr>
                  <a:t>上具有</a:t>
                </a:r>
                <a:r>
                  <a:rPr lang="en-US" altLang="zh-CN" dirty="0">
                    <a:latin typeface="+mn-lt"/>
                  </a:rPr>
                  <a:t>56%</a:t>
                </a:r>
                <a:r>
                  <a:rPr lang="zh-CN" altLang="en-US" dirty="0">
                    <a:latin typeface="+mn-lt"/>
                  </a:rPr>
                  <a:t>的</a:t>
                </a:r>
                <a14:m>
                  <m:oMath xmlns:m="http://schemas.openxmlformats.org/officeDocument/2006/math">
                    <m:r>
                      <a:rPr lang="en-US" altLang="zh-CN" i="1" dirty="0" smtClean="0">
                        <a:latin typeface="Cambria Math" panose="02040503050406030204" pitchFamily="18" charset="0"/>
                      </a:rPr>
                      <m:t>𝐴𝑃</m:t>
                    </m:r>
                  </m:oMath>
                </a14:m>
                <a:endParaRPr lang="en-US" dirty="0">
                  <a:latin typeface="+mn-lt"/>
                </a:endParaRPr>
              </a:p>
            </p:txBody>
          </p:sp>
        </mc:Choice>
        <mc:Fallback xmlns="">
          <p:sp>
            <p:nvSpPr>
              <p:cNvPr id="33" name="ee4pContent1">
                <a:extLst>
                  <a:ext uri="{FF2B5EF4-FFF2-40B4-BE49-F238E27FC236}">
                    <a16:creationId xmlns:a16="http://schemas.microsoft.com/office/drawing/2014/main" id="{1534B022-3F12-619C-71CB-413A8041A229}"/>
                  </a:ext>
                </a:extLst>
              </p:cNvPr>
              <p:cNvSpPr txBox="1">
                <a:spLocks noRot="1" noChangeAspect="1" noMove="1" noResize="1" noEditPoints="1" noAdjustHandles="1" noChangeArrowheads="1" noChangeShapeType="1" noTextEdit="1"/>
              </p:cNvSpPr>
              <p:nvPr>
                <p:custDataLst>
                  <p:tags r:id="rId6"/>
                </p:custDataLst>
              </p:nvPr>
            </p:nvSpPr>
            <p:spPr>
              <a:xfrm>
                <a:off x="514349" y="1384301"/>
                <a:ext cx="11160917" cy="4781552"/>
              </a:xfrm>
              <a:prstGeom prst="rect">
                <a:avLst/>
              </a:prstGeom>
              <a:blipFill>
                <a:blip r:embed="rId7"/>
                <a:stretch>
                  <a:fillRect l="-164"/>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22868647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79445022-125C-5964-D51F-0C93EED4073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79445022-125C-5964-D51F-0C93EED4073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179599"/>
            <a:ext cx="11160917" cy="984885"/>
          </a:xfrm>
        </p:spPr>
        <p:txBody>
          <a:bodyPr vert="horz"/>
          <a:lstStyle/>
          <a:p>
            <a:r>
              <a:rPr lang="en-US" dirty="0"/>
              <a:t>Scaled-YOLOv4: 2021 CVPR				[Improvements]</a:t>
            </a:r>
            <a:br>
              <a:rPr lang="en-US" dirty="0"/>
            </a:br>
            <a:r>
              <a:rPr lang="en-US" dirty="0"/>
              <a:t>Same Authors with YOLOv4 using Pytorch instead of Darknet</a:t>
            </a:r>
          </a:p>
        </p:txBody>
      </p:sp>
      <p:pic>
        <p:nvPicPr>
          <p:cNvPr id="6" name="图片 5" descr="图示&#10;&#10;描述已自动生成">
            <a:extLst>
              <a:ext uri="{FF2B5EF4-FFF2-40B4-BE49-F238E27FC236}">
                <a16:creationId xmlns:a16="http://schemas.microsoft.com/office/drawing/2014/main" id="{657B386F-A6E6-37AA-7D49-F545312A25A5}"/>
              </a:ext>
            </a:extLst>
          </p:cNvPr>
          <p:cNvPicPr>
            <a:picLocks noChangeAspect="1"/>
          </p:cNvPicPr>
          <p:nvPr/>
        </p:nvPicPr>
        <p:blipFill>
          <a:blip r:embed="rId5"/>
          <a:stretch>
            <a:fillRect/>
          </a:stretch>
        </p:blipFill>
        <p:spPr>
          <a:xfrm>
            <a:off x="514349" y="1526671"/>
            <a:ext cx="11160917" cy="4487380"/>
          </a:xfrm>
          <a:prstGeom prst="rect">
            <a:avLst/>
          </a:prstGeom>
        </p:spPr>
      </p:pic>
    </p:spTree>
    <p:extLst>
      <p:ext uri="{BB962C8B-B14F-4D97-AF65-F5344CB8AC3E}">
        <p14:creationId xmlns:p14="http://schemas.microsoft.com/office/powerpoint/2010/main" val="6463487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hlinkClick r:id="rId54" action="ppaction://hlinksldjump"/>
            <a:extLst>
              <a:ext uri="{FF2B5EF4-FFF2-40B4-BE49-F238E27FC236}">
                <a16:creationId xmlns:a16="http://schemas.microsoft.com/office/drawing/2014/main" id="{B2889303-BE68-CA16-2A13-F1024F2F46D4}"/>
              </a:ext>
            </a:extLst>
          </p:cNvPr>
          <p:cNvSpPr/>
          <p:nvPr>
            <p:custDataLst>
              <p:tags r:id="rId2"/>
            </p:custDataLst>
          </p:nvPr>
        </p:nvSpPr>
        <p:spPr>
          <a:xfrm>
            <a:off x="11562277" y="5923848"/>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132</a:t>
            </a:r>
          </a:p>
        </p:txBody>
      </p:sp>
      <p:sp>
        <p:nvSpPr>
          <p:cNvPr id="53" name="矩形 52">
            <a:hlinkClick r:id="rId54" action="ppaction://hlinksldjump"/>
            <a:extLst>
              <a:ext uri="{FF2B5EF4-FFF2-40B4-BE49-F238E27FC236}">
                <a16:creationId xmlns:a16="http://schemas.microsoft.com/office/drawing/2014/main" id="{4DDDCA49-169B-083A-EC78-821ABEBCBD03}"/>
              </a:ext>
            </a:extLst>
          </p:cNvPr>
          <p:cNvSpPr/>
          <p:nvPr>
            <p:custDataLst>
              <p:tags r:id="rId3"/>
            </p:custDataLst>
          </p:nvPr>
        </p:nvSpPr>
        <p:spPr>
          <a:xfrm>
            <a:off x="794760" y="5923848"/>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YOLOv9</a:t>
            </a:r>
          </a:p>
        </p:txBody>
      </p:sp>
      <p:sp>
        <p:nvSpPr>
          <p:cNvPr id="52" name="矩形 51">
            <a:hlinkClick r:id="rId54" action="ppaction://hlinksldjump"/>
            <a:extLst>
              <a:ext uri="{FF2B5EF4-FFF2-40B4-BE49-F238E27FC236}">
                <a16:creationId xmlns:a16="http://schemas.microsoft.com/office/drawing/2014/main" id="{96675965-6797-3395-A729-5C96A030DB47}"/>
              </a:ext>
            </a:extLst>
          </p:cNvPr>
          <p:cNvSpPr/>
          <p:nvPr>
            <p:custDataLst>
              <p:tags r:id="rId4"/>
            </p:custDataLst>
          </p:nvPr>
        </p:nvSpPr>
        <p:spPr>
          <a:xfrm>
            <a:off x="514349" y="5923848"/>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16</a:t>
            </a:r>
          </a:p>
        </p:txBody>
      </p:sp>
      <p:sp>
        <p:nvSpPr>
          <p:cNvPr id="50" name="矩形 49">
            <a:hlinkClick r:id="rId55" action="ppaction://hlinksldjump"/>
            <a:extLst>
              <a:ext uri="{FF2B5EF4-FFF2-40B4-BE49-F238E27FC236}">
                <a16:creationId xmlns:a16="http://schemas.microsoft.com/office/drawing/2014/main" id="{EC3FF0D4-306F-9809-DD8E-C1C0DB547F1A}"/>
              </a:ext>
            </a:extLst>
          </p:cNvPr>
          <p:cNvSpPr/>
          <p:nvPr>
            <p:custDataLst>
              <p:tags r:id="rId5"/>
            </p:custDataLst>
          </p:nvPr>
        </p:nvSpPr>
        <p:spPr>
          <a:xfrm>
            <a:off x="11562277" y="5643436"/>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124</a:t>
            </a:r>
          </a:p>
        </p:txBody>
      </p:sp>
      <p:sp>
        <p:nvSpPr>
          <p:cNvPr id="49" name="矩形 48">
            <a:hlinkClick r:id="rId55" action="ppaction://hlinksldjump"/>
            <a:extLst>
              <a:ext uri="{FF2B5EF4-FFF2-40B4-BE49-F238E27FC236}">
                <a16:creationId xmlns:a16="http://schemas.microsoft.com/office/drawing/2014/main" id="{DBAA705C-4FDA-6B36-0D25-F1E2BAAFCCA8}"/>
              </a:ext>
            </a:extLst>
          </p:cNvPr>
          <p:cNvSpPr/>
          <p:nvPr>
            <p:custDataLst>
              <p:tags r:id="rId6"/>
            </p:custDataLst>
          </p:nvPr>
        </p:nvSpPr>
        <p:spPr>
          <a:xfrm>
            <a:off x="794760" y="5643436"/>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YOLO-World</a:t>
            </a:r>
          </a:p>
        </p:txBody>
      </p:sp>
      <p:sp>
        <p:nvSpPr>
          <p:cNvPr id="48" name="矩形 47">
            <a:hlinkClick r:id="rId55" action="ppaction://hlinksldjump"/>
            <a:extLst>
              <a:ext uri="{FF2B5EF4-FFF2-40B4-BE49-F238E27FC236}">
                <a16:creationId xmlns:a16="http://schemas.microsoft.com/office/drawing/2014/main" id="{CB685F23-6ED8-7008-C995-DCFD89969489}"/>
              </a:ext>
            </a:extLst>
          </p:cNvPr>
          <p:cNvSpPr/>
          <p:nvPr>
            <p:custDataLst>
              <p:tags r:id="rId7"/>
            </p:custDataLst>
          </p:nvPr>
        </p:nvSpPr>
        <p:spPr>
          <a:xfrm>
            <a:off x="514349" y="5643436"/>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15</a:t>
            </a:r>
          </a:p>
        </p:txBody>
      </p:sp>
      <p:sp>
        <p:nvSpPr>
          <p:cNvPr id="47" name="矩形 46">
            <a:hlinkClick r:id="rId56" action="ppaction://hlinksldjump"/>
            <a:extLst>
              <a:ext uri="{FF2B5EF4-FFF2-40B4-BE49-F238E27FC236}">
                <a16:creationId xmlns:a16="http://schemas.microsoft.com/office/drawing/2014/main" id="{0F084E7B-397A-C4EA-DBE7-674378590691}"/>
              </a:ext>
            </a:extLst>
          </p:cNvPr>
          <p:cNvSpPr/>
          <p:nvPr>
            <p:custDataLst>
              <p:tags r:id="rId8"/>
            </p:custDataLst>
          </p:nvPr>
        </p:nvSpPr>
        <p:spPr>
          <a:xfrm>
            <a:off x="11562277" y="5363025"/>
            <a:ext cx="66901" cy="2420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120</a:t>
            </a:r>
          </a:p>
        </p:txBody>
      </p:sp>
      <p:sp>
        <p:nvSpPr>
          <p:cNvPr id="46" name="矩形 45">
            <a:hlinkClick r:id="rId56" action="ppaction://hlinksldjump"/>
            <a:extLst>
              <a:ext uri="{FF2B5EF4-FFF2-40B4-BE49-F238E27FC236}">
                <a16:creationId xmlns:a16="http://schemas.microsoft.com/office/drawing/2014/main" id="{6866D4F3-F481-72EE-286A-7368B87F48AE}"/>
              </a:ext>
            </a:extLst>
          </p:cNvPr>
          <p:cNvSpPr/>
          <p:nvPr>
            <p:custDataLst>
              <p:tags r:id="rId9"/>
            </p:custDataLst>
          </p:nvPr>
        </p:nvSpPr>
        <p:spPr>
          <a:xfrm>
            <a:off x="794760" y="5363025"/>
            <a:ext cx="1958329" cy="2420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YOLO-NAS</a:t>
            </a:r>
          </a:p>
        </p:txBody>
      </p:sp>
      <p:sp>
        <p:nvSpPr>
          <p:cNvPr id="45" name="矩形 44">
            <a:hlinkClick r:id="rId56" action="ppaction://hlinksldjump"/>
            <a:extLst>
              <a:ext uri="{FF2B5EF4-FFF2-40B4-BE49-F238E27FC236}">
                <a16:creationId xmlns:a16="http://schemas.microsoft.com/office/drawing/2014/main" id="{A7C2A1FF-4773-E03A-785C-CA1473400BA9}"/>
              </a:ext>
            </a:extLst>
          </p:cNvPr>
          <p:cNvSpPr/>
          <p:nvPr>
            <p:custDataLst>
              <p:tags r:id="rId10"/>
            </p:custDataLst>
          </p:nvPr>
        </p:nvSpPr>
        <p:spPr>
          <a:xfrm>
            <a:off x="514349" y="5363025"/>
            <a:ext cx="242004" cy="242003"/>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14</a:t>
            </a:r>
          </a:p>
        </p:txBody>
      </p:sp>
      <p:sp>
        <p:nvSpPr>
          <p:cNvPr id="44" name="矩形 43">
            <a:hlinkClick r:id="rId57" action="ppaction://hlinksldjump"/>
            <a:extLst>
              <a:ext uri="{FF2B5EF4-FFF2-40B4-BE49-F238E27FC236}">
                <a16:creationId xmlns:a16="http://schemas.microsoft.com/office/drawing/2014/main" id="{398CFF6B-580D-F394-64DC-A29267F1BD7D}"/>
              </a:ext>
            </a:extLst>
          </p:cNvPr>
          <p:cNvSpPr/>
          <p:nvPr>
            <p:custDataLst>
              <p:tags r:id="rId11"/>
            </p:custDataLst>
          </p:nvPr>
        </p:nvSpPr>
        <p:spPr>
          <a:xfrm>
            <a:off x="11562277" y="5082613"/>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111</a:t>
            </a:r>
          </a:p>
        </p:txBody>
      </p:sp>
      <p:sp>
        <p:nvSpPr>
          <p:cNvPr id="43" name="矩形 42">
            <a:hlinkClick r:id="rId57" action="ppaction://hlinksldjump"/>
            <a:extLst>
              <a:ext uri="{FF2B5EF4-FFF2-40B4-BE49-F238E27FC236}">
                <a16:creationId xmlns:a16="http://schemas.microsoft.com/office/drawing/2014/main" id="{861EDE00-D816-391F-7036-715EAB52A5DF}"/>
              </a:ext>
            </a:extLst>
          </p:cNvPr>
          <p:cNvSpPr/>
          <p:nvPr>
            <p:custDataLst>
              <p:tags r:id="rId12"/>
            </p:custDataLst>
          </p:nvPr>
        </p:nvSpPr>
        <p:spPr>
          <a:xfrm>
            <a:off x="794760" y="5082613"/>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PP-YOLO PP-YOLOv2 PP-YOLOvE</a:t>
            </a:r>
          </a:p>
        </p:txBody>
      </p:sp>
      <p:sp>
        <p:nvSpPr>
          <p:cNvPr id="42" name="矩形 41">
            <a:hlinkClick r:id="rId57" action="ppaction://hlinksldjump"/>
            <a:extLst>
              <a:ext uri="{FF2B5EF4-FFF2-40B4-BE49-F238E27FC236}">
                <a16:creationId xmlns:a16="http://schemas.microsoft.com/office/drawing/2014/main" id="{97FF054D-A9A9-4AD9-4A65-F0662026289A}"/>
              </a:ext>
            </a:extLst>
          </p:cNvPr>
          <p:cNvSpPr/>
          <p:nvPr>
            <p:custDataLst>
              <p:tags r:id="rId13"/>
            </p:custDataLst>
          </p:nvPr>
        </p:nvSpPr>
        <p:spPr>
          <a:xfrm>
            <a:off x="514349" y="5082613"/>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13</a:t>
            </a:r>
          </a:p>
        </p:txBody>
      </p:sp>
      <p:sp>
        <p:nvSpPr>
          <p:cNvPr id="41" name="矩形 40">
            <a:hlinkClick r:id="rId58" action="ppaction://hlinksldjump"/>
            <a:extLst>
              <a:ext uri="{FF2B5EF4-FFF2-40B4-BE49-F238E27FC236}">
                <a16:creationId xmlns:a16="http://schemas.microsoft.com/office/drawing/2014/main" id="{B71410D2-24A6-1F43-EF37-8A7598222310}"/>
              </a:ext>
            </a:extLst>
          </p:cNvPr>
          <p:cNvSpPr/>
          <p:nvPr>
            <p:custDataLst>
              <p:tags r:id="rId14"/>
            </p:custDataLst>
          </p:nvPr>
        </p:nvSpPr>
        <p:spPr>
          <a:xfrm>
            <a:off x="11562277" y="4802201"/>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106</a:t>
            </a:r>
          </a:p>
        </p:txBody>
      </p:sp>
      <p:sp>
        <p:nvSpPr>
          <p:cNvPr id="40" name="矩形 39">
            <a:hlinkClick r:id="rId58" action="ppaction://hlinksldjump"/>
            <a:extLst>
              <a:ext uri="{FF2B5EF4-FFF2-40B4-BE49-F238E27FC236}">
                <a16:creationId xmlns:a16="http://schemas.microsoft.com/office/drawing/2014/main" id="{DF60C380-998D-6986-164F-DC0FA41F01A7}"/>
              </a:ext>
            </a:extLst>
          </p:cNvPr>
          <p:cNvSpPr/>
          <p:nvPr>
            <p:custDataLst>
              <p:tags r:id="rId15"/>
            </p:custDataLst>
          </p:nvPr>
        </p:nvSpPr>
        <p:spPr>
          <a:xfrm>
            <a:off x="794760" y="4802201"/>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YOLOv8</a:t>
            </a:r>
          </a:p>
        </p:txBody>
      </p:sp>
      <p:sp>
        <p:nvSpPr>
          <p:cNvPr id="39" name="矩形 38">
            <a:hlinkClick r:id="rId58" action="ppaction://hlinksldjump"/>
            <a:extLst>
              <a:ext uri="{FF2B5EF4-FFF2-40B4-BE49-F238E27FC236}">
                <a16:creationId xmlns:a16="http://schemas.microsoft.com/office/drawing/2014/main" id="{B46500FE-EA03-10A9-4ED9-88E0244620A3}"/>
              </a:ext>
            </a:extLst>
          </p:cNvPr>
          <p:cNvSpPr/>
          <p:nvPr>
            <p:custDataLst>
              <p:tags r:id="rId16"/>
            </p:custDataLst>
          </p:nvPr>
        </p:nvSpPr>
        <p:spPr>
          <a:xfrm>
            <a:off x="514349" y="4802201"/>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12</a:t>
            </a:r>
          </a:p>
        </p:txBody>
      </p:sp>
      <p:sp>
        <p:nvSpPr>
          <p:cNvPr id="38" name="矩形 37">
            <a:hlinkClick r:id="rId59" action="ppaction://hlinksldjump"/>
            <a:extLst>
              <a:ext uri="{FF2B5EF4-FFF2-40B4-BE49-F238E27FC236}">
                <a16:creationId xmlns:a16="http://schemas.microsoft.com/office/drawing/2014/main" id="{F16E6CA9-E74F-CADF-1BD4-A4980CA100CA}"/>
              </a:ext>
            </a:extLst>
          </p:cNvPr>
          <p:cNvSpPr/>
          <p:nvPr>
            <p:custDataLst>
              <p:tags r:id="rId17"/>
            </p:custDataLst>
          </p:nvPr>
        </p:nvSpPr>
        <p:spPr>
          <a:xfrm>
            <a:off x="11562277" y="4521790"/>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102</a:t>
            </a:r>
          </a:p>
        </p:txBody>
      </p:sp>
      <p:sp>
        <p:nvSpPr>
          <p:cNvPr id="37" name="矩形 36">
            <a:hlinkClick r:id="rId59" action="ppaction://hlinksldjump"/>
            <a:extLst>
              <a:ext uri="{FF2B5EF4-FFF2-40B4-BE49-F238E27FC236}">
                <a16:creationId xmlns:a16="http://schemas.microsoft.com/office/drawing/2014/main" id="{0B595E80-AD54-244E-D6BB-08316A534BCF}"/>
              </a:ext>
            </a:extLst>
          </p:cNvPr>
          <p:cNvSpPr/>
          <p:nvPr>
            <p:custDataLst>
              <p:tags r:id="rId18"/>
            </p:custDataLst>
          </p:nvPr>
        </p:nvSpPr>
        <p:spPr>
          <a:xfrm>
            <a:off x="794760" y="4521790"/>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DAMO-YOLO</a:t>
            </a:r>
          </a:p>
        </p:txBody>
      </p:sp>
      <p:sp>
        <p:nvSpPr>
          <p:cNvPr id="36" name="矩形 35">
            <a:hlinkClick r:id="rId59" action="ppaction://hlinksldjump"/>
            <a:extLst>
              <a:ext uri="{FF2B5EF4-FFF2-40B4-BE49-F238E27FC236}">
                <a16:creationId xmlns:a16="http://schemas.microsoft.com/office/drawing/2014/main" id="{DC0A1A83-3C04-A691-F76D-A5706198BFB8}"/>
              </a:ext>
            </a:extLst>
          </p:cNvPr>
          <p:cNvSpPr/>
          <p:nvPr>
            <p:custDataLst>
              <p:tags r:id="rId19"/>
            </p:custDataLst>
          </p:nvPr>
        </p:nvSpPr>
        <p:spPr>
          <a:xfrm>
            <a:off x="514349" y="4521790"/>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11</a:t>
            </a:r>
          </a:p>
        </p:txBody>
      </p:sp>
      <p:sp>
        <p:nvSpPr>
          <p:cNvPr id="35" name="矩形 34">
            <a:hlinkClick r:id="rId60" action="ppaction://hlinksldjump"/>
            <a:extLst>
              <a:ext uri="{FF2B5EF4-FFF2-40B4-BE49-F238E27FC236}">
                <a16:creationId xmlns:a16="http://schemas.microsoft.com/office/drawing/2014/main" id="{6FE70B92-0EC3-6D46-D304-3B178B1C3A8A}"/>
              </a:ext>
            </a:extLst>
          </p:cNvPr>
          <p:cNvSpPr/>
          <p:nvPr>
            <p:custDataLst>
              <p:tags r:id="rId20"/>
            </p:custDataLst>
          </p:nvPr>
        </p:nvSpPr>
        <p:spPr>
          <a:xfrm>
            <a:off x="11562277" y="4241378"/>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97</a:t>
            </a:r>
          </a:p>
        </p:txBody>
      </p:sp>
      <p:sp>
        <p:nvSpPr>
          <p:cNvPr id="34" name="矩形 33">
            <a:hlinkClick r:id="rId60" action="ppaction://hlinksldjump"/>
            <a:extLst>
              <a:ext uri="{FF2B5EF4-FFF2-40B4-BE49-F238E27FC236}">
                <a16:creationId xmlns:a16="http://schemas.microsoft.com/office/drawing/2014/main" id="{03207A3D-9242-C3C0-2A99-BE6F63FC90A4}"/>
              </a:ext>
            </a:extLst>
          </p:cNvPr>
          <p:cNvSpPr/>
          <p:nvPr>
            <p:custDataLst>
              <p:tags r:id="rId21"/>
            </p:custDataLst>
          </p:nvPr>
        </p:nvSpPr>
        <p:spPr>
          <a:xfrm>
            <a:off x="794760" y="4241378"/>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YOLOv7</a:t>
            </a:r>
          </a:p>
        </p:txBody>
      </p:sp>
      <p:sp>
        <p:nvSpPr>
          <p:cNvPr id="33" name="矩形 32">
            <a:hlinkClick r:id="rId60" action="ppaction://hlinksldjump"/>
            <a:extLst>
              <a:ext uri="{FF2B5EF4-FFF2-40B4-BE49-F238E27FC236}">
                <a16:creationId xmlns:a16="http://schemas.microsoft.com/office/drawing/2014/main" id="{966BEDE0-2D08-ED39-47B6-68DB64AF3585}"/>
              </a:ext>
            </a:extLst>
          </p:cNvPr>
          <p:cNvSpPr/>
          <p:nvPr>
            <p:custDataLst>
              <p:tags r:id="rId22"/>
            </p:custDataLst>
          </p:nvPr>
        </p:nvSpPr>
        <p:spPr>
          <a:xfrm>
            <a:off x="514349" y="4241378"/>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10</a:t>
            </a:r>
          </a:p>
        </p:txBody>
      </p:sp>
      <p:sp>
        <p:nvSpPr>
          <p:cNvPr id="32" name="矩形 31">
            <a:hlinkClick r:id="rId61" action="ppaction://hlinksldjump"/>
            <a:extLst>
              <a:ext uri="{FF2B5EF4-FFF2-40B4-BE49-F238E27FC236}">
                <a16:creationId xmlns:a16="http://schemas.microsoft.com/office/drawing/2014/main" id="{EA5A2CD8-69EB-0ED7-D87E-40A5699F7588}"/>
              </a:ext>
            </a:extLst>
          </p:cNvPr>
          <p:cNvSpPr/>
          <p:nvPr>
            <p:custDataLst>
              <p:tags r:id="rId23"/>
            </p:custDataLst>
          </p:nvPr>
        </p:nvSpPr>
        <p:spPr>
          <a:xfrm>
            <a:off x="11562277" y="3960967"/>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94</a:t>
            </a:r>
          </a:p>
        </p:txBody>
      </p:sp>
      <p:sp>
        <p:nvSpPr>
          <p:cNvPr id="31" name="矩形 30">
            <a:hlinkClick r:id="rId61" action="ppaction://hlinksldjump"/>
            <a:extLst>
              <a:ext uri="{FF2B5EF4-FFF2-40B4-BE49-F238E27FC236}">
                <a16:creationId xmlns:a16="http://schemas.microsoft.com/office/drawing/2014/main" id="{CD7DC639-4F76-E79F-2598-6E006DCF8EA3}"/>
              </a:ext>
            </a:extLst>
          </p:cNvPr>
          <p:cNvSpPr/>
          <p:nvPr>
            <p:custDataLst>
              <p:tags r:id="rId24"/>
            </p:custDataLst>
          </p:nvPr>
        </p:nvSpPr>
        <p:spPr>
          <a:xfrm>
            <a:off x="794760" y="3960967"/>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YOLOv6</a:t>
            </a:r>
          </a:p>
        </p:txBody>
      </p:sp>
      <p:sp>
        <p:nvSpPr>
          <p:cNvPr id="30" name="矩形 29">
            <a:hlinkClick r:id="rId61" action="ppaction://hlinksldjump"/>
            <a:extLst>
              <a:ext uri="{FF2B5EF4-FFF2-40B4-BE49-F238E27FC236}">
                <a16:creationId xmlns:a16="http://schemas.microsoft.com/office/drawing/2014/main" id="{664D9EBA-55C1-8775-E3E9-1DBA4C247E1E}"/>
              </a:ext>
            </a:extLst>
          </p:cNvPr>
          <p:cNvSpPr/>
          <p:nvPr>
            <p:custDataLst>
              <p:tags r:id="rId25"/>
            </p:custDataLst>
          </p:nvPr>
        </p:nvSpPr>
        <p:spPr>
          <a:xfrm>
            <a:off x="514349" y="3960967"/>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9</a:t>
            </a:r>
          </a:p>
        </p:txBody>
      </p:sp>
      <p:sp>
        <p:nvSpPr>
          <p:cNvPr id="29" name="矩形 28">
            <a:hlinkClick r:id="rId62" action="ppaction://hlinksldjump"/>
            <a:extLst>
              <a:ext uri="{FF2B5EF4-FFF2-40B4-BE49-F238E27FC236}">
                <a16:creationId xmlns:a16="http://schemas.microsoft.com/office/drawing/2014/main" id="{6155DE95-1B2C-0E9A-E190-E7E866BE3FA4}"/>
              </a:ext>
            </a:extLst>
          </p:cNvPr>
          <p:cNvSpPr/>
          <p:nvPr>
            <p:custDataLst>
              <p:tags r:id="rId26"/>
            </p:custDataLst>
          </p:nvPr>
        </p:nvSpPr>
        <p:spPr>
          <a:xfrm>
            <a:off x="11562277" y="3680555"/>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91</a:t>
            </a:r>
          </a:p>
        </p:txBody>
      </p:sp>
      <p:sp>
        <p:nvSpPr>
          <p:cNvPr id="28" name="矩形 27">
            <a:hlinkClick r:id="rId62" action="ppaction://hlinksldjump"/>
            <a:extLst>
              <a:ext uri="{FF2B5EF4-FFF2-40B4-BE49-F238E27FC236}">
                <a16:creationId xmlns:a16="http://schemas.microsoft.com/office/drawing/2014/main" id="{470DE33E-F5FE-A5E1-3A8A-CCB27AE2B89C}"/>
              </a:ext>
            </a:extLst>
          </p:cNvPr>
          <p:cNvSpPr/>
          <p:nvPr>
            <p:custDataLst>
              <p:tags r:id="rId27"/>
            </p:custDataLst>
          </p:nvPr>
        </p:nvSpPr>
        <p:spPr>
          <a:xfrm>
            <a:off x="794760" y="3680555"/>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YOLOX</a:t>
            </a:r>
          </a:p>
        </p:txBody>
      </p:sp>
      <p:sp>
        <p:nvSpPr>
          <p:cNvPr id="27" name="矩形 26">
            <a:hlinkClick r:id="rId62" action="ppaction://hlinksldjump"/>
            <a:extLst>
              <a:ext uri="{FF2B5EF4-FFF2-40B4-BE49-F238E27FC236}">
                <a16:creationId xmlns:a16="http://schemas.microsoft.com/office/drawing/2014/main" id="{02BE91E9-0C0D-963A-6067-5CBC52E1CFA2}"/>
              </a:ext>
            </a:extLst>
          </p:cNvPr>
          <p:cNvSpPr/>
          <p:nvPr>
            <p:custDataLst>
              <p:tags r:id="rId28"/>
            </p:custDataLst>
          </p:nvPr>
        </p:nvSpPr>
        <p:spPr>
          <a:xfrm>
            <a:off x="514349" y="3680555"/>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8</a:t>
            </a:r>
          </a:p>
        </p:txBody>
      </p:sp>
      <p:sp>
        <p:nvSpPr>
          <p:cNvPr id="26" name="矩形 25">
            <a:extLst>
              <a:ext uri="{FF2B5EF4-FFF2-40B4-BE49-F238E27FC236}">
                <a16:creationId xmlns:a16="http://schemas.microsoft.com/office/drawing/2014/main" id="{EC0B33AF-FC1C-F088-3530-3C6B3FBDDA44}"/>
              </a:ext>
            </a:extLst>
          </p:cNvPr>
          <p:cNvSpPr/>
          <p:nvPr>
            <p:custDataLst>
              <p:tags r:id="rId29"/>
            </p:custDataLst>
          </p:nvPr>
        </p:nvSpPr>
        <p:spPr>
          <a:xfrm>
            <a:off x="794760" y="3400144"/>
            <a:ext cx="10880506" cy="242003"/>
          </a:xfrm>
          <a:prstGeom prst="rect">
            <a:avLst/>
          </a:prstGeom>
          <a:solidFill>
            <a:srgbClr val="D9D9D9"/>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ctr">
              <a:spcBef>
                <a:spcPct val="0"/>
              </a:spcBef>
              <a:spcAft>
                <a:spcPct val="0"/>
              </a:spcAft>
            </a:pPr>
            <a:endParaRPr lang="en-US" sz="968">
              <a:solidFill>
                <a:schemeClr val="tx1"/>
              </a:solidFill>
              <a:cs typeface="Segoe UI" panose="020B0502040204020203" pitchFamily="34" charset="0"/>
            </a:endParaRPr>
          </a:p>
        </p:txBody>
      </p:sp>
      <p:sp>
        <p:nvSpPr>
          <p:cNvPr id="25" name="矩形 24">
            <a:hlinkClick r:id="rId63" action="ppaction://hlinksldjump"/>
            <a:extLst>
              <a:ext uri="{FF2B5EF4-FFF2-40B4-BE49-F238E27FC236}">
                <a16:creationId xmlns:a16="http://schemas.microsoft.com/office/drawing/2014/main" id="{8A54750B-671B-6EC1-F1E3-EB5593F175EC}"/>
              </a:ext>
            </a:extLst>
          </p:cNvPr>
          <p:cNvSpPr/>
          <p:nvPr>
            <p:custDataLst>
              <p:tags r:id="rId30"/>
            </p:custDataLst>
          </p:nvPr>
        </p:nvSpPr>
        <p:spPr>
          <a:xfrm>
            <a:off x="11562277" y="3400144"/>
            <a:ext cx="66901" cy="2420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88</a:t>
            </a:r>
          </a:p>
        </p:txBody>
      </p:sp>
      <p:sp>
        <p:nvSpPr>
          <p:cNvPr id="24" name="矩形 23">
            <a:hlinkClick r:id="rId63" action="ppaction://hlinksldjump"/>
            <a:extLst>
              <a:ext uri="{FF2B5EF4-FFF2-40B4-BE49-F238E27FC236}">
                <a16:creationId xmlns:a16="http://schemas.microsoft.com/office/drawing/2014/main" id="{263B1506-26A4-EDD1-5210-F73D6360312A}"/>
              </a:ext>
            </a:extLst>
          </p:cNvPr>
          <p:cNvSpPr/>
          <p:nvPr>
            <p:custDataLst>
              <p:tags r:id="rId31"/>
            </p:custDataLst>
          </p:nvPr>
        </p:nvSpPr>
        <p:spPr>
          <a:xfrm>
            <a:off x="794760" y="3400144"/>
            <a:ext cx="1958329" cy="2420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YOLOR</a:t>
            </a:r>
          </a:p>
        </p:txBody>
      </p:sp>
      <p:sp>
        <p:nvSpPr>
          <p:cNvPr id="23" name="矩形 22">
            <a:hlinkClick r:id="rId63" action="ppaction://hlinksldjump"/>
            <a:extLst>
              <a:ext uri="{FF2B5EF4-FFF2-40B4-BE49-F238E27FC236}">
                <a16:creationId xmlns:a16="http://schemas.microsoft.com/office/drawing/2014/main" id="{9BB3E621-CB4F-1535-9FB1-FDF6D4CBB0CF}"/>
              </a:ext>
            </a:extLst>
          </p:cNvPr>
          <p:cNvSpPr/>
          <p:nvPr>
            <p:custDataLst>
              <p:tags r:id="rId32"/>
            </p:custDataLst>
          </p:nvPr>
        </p:nvSpPr>
        <p:spPr>
          <a:xfrm>
            <a:off x="514349" y="3400144"/>
            <a:ext cx="242004" cy="242003"/>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7</a:t>
            </a:r>
          </a:p>
        </p:txBody>
      </p:sp>
      <p:sp>
        <p:nvSpPr>
          <p:cNvPr id="22" name="矩形 21">
            <a:hlinkClick r:id="rId64" action="ppaction://hlinksldjump"/>
            <a:extLst>
              <a:ext uri="{FF2B5EF4-FFF2-40B4-BE49-F238E27FC236}">
                <a16:creationId xmlns:a16="http://schemas.microsoft.com/office/drawing/2014/main" id="{031CDAEC-58E6-5719-6554-2AF9D5ABFC1E}"/>
              </a:ext>
            </a:extLst>
          </p:cNvPr>
          <p:cNvSpPr/>
          <p:nvPr>
            <p:custDataLst>
              <p:tags r:id="rId33"/>
            </p:custDataLst>
          </p:nvPr>
        </p:nvSpPr>
        <p:spPr>
          <a:xfrm>
            <a:off x="11562277" y="3119732"/>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85</a:t>
            </a:r>
          </a:p>
        </p:txBody>
      </p:sp>
      <p:sp>
        <p:nvSpPr>
          <p:cNvPr id="21" name="矩形 20">
            <a:hlinkClick r:id="rId64" action="ppaction://hlinksldjump"/>
            <a:extLst>
              <a:ext uri="{FF2B5EF4-FFF2-40B4-BE49-F238E27FC236}">
                <a16:creationId xmlns:a16="http://schemas.microsoft.com/office/drawing/2014/main" id="{C3AB58BD-03FA-118D-2734-01DEAB85E7A4}"/>
              </a:ext>
            </a:extLst>
          </p:cNvPr>
          <p:cNvSpPr/>
          <p:nvPr>
            <p:custDataLst>
              <p:tags r:id="rId34"/>
            </p:custDataLst>
          </p:nvPr>
        </p:nvSpPr>
        <p:spPr>
          <a:xfrm>
            <a:off x="794760" y="3119732"/>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Scaled-YOLOv4</a:t>
            </a:r>
          </a:p>
        </p:txBody>
      </p:sp>
      <p:sp>
        <p:nvSpPr>
          <p:cNvPr id="20" name="矩形 19">
            <a:hlinkClick r:id="rId64" action="ppaction://hlinksldjump"/>
            <a:extLst>
              <a:ext uri="{FF2B5EF4-FFF2-40B4-BE49-F238E27FC236}">
                <a16:creationId xmlns:a16="http://schemas.microsoft.com/office/drawing/2014/main" id="{19B7F479-A0C0-6537-0E28-A8B7141D3F76}"/>
              </a:ext>
            </a:extLst>
          </p:cNvPr>
          <p:cNvSpPr/>
          <p:nvPr>
            <p:custDataLst>
              <p:tags r:id="rId35"/>
            </p:custDataLst>
          </p:nvPr>
        </p:nvSpPr>
        <p:spPr>
          <a:xfrm>
            <a:off x="514349" y="3119732"/>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6</a:t>
            </a:r>
          </a:p>
        </p:txBody>
      </p:sp>
      <p:sp>
        <p:nvSpPr>
          <p:cNvPr id="19" name="矩形 18">
            <a:hlinkClick r:id="rId65" action="ppaction://hlinksldjump"/>
            <a:extLst>
              <a:ext uri="{FF2B5EF4-FFF2-40B4-BE49-F238E27FC236}">
                <a16:creationId xmlns:a16="http://schemas.microsoft.com/office/drawing/2014/main" id="{8E5B0622-6D09-E883-2513-23D2280792E0}"/>
              </a:ext>
            </a:extLst>
          </p:cNvPr>
          <p:cNvSpPr/>
          <p:nvPr>
            <p:custDataLst>
              <p:tags r:id="rId36"/>
            </p:custDataLst>
          </p:nvPr>
        </p:nvSpPr>
        <p:spPr>
          <a:xfrm>
            <a:off x="11562277" y="2839320"/>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81</a:t>
            </a:r>
          </a:p>
        </p:txBody>
      </p:sp>
      <p:sp>
        <p:nvSpPr>
          <p:cNvPr id="18" name="矩形 17">
            <a:hlinkClick r:id="rId65" action="ppaction://hlinksldjump"/>
            <a:extLst>
              <a:ext uri="{FF2B5EF4-FFF2-40B4-BE49-F238E27FC236}">
                <a16:creationId xmlns:a16="http://schemas.microsoft.com/office/drawing/2014/main" id="{2B2109DE-78F3-1F40-CA71-E60761C47F58}"/>
              </a:ext>
            </a:extLst>
          </p:cNvPr>
          <p:cNvSpPr/>
          <p:nvPr>
            <p:custDataLst>
              <p:tags r:id="rId37"/>
            </p:custDataLst>
          </p:nvPr>
        </p:nvSpPr>
        <p:spPr>
          <a:xfrm>
            <a:off x="794760" y="2839320"/>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YOLOv5</a:t>
            </a:r>
          </a:p>
        </p:txBody>
      </p:sp>
      <p:sp>
        <p:nvSpPr>
          <p:cNvPr id="17" name="矩形 16">
            <a:hlinkClick r:id="rId65" action="ppaction://hlinksldjump"/>
            <a:extLst>
              <a:ext uri="{FF2B5EF4-FFF2-40B4-BE49-F238E27FC236}">
                <a16:creationId xmlns:a16="http://schemas.microsoft.com/office/drawing/2014/main" id="{8629202B-7371-D37D-3E07-666609AF0496}"/>
              </a:ext>
            </a:extLst>
          </p:cNvPr>
          <p:cNvSpPr/>
          <p:nvPr>
            <p:custDataLst>
              <p:tags r:id="rId38"/>
            </p:custDataLst>
          </p:nvPr>
        </p:nvSpPr>
        <p:spPr>
          <a:xfrm>
            <a:off x="514349" y="2839320"/>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5</a:t>
            </a:r>
          </a:p>
        </p:txBody>
      </p:sp>
      <p:sp>
        <p:nvSpPr>
          <p:cNvPr id="16" name="矩形 15">
            <a:hlinkClick r:id="rId66" action="ppaction://hlinksldjump"/>
            <a:extLst>
              <a:ext uri="{FF2B5EF4-FFF2-40B4-BE49-F238E27FC236}">
                <a16:creationId xmlns:a16="http://schemas.microsoft.com/office/drawing/2014/main" id="{D65095F5-ED8E-D8F5-0542-45AED260C43C}"/>
              </a:ext>
            </a:extLst>
          </p:cNvPr>
          <p:cNvSpPr/>
          <p:nvPr>
            <p:custDataLst>
              <p:tags r:id="rId39"/>
            </p:custDataLst>
          </p:nvPr>
        </p:nvSpPr>
        <p:spPr>
          <a:xfrm>
            <a:off x="11562277" y="2558909"/>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76</a:t>
            </a:r>
          </a:p>
        </p:txBody>
      </p:sp>
      <p:sp>
        <p:nvSpPr>
          <p:cNvPr id="15" name="矩形 14">
            <a:hlinkClick r:id="rId66" action="ppaction://hlinksldjump"/>
            <a:extLst>
              <a:ext uri="{FF2B5EF4-FFF2-40B4-BE49-F238E27FC236}">
                <a16:creationId xmlns:a16="http://schemas.microsoft.com/office/drawing/2014/main" id="{619584D6-006F-BEE9-3C9C-FCE4A6D48AAC}"/>
              </a:ext>
            </a:extLst>
          </p:cNvPr>
          <p:cNvSpPr/>
          <p:nvPr>
            <p:custDataLst>
              <p:tags r:id="rId40"/>
            </p:custDataLst>
          </p:nvPr>
        </p:nvSpPr>
        <p:spPr>
          <a:xfrm>
            <a:off x="794760" y="2558909"/>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YOLOv4</a:t>
            </a:r>
          </a:p>
        </p:txBody>
      </p:sp>
      <p:sp>
        <p:nvSpPr>
          <p:cNvPr id="14" name="矩形 13">
            <a:hlinkClick r:id="rId66" action="ppaction://hlinksldjump"/>
            <a:extLst>
              <a:ext uri="{FF2B5EF4-FFF2-40B4-BE49-F238E27FC236}">
                <a16:creationId xmlns:a16="http://schemas.microsoft.com/office/drawing/2014/main" id="{75924FA3-D419-5131-3B6B-79689E322A3C}"/>
              </a:ext>
            </a:extLst>
          </p:cNvPr>
          <p:cNvSpPr/>
          <p:nvPr>
            <p:custDataLst>
              <p:tags r:id="rId41"/>
            </p:custDataLst>
          </p:nvPr>
        </p:nvSpPr>
        <p:spPr>
          <a:xfrm>
            <a:off x="514349" y="2558909"/>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4</a:t>
            </a:r>
          </a:p>
        </p:txBody>
      </p:sp>
      <p:sp>
        <p:nvSpPr>
          <p:cNvPr id="13" name="矩形 12">
            <a:hlinkClick r:id="rId67" action="ppaction://hlinksldjump"/>
            <a:extLst>
              <a:ext uri="{FF2B5EF4-FFF2-40B4-BE49-F238E27FC236}">
                <a16:creationId xmlns:a16="http://schemas.microsoft.com/office/drawing/2014/main" id="{627A66C8-1ADE-9A94-031C-4D9A9906CF10}"/>
              </a:ext>
            </a:extLst>
          </p:cNvPr>
          <p:cNvSpPr/>
          <p:nvPr>
            <p:custDataLst>
              <p:tags r:id="rId42"/>
            </p:custDataLst>
          </p:nvPr>
        </p:nvSpPr>
        <p:spPr>
          <a:xfrm>
            <a:off x="11562277" y="2278498"/>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69</a:t>
            </a:r>
          </a:p>
        </p:txBody>
      </p:sp>
      <p:sp>
        <p:nvSpPr>
          <p:cNvPr id="12" name="矩形 11">
            <a:hlinkClick r:id="rId67" action="ppaction://hlinksldjump"/>
            <a:extLst>
              <a:ext uri="{FF2B5EF4-FFF2-40B4-BE49-F238E27FC236}">
                <a16:creationId xmlns:a16="http://schemas.microsoft.com/office/drawing/2014/main" id="{6ABC41E7-659F-0598-536E-F3D47BD689B0}"/>
              </a:ext>
            </a:extLst>
          </p:cNvPr>
          <p:cNvSpPr/>
          <p:nvPr>
            <p:custDataLst>
              <p:tags r:id="rId43"/>
            </p:custDataLst>
          </p:nvPr>
        </p:nvSpPr>
        <p:spPr>
          <a:xfrm>
            <a:off x="794760" y="2278498"/>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YOLOv3</a:t>
            </a:r>
          </a:p>
        </p:txBody>
      </p:sp>
      <p:sp>
        <p:nvSpPr>
          <p:cNvPr id="11" name="矩形 10">
            <a:hlinkClick r:id="rId67" action="ppaction://hlinksldjump"/>
            <a:extLst>
              <a:ext uri="{FF2B5EF4-FFF2-40B4-BE49-F238E27FC236}">
                <a16:creationId xmlns:a16="http://schemas.microsoft.com/office/drawing/2014/main" id="{7700A556-2F0C-0AD5-BF60-6055BFA2C453}"/>
              </a:ext>
            </a:extLst>
          </p:cNvPr>
          <p:cNvSpPr/>
          <p:nvPr>
            <p:custDataLst>
              <p:tags r:id="rId44"/>
            </p:custDataLst>
          </p:nvPr>
        </p:nvSpPr>
        <p:spPr>
          <a:xfrm>
            <a:off x="514349" y="2278498"/>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3</a:t>
            </a:r>
          </a:p>
        </p:txBody>
      </p:sp>
      <p:sp>
        <p:nvSpPr>
          <p:cNvPr id="10" name="矩形 9">
            <a:hlinkClick r:id="rId68" action="ppaction://hlinksldjump"/>
            <a:extLst>
              <a:ext uri="{FF2B5EF4-FFF2-40B4-BE49-F238E27FC236}">
                <a16:creationId xmlns:a16="http://schemas.microsoft.com/office/drawing/2014/main" id="{A0BAB9EC-BBE7-FCF2-2226-48861178312A}"/>
              </a:ext>
            </a:extLst>
          </p:cNvPr>
          <p:cNvSpPr/>
          <p:nvPr>
            <p:custDataLst>
              <p:tags r:id="rId45"/>
            </p:custDataLst>
          </p:nvPr>
        </p:nvSpPr>
        <p:spPr>
          <a:xfrm>
            <a:off x="11562277" y="1998086"/>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63</a:t>
            </a:r>
          </a:p>
        </p:txBody>
      </p:sp>
      <p:sp>
        <p:nvSpPr>
          <p:cNvPr id="9" name="矩形 8">
            <a:hlinkClick r:id="rId68" action="ppaction://hlinksldjump"/>
            <a:extLst>
              <a:ext uri="{FF2B5EF4-FFF2-40B4-BE49-F238E27FC236}">
                <a16:creationId xmlns:a16="http://schemas.microsoft.com/office/drawing/2014/main" id="{364C6681-0A8C-CABE-5437-B6A026A6FFFA}"/>
              </a:ext>
            </a:extLst>
          </p:cNvPr>
          <p:cNvSpPr/>
          <p:nvPr>
            <p:custDataLst>
              <p:tags r:id="rId46"/>
            </p:custDataLst>
          </p:nvPr>
        </p:nvSpPr>
        <p:spPr>
          <a:xfrm>
            <a:off x="794760" y="1998086"/>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YOLO9000</a:t>
            </a:r>
          </a:p>
        </p:txBody>
      </p:sp>
      <p:sp>
        <p:nvSpPr>
          <p:cNvPr id="8" name="矩形 7">
            <a:hlinkClick r:id="rId68" action="ppaction://hlinksldjump"/>
            <a:extLst>
              <a:ext uri="{FF2B5EF4-FFF2-40B4-BE49-F238E27FC236}">
                <a16:creationId xmlns:a16="http://schemas.microsoft.com/office/drawing/2014/main" id="{2EBA8C9E-6192-36DE-7CEF-0B2752FABDF2}"/>
              </a:ext>
            </a:extLst>
          </p:cNvPr>
          <p:cNvSpPr/>
          <p:nvPr>
            <p:custDataLst>
              <p:tags r:id="rId47"/>
            </p:custDataLst>
          </p:nvPr>
        </p:nvSpPr>
        <p:spPr>
          <a:xfrm>
            <a:off x="514349" y="1998086"/>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2</a:t>
            </a:r>
          </a:p>
        </p:txBody>
      </p:sp>
      <p:sp>
        <p:nvSpPr>
          <p:cNvPr id="7" name="矩形 6">
            <a:hlinkClick r:id="rId69" action="ppaction://hlinksldjump"/>
            <a:extLst>
              <a:ext uri="{FF2B5EF4-FFF2-40B4-BE49-F238E27FC236}">
                <a16:creationId xmlns:a16="http://schemas.microsoft.com/office/drawing/2014/main" id="{4E5F5957-ADF0-C8DA-27DE-B787E815064A}"/>
              </a:ext>
            </a:extLst>
          </p:cNvPr>
          <p:cNvSpPr/>
          <p:nvPr>
            <p:custDataLst>
              <p:tags r:id="rId48"/>
            </p:custDataLst>
          </p:nvPr>
        </p:nvSpPr>
        <p:spPr>
          <a:xfrm>
            <a:off x="11562277" y="1717675"/>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55</a:t>
            </a:r>
          </a:p>
        </p:txBody>
      </p:sp>
      <p:sp>
        <p:nvSpPr>
          <p:cNvPr id="6" name="矩形 5">
            <a:hlinkClick r:id="rId69" action="ppaction://hlinksldjump"/>
            <a:extLst>
              <a:ext uri="{FF2B5EF4-FFF2-40B4-BE49-F238E27FC236}">
                <a16:creationId xmlns:a16="http://schemas.microsoft.com/office/drawing/2014/main" id="{8B5A9E49-6ACA-C7B4-38CE-C623F176AD47}"/>
              </a:ext>
            </a:extLst>
          </p:cNvPr>
          <p:cNvSpPr/>
          <p:nvPr>
            <p:custDataLst>
              <p:tags r:id="rId49"/>
            </p:custDataLst>
          </p:nvPr>
        </p:nvSpPr>
        <p:spPr>
          <a:xfrm>
            <a:off x="794760" y="1717675"/>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You Only Look Once</a:t>
            </a:r>
          </a:p>
        </p:txBody>
      </p:sp>
      <p:sp>
        <p:nvSpPr>
          <p:cNvPr id="5" name="矩形 4">
            <a:hlinkClick r:id="rId69" action="ppaction://hlinksldjump"/>
            <a:extLst>
              <a:ext uri="{FF2B5EF4-FFF2-40B4-BE49-F238E27FC236}">
                <a16:creationId xmlns:a16="http://schemas.microsoft.com/office/drawing/2014/main" id="{DC06210E-D9CF-A044-FB1A-57BB034C8D16}"/>
              </a:ext>
            </a:extLst>
          </p:cNvPr>
          <p:cNvSpPr/>
          <p:nvPr>
            <p:custDataLst>
              <p:tags r:id="rId50"/>
            </p:custDataLst>
          </p:nvPr>
        </p:nvSpPr>
        <p:spPr>
          <a:xfrm>
            <a:off x="514349" y="1717675"/>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a:t>
            </a:r>
          </a:p>
        </p:txBody>
      </p:sp>
      <p:sp>
        <p:nvSpPr>
          <p:cNvPr id="4" name="标题 3">
            <a:extLst>
              <a:ext uri="{FF2B5EF4-FFF2-40B4-BE49-F238E27FC236}">
                <a16:creationId xmlns:a16="http://schemas.microsoft.com/office/drawing/2014/main" id="{0738D1E0-47FA-357B-456C-57D7B21047B8}"/>
              </a:ext>
            </a:extLst>
          </p:cNvPr>
          <p:cNvSpPr>
            <a:spLocks noGrp="1"/>
          </p:cNvSpPr>
          <p:nvPr>
            <p:ph type="title"/>
            <p:custDataLst>
              <p:tags r:id="rId51"/>
            </p:custDataLst>
          </p:nvPr>
        </p:nvSpPr>
        <p:spPr/>
        <p:txBody>
          <a:bodyPr/>
          <a:lstStyle/>
          <a:p>
            <a:r>
              <a:rPr lang="en-US"/>
              <a:t>Models</a:t>
            </a:r>
          </a:p>
        </p:txBody>
      </p:sp>
      <p:graphicFrame>
        <p:nvGraphicFramePr>
          <p:cNvPr id="51" name="think-cell data - do not delete" hidden="1">
            <a:extLst>
              <a:ext uri="{FF2B5EF4-FFF2-40B4-BE49-F238E27FC236}">
                <a16:creationId xmlns:a16="http://schemas.microsoft.com/office/drawing/2014/main" id="{841C2348-0AE5-05D0-30FC-EA9847273080}"/>
              </a:ext>
            </a:extLst>
          </p:cNvPr>
          <p:cNvGraphicFramePr>
            <a:graphicFrameLocks noChangeAspect="1"/>
          </p:cNvGraphicFramePr>
          <p:nvPr>
            <p:custDataLst>
              <p:tags r:id="rId5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0" imgW="473" imgH="476" progId="TCLayout.ActiveDocument.1">
                  <p:embed/>
                </p:oleObj>
              </mc:Choice>
              <mc:Fallback>
                <p:oleObj name="think-cell 幻灯片" r:id="rId70" imgW="473" imgH="476" progId="TCLayout.ActiveDocument.1">
                  <p:embed/>
                  <p:pic>
                    <p:nvPicPr>
                      <p:cNvPr id="51" name="think-cell data - do not delete" hidden="1">
                        <a:extLst>
                          <a:ext uri="{FF2B5EF4-FFF2-40B4-BE49-F238E27FC236}">
                            <a16:creationId xmlns:a16="http://schemas.microsoft.com/office/drawing/2014/main" id="{841C2348-0AE5-05D0-30FC-EA9847273080}"/>
                          </a:ext>
                        </a:extLst>
                      </p:cNvPr>
                      <p:cNvPicPr/>
                      <p:nvPr/>
                    </p:nvPicPr>
                    <p:blipFill>
                      <a:blip r:embed="rId71"/>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9725378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ECF3AAC-18BC-EA32-D862-C5EBC80124A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7ECF3AAC-18BC-EA32-D862-C5EBC80124A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179599"/>
            <a:ext cx="11160917" cy="984885"/>
          </a:xfrm>
        </p:spPr>
        <p:txBody>
          <a:bodyPr vert="horz"/>
          <a:lstStyle/>
          <a:p>
            <a:r>
              <a:rPr lang="en-US" dirty="0"/>
              <a:t>YOLOR: 2021 ArXiv						[Improvements]</a:t>
            </a:r>
            <a:br>
              <a:rPr lang="en-US" dirty="0"/>
            </a:br>
            <a:r>
              <a:rPr lang="en-US" dirty="0"/>
              <a:t>Authors in YOLOv4 Achieve A Single Model for Various Tasks</a:t>
            </a:r>
          </a:p>
        </p:txBody>
      </p:sp>
      <p:pic>
        <p:nvPicPr>
          <p:cNvPr id="7" name="图片 6" descr="图示&#10;&#10;描述已自动生成">
            <a:extLst>
              <a:ext uri="{FF2B5EF4-FFF2-40B4-BE49-F238E27FC236}">
                <a16:creationId xmlns:a16="http://schemas.microsoft.com/office/drawing/2014/main" id="{2F0E7C6E-C90C-1EA9-DF9E-1FA7E5478C8E}"/>
              </a:ext>
            </a:extLst>
          </p:cNvPr>
          <p:cNvPicPr>
            <a:picLocks noChangeAspect="1"/>
          </p:cNvPicPr>
          <p:nvPr/>
        </p:nvPicPr>
        <p:blipFill>
          <a:blip r:embed="rId5"/>
          <a:stretch>
            <a:fillRect/>
          </a:stretch>
        </p:blipFill>
        <p:spPr>
          <a:xfrm>
            <a:off x="1117091" y="1261799"/>
            <a:ext cx="9957817" cy="5027121"/>
          </a:xfrm>
          <a:prstGeom prst="rect">
            <a:avLst/>
          </a:prstGeom>
        </p:spPr>
      </p:pic>
    </p:spTree>
    <p:extLst>
      <p:ext uri="{BB962C8B-B14F-4D97-AF65-F5344CB8AC3E}">
        <p14:creationId xmlns:p14="http://schemas.microsoft.com/office/powerpoint/2010/main" val="966040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4349" y="1878920"/>
            <a:ext cx="3817621" cy="4125686"/>
          </a:xfrm>
        </p:spPr>
        <p:txBody>
          <a:bodyPr/>
          <a:lstStyle/>
          <a:p>
            <a:r>
              <a:rPr lang="zh-CN" altLang="en-US" sz="2000" dirty="0"/>
              <a:t>目标检测领域的诞生主要是为了解决计算机视觉中的一个基本问题：</a:t>
            </a:r>
            <a:endParaRPr lang="en-US" altLang="zh-CN" sz="2000" dirty="0"/>
          </a:p>
          <a:p>
            <a:endParaRPr lang="en-US" altLang="zh-CN" sz="2000" dirty="0"/>
          </a:p>
          <a:p>
            <a:r>
              <a:rPr lang="zh-CN" altLang="en-US" sz="2800" dirty="0">
                <a:solidFill>
                  <a:schemeClr val="accent1"/>
                </a:solidFill>
              </a:rPr>
              <a:t>如何让计算机能够自动地从图像或视频中识别并定位各种目标物体</a:t>
            </a:r>
            <a:r>
              <a:rPr lang="en-US" altLang="zh-CN" sz="2800" dirty="0">
                <a:solidFill>
                  <a:schemeClr val="accent1"/>
                </a:solidFill>
              </a:rPr>
              <a:t>?</a:t>
            </a:r>
          </a:p>
          <a:p>
            <a:endParaRPr lang="zh-CN" altLang="en-US" sz="2000" dirty="0"/>
          </a:p>
          <a:p>
            <a:r>
              <a:rPr lang="zh-CN" altLang="en-US" sz="2000" dirty="0"/>
              <a:t>目标检测旨在使计算机能够模拟人类视觉系统的类似功能，即不仅识别视觉内容中存在的物体，还能理解它们在空间中的位置和相互关系</a:t>
            </a:r>
          </a:p>
          <a:p>
            <a:endParaRPr lang="en-US" sz="2000" dirty="0"/>
          </a:p>
        </p:txBody>
      </p:sp>
      <p:sp>
        <p:nvSpPr>
          <p:cNvPr id="3" name="Title 2"/>
          <p:cNvSpPr>
            <a:spLocks noGrp="1"/>
          </p:cNvSpPr>
          <p:nvPr>
            <p:ph type="title"/>
          </p:nvPr>
        </p:nvSpPr>
        <p:spPr>
          <a:xfrm>
            <a:off x="514349" y="672041"/>
            <a:ext cx="11160917" cy="492443"/>
          </a:xfrm>
        </p:spPr>
        <p:txBody>
          <a:bodyPr/>
          <a:lstStyle/>
          <a:p>
            <a:r>
              <a:rPr lang="zh-CN" altLang="en-US" dirty="0"/>
              <a:t>用于解决什么问题？</a:t>
            </a:r>
            <a:endParaRPr lang="en-US" dirty="0"/>
          </a:p>
        </p:txBody>
      </p:sp>
      <p:pic>
        <p:nvPicPr>
          <p:cNvPr id="5" name="图片 4" descr="图片包含 游戏机, 食物&#10;&#10;描述已自动生成">
            <a:extLst>
              <a:ext uri="{FF2B5EF4-FFF2-40B4-BE49-F238E27FC236}">
                <a16:creationId xmlns:a16="http://schemas.microsoft.com/office/drawing/2014/main" id="{1329CA5B-D406-D0C0-AFAC-744E94C8CD4D}"/>
              </a:ext>
            </a:extLst>
          </p:cNvPr>
          <p:cNvPicPr>
            <a:picLocks noChangeAspect="1"/>
          </p:cNvPicPr>
          <p:nvPr/>
        </p:nvPicPr>
        <p:blipFill>
          <a:blip r:embed="rId2"/>
          <a:stretch>
            <a:fillRect/>
          </a:stretch>
        </p:blipFill>
        <p:spPr>
          <a:xfrm>
            <a:off x="4455316" y="1878919"/>
            <a:ext cx="7219950" cy="4125686"/>
          </a:xfrm>
          <a:prstGeom prst="rect">
            <a:avLst/>
          </a:prstGeom>
        </p:spPr>
      </p:pic>
      <p:sp>
        <p:nvSpPr>
          <p:cNvPr id="6" name="文本框 5">
            <a:extLst>
              <a:ext uri="{FF2B5EF4-FFF2-40B4-BE49-F238E27FC236}">
                <a16:creationId xmlns:a16="http://schemas.microsoft.com/office/drawing/2014/main" id="{932CF476-18DC-4902-AA61-A64E0972B7ED}"/>
              </a:ext>
            </a:extLst>
          </p:cNvPr>
          <p:cNvSpPr txBox="1"/>
          <p:nvPr/>
        </p:nvSpPr>
        <p:spPr>
          <a:xfrm>
            <a:off x="9771067" y="5635273"/>
            <a:ext cx="1904199" cy="369332"/>
          </a:xfrm>
          <a:prstGeom prst="rect">
            <a:avLst/>
          </a:prstGeom>
          <a:noFill/>
        </p:spPr>
        <p:txBody>
          <a:bodyPr wrap="square">
            <a:spAutoFit/>
          </a:bodyPr>
          <a:lstStyle/>
          <a:p>
            <a:pPr algn="ctr"/>
            <a:r>
              <a:rPr lang="en-US" altLang="zh-CN" sz="1800" b="1" dirty="0">
                <a:solidFill>
                  <a:srgbClr val="FFFF00"/>
                </a:solidFill>
                <a:latin typeface="+mj-lt"/>
                <a:cs typeface="Segoe UI" panose="020B0502040204020203" pitchFamily="34" charset="0"/>
              </a:rPr>
              <a:t>Dall·E-3</a:t>
            </a:r>
            <a:r>
              <a:rPr lang="zh-CN" altLang="en-US" sz="1800" dirty="0">
                <a:solidFill>
                  <a:srgbClr val="FFFF00"/>
                </a:solidFill>
                <a:latin typeface="+mj-lt"/>
                <a:cs typeface="Segoe UI" panose="020B0502040204020203" pitchFamily="34" charset="0"/>
              </a:rPr>
              <a:t>模型生成</a:t>
            </a:r>
            <a:endParaRPr lang="en-US" altLang="zh-CN" sz="1800" dirty="0">
              <a:solidFill>
                <a:srgbClr val="FFFF00"/>
              </a:solidFill>
              <a:latin typeface="+mj-lt"/>
              <a:cs typeface="Segoe UI" panose="020B0502040204020203" pitchFamily="34" charset="0"/>
            </a:endParaRPr>
          </a:p>
        </p:txBody>
      </p:sp>
    </p:spTree>
    <p:extLst>
      <p:ext uri="{BB962C8B-B14F-4D97-AF65-F5344CB8AC3E}">
        <p14:creationId xmlns:p14="http://schemas.microsoft.com/office/powerpoint/2010/main" val="14619610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BF22C09-9EB4-9137-C31B-1B4E0F7E088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CBF22C09-9EB4-9137-C31B-1B4E0F7E088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179599"/>
            <a:ext cx="11160917" cy="984885"/>
          </a:xfrm>
        </p:spPr>
        <p:txBody>
          <a:bodyPr vert="horz"/>
          <a:lstStyle/>
          <a:p>
            <a:r>
              <a:rPr lang="en-US" dirty="0"/>
              <a:t>YOLOR: 2021 ArXiv						[Improvements]</a:t>
            </a:r>
            <a:br>
              <a:rPr lang="en-US" dirty="0"/>
            </a:br>
            <a:r>
              <a:rPr lang="en-US" dirty="0"/>
              <a:t>Authors in YOLOv4 Achieve A Single Model for Various Tasks</a:t>
            </a:r>
          </a:p>
        </p:txBody>
      </p:sp>
      <mc:AlternateContent xmlns:mc="http://schemas.openxmlformats.org/markup-compatibility/2006" xmlns:a14="http://schemas.microsoft.com/office/drawing/2010/main">
        <mc:Choice Requires="a14">
          <p:sp>
            <p:nvSpPr>
              <p:cNvPr id="34" name="ee4pContent1">
                <a:extLst>
                  <a:ext uri="{FF2B5EF4-FFF2-40B4-BE49-F238E27FC236}">
                    <a16:creationId xmlns:a16="http://schemas.microsoft.com/office/drawing/2014/main" id="{EB552861-5038-4AF1-895B-4D1750811A3B}"/>
                  </a:ext>
                </a:extLst>
              </p:cNvPr>
              <p:cNvSpPr txBox="1">
                <a:spLocks/>
              </p:cNvSpPr>
              <p:nvPr>
                <p:custDataLst>
                  <p:tags r:id="rId2"/>
                </p:custDataLst>
              </p:nvPr>
            </p:nvSpPr>
            <p:spPr>
              <a:xfrm>
                <a:off x="514348" y="1344169"/>
                <a:ext cx="11160917" cy="482168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YOLOR</a:t>
                </a:r>
                <a:r>
                  <a:rPr lang="zh-CN" altLang="en-US" dirty="0">
                    <a:latin typeface="+mn-lt"/>
                  </a:rPr>
                  <a:t>由</a:t>
                </a:r>
                <a:r>
                  <a:rPr lang="en-US" altLang="zh-CN" dirty="0">
                    <a:latin typeface="+mn-lt"/>
                  </a:rPr>
                  <a:t>YOLOv4</a:t>
                </a:r>
                <a:r>
                  <a:rPr lang="zh-CN" altLang="en-US" dirty="0">
                    <a:latin typeface="+mn-lt"/>
                  </a:rPr>
                  <a:t>的同一个研究小组于</a:t>
                </a:r>
                <a:r>
                  <a:rPr lang="en-US" altLang="zh-CN" dirty="0">
                    <a:latin typeface="+mn-lt"/>
                  </a:rPr>
                  <a:t>2021</a:t>
                </a:r>
                <a:r>
                  <a:rPr lang="zh-CN" altLang="en-US" dirty="0">
                    <a:latin typeface="+mn-lt"/>
                  </a:rPr>
                  <a:t>年</a:t>
                </a:r>
                <a:r>
                  <a:rPr lang="en-US" altLang="zh-CN" dirty="0">
                    <a:latin typeface="+mn-lt"/>
                  </a:rPr>
                  <a:t>5</a:t>
                </a:r>
                <a:r>
                  <a:rPr lang="zh-CN" altLang="en-US" dirty="0">
                    <a:latin typeface="+mn-lt"/>
                  </a:rPr>
                  <a:t>月在</a:t>
                </a:r>
                <a:r>
                  <a:rPr lang="en-US" altLang="zh-CN" dirty="0">
                    <a:latin typeface="+mn-lt"/>
                  </a:rPr>
                  <a:t>ArXiv</a:t>
                </a:r>
                <a:r>
                  <a:rPr lang="zh-CN" altLang="en-US" dirty="0">
                    <a:latin typeface="+mn-lt"/>
                  </a:rPr>
                  <a:t>上发表</a:t>
                </a:r>
                <a:endParaRPr lang="en-US" altLang="zh-CN" dirty="0">
                  <a:latin typeface="+mn-lt"/>
                </a:endParaRPr>
              </a:p>
              <a:p>
                <a:pPr lvl="1"/>
                <a:endParaRPr lang="en-US" altLang="zh-CN" dirty="0">
                  <a:latin typeface="+mn-lt"/>
                </a:endParaRPr>
              </a:p>
              <a:p>
                <a:pPr lvl="1"/>
                <a:r>
                  <a:rPr lang="en-US" altLang="zh-CN" dirty="0">
                    <a:latin typeface="+mn-lt"/>
                  </a:rPr>
                  <a:t>YOLOR</a:t>
                </a:r>
                <a:r>
                  <a:rPr lang="zh-CN" altLang="en-US" dirty="0">
                    <a:latin typeface="+mn-lt"/>
                  </a:rPr>
                  <a:t>代表</a:t>
                </a:r>
                <a:r>
                  <a:rPr lang="en-US" altLang="zh-CN" dirty="0">
                    <a:latin typeface="+mn-lt"/>
                  </a:rPr>
                  <a:t>You Only Learn One Representation</a:t>
                </a:r>
              </a:p>
              <a:p>
                <a:pPr lvl="1"/>
                <a:endParaRPr lang="en-US" altLang="zh-CN" dirty="0">
                  <a:latin typeface="+mn-lt"/>
                </a:endParaRPr>
              </a:p>
              <a:p>
                <a:pPr lvl="1"/>
                <a:r>
                  <a:rPr lang="en-US" altLang="zh-CN" dirty="0">
                    <a:latin typeface="+mn-lt"/>
                  </a:rPr>
                  <a:t>YOLOR</a:t>
                </a:r>
                <a:r>
                  <a:rPr lang="zh-CN" altLang="en-US" dirty="0">
                    <a:latin typeface="+mn-lt"/>
                  </a:rPr>
                  <a:t>采用了一种不同的方法：开发了一种多任务学习方法，旨在通过学习一般表示和使用子网络创建任务特定表示实现单个模型完成各种任务</a:t>
                </a:r>
                <a:r>
                  <a:rPr lang="en-US" altLang="zh-CN" dirty="0">
                    <a:latin typeface="+mn-lt"/>
                  </a:rPr>
                  <a:t>(</a:t>
                </a:r>
                <a:r>
                  <a:rPr lang="zh-CN" altLang="en-US" dirty="0">
                    <a:latin typeface="+mn-lt"/>
                  </a:rPr>
                  <a:t>例如，分类，检测，姿态估计</a:t>
                </a:r>
                <a:r>
                  <a:rPr lang="en-US" altLang="zh-CN" dirty="0">
                    <a:latin typeface="+mn-lt"/>
                  </a:rPr>
                  <a:t>)</a:t>
                </a:r>
              </a:p>
              <a:p>
                <a:pPr lvl="1"/>
                <a:endParaRPr lang="en-US" altLang="zh-CN" dirty="0">
                  <a:latin typeface="+mn-lt"/>
                </a:endParaRPr>
              </a:p>
              <a:p>
                <a:pPr lvl="1"/>
                <a:r>
                  <a:rPr lang="zh-CN" altLang="en-US" dirty="0">
                    <a:latin typeface="+mn-lt"/>
                  </a:rPr>
                  <a:t>鉴于传统的联合学习方法</a:t>
                </a:r>
                <a:r>
                  <a:rPr lang="en-US" altLang="zh-CN" dirty="0">
                    <a:latin typeface="+mn-lt"/>
                  </a:rPr>
                  <a:t>(joint learning method)</a:t>
                </a:r>
                <a:r>
                  <a:rPr lang="zh-CN" altLang="en-US" dirty="0">
                    <a:latin typeface="+mn-lt"/>
                  </a:rPr>
                  <a:t>通常会导致次优特征</a:t>
                </a:r>
                <a:r>
                  <a:rPr lang="en-US" altLang="zh-CN" dirty="0">
                    <a:latin typeface="+mn-lt"/>
                  </a:rPr>
                  <a:t>(suboptimal feature)</a:t>
                </a:r>
                <a:r>
                  <a:rPr lang="zh-CN" altLang="en-US" dirty="0">
                    <a:latin typeface="+mn-lt"/>
                  </a:rPr>
                  <a:t>生成，</a:t>
                </a:r>
                <a:r>
                  <a:rPr lang="en-US" altLang="zh-CN" dirty="0">
                    <a:latin typeface="+mn-lt"/>
                  </a:rPr>
                  <a:t>YOLOR</a:t>
                </a:r>
                <a:r>
                  <a:rPr lang="zh-CN" altLang="en-US" dirty="0">
                    <a:latin typeface="+mn-lt"/>
                  </a:rPr>
                  <a:t>旨在通过对神经网络的隐式知识进行编码以应用于多个任务来克服这一问题，类似于人类如何利用过去的经验来解决新问题</a:t>
                </a:r>
                <a:endParaRPr lang="en-US" altLang="zh-CN" dirty="0">
                  <a:latin typeface="+mn-lt"/>
                </a:endParaRPr>
              </a:p>
              <a:p>
                <a:pPr lvl="1"/>
                <a:endParaRPr lang="en-US" altLang="zh-CN" dirty="0">
                  <a:latin typeface="+mn-lt"/>
                </a:endParaRPr>
              </a:p>
              <a:p>
                <a:pPr lvl="1"/>
                <a:r>
                  <a:rPr lang="zh-CN" altLang="en-US" dirty="0">
                    <a:latin typeface="+mn-lt"/>
                  </a:rPr>
                  <a:t>结果表明，在神经网络中引入隐式知识对所有任务都有好处</a:t>
                </a:r>
                <a:endParaRPr lang="en-US" altLang="zh-CN" dirty="0">
                  <a:latin typeface="+mn-lt"/>
                </a:endParaRPr>
              </a:p>
              <a:p>
                <a:pPr lvl="1"/>
                <a:endParaRPr lang="en-US" altLang="zh-CN" dirty="0">
                  <a:latin typeface="+mn-lt"/>
                </a:endParaRPr>
              </a:p>
              <a:p>
                <a:pPr lvl="1"/>
                <a:r>
                  <a:rPr lang="zh-CN" altLang="en-US" dirty="0">
                    <a:latin typeface="+mn-lt"/>
                  </a:rPr>
                  <a:t>在</a:t>
                </a:r>
                <a:r>
                  <a:rPr lang="en-US" altLang="zh-CN" dirty="0">
                    <a:latin typeface="+mn-lt"/>
                  </a:rPr>
                  <a:t>MS COCO</a:t>
                </a:r>
                <a:r>
                  <a:rPr lang="zh-CN" altLang="en-US" dirty="0">
                    <a:latin typeface="+mn-lt"/>
                  </a:rPr>
                  <a:t>数据集</a:t>
                </a:r>
                <a:r>
                  <a:rPr lang="en-US" altLang="zh-CN" dirty="0">
                    <a:latin typeface="+mn-lt"/>
                  </a:rPr>
                  <a:t>test-dev 2017</a:t>
                </a:r>
                <a:r>
                  <a:rPr lang="zh-CN" altLang="en-US" dirty="0">
                    <a:latin typeface="+mn-lt"/>
                  </a:rPr>
                  <a:t>上进行评估，在</a:t>
                </a:r>
                <a:r>
                  <a:rPr lang="en-US" altLang="zh-CN" dirty="0">
                    <a:latin typeface="+mn-lt"/>
                  </a:rPr>
                  <a:t>NVIDIA V100</a:t>
                </a:r>
                <a:r>
                  <a:rPr lang="zh-CN" altLang="en-US" dirty="0">
                    <a:latin typeface="+mn-lt"/>
                  </a:rPr>
                  <a:t>上，实现了</a:t>
                </a:r>
                <a:r>
                  <a:rPr lang="en-US" altLang="zh-CN" dirty="0">
                    <a:latin typeface="+mn-lt"/>
                  </a:rPr>
                  <a:t>30 FPS</a:t>
                </a:r>
                <a:r>
                  <a:rPr lang="zh-CN" altLang="en-US" dirty="0">
                    <a:latin typeface="+mn-lt"/>
                  </a:rPr>
                  <a:t>的检测速率，</a:t>
                </a:r>
                <a:r>
                  <a:rPr lang="en-US" altLang="zh-CN" dirty="0">
                    <a:latin typeface="+mn-lt"/>
                  </a:rPr>
                  <a:t>YOLOR</a:t>
                </a:r>
                <a:r>
                  <a:rPr lang="zh-CN" altLang="en-US" dirty="0">
                    <a:latin typeface="+mn-lt"/>
                  </a:rPr>
                  <a:t>的</a:t>
                </a:r>
                <a14:m>
                  <m:oMath xmlns:m="http://schemas.openxmlformats.org/officeDocument/2006/math">
                    <m:r>
                      <a:rPr lang="en-US" altLang="zh-CN" i="1" dirty="0" smtClean="0">
                        <a:latin typeface="Cambria Math" panose="02040503050406030204" pitchFamily="18" charset="0"/>
                      </a:rPr>
                      <m:t>𝐴𝑃</m:t>
                    </m:r>
                  </m:oMath>
                </a14:m>
                <a:r>
                  <a:rPr lang="zh-CN" altLang="en-US" dirty="0">
                    <a:latin typeface="+mn-lt"/>
                  </a:rPr>
                  <a:t>为</a:t>
                </a:r>
                <a:r>
                  <a:rPr lang="en-US" altLang="zh-CN" dirty="0">
                    <a:latin typeface="+mn-lt"/>
                  </a:rPr>
                  <a:t>55.4%</a:t>
                </a:r>
                <a:r>
                  <a:rPr lang="zh-CN" altLang="en-US" dirty="0">
                    <a:latin typeface="+mn-lt"/>
                  </a:rPr>
                  <a:t>，</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𝐴𝑃</m:t>
                        </m:r>
                      </m:e>
                      <m:sub>
                        <m:r>
                          <a:rPr lang="en-US" altLang="zh-CN" b="0" i="1" smtClean="0">
                            <a:latin typeface="Cambria Math" panose="02040503050406030204" pitchFamily="18" charset="0"/>
                          </a:rPr>
                          <m:t>50</m:t>
                        </m:r>
                      </m:sub>
                    </m:sSub>
                  </m:oMath>
                </a14:m>
                <a:r>
                  <a:rPr lang="zh-CN" altLang="en-US" dirty="0">
                    <a:latin typeface="+mn-lt"/>
                  </a:rPr>
                  <a:t>为</a:t>
                </a:r>
                <a:r>
                  <a:rPr lang="en-US" altLang="zh-CN" dirty="0">
                    <a:latin typeface="+mn-lt"/>
                  </a:rPr>
                  <a:t>73.3%</a:t>
                </a:r>
                <a:endParaRPr lang="zh-CN" altLang="en-US" dirty="0">
                  <a:latin typeface="+mn-lt"/>
                </a:endParaRPr>
              </a:p>
              <a:p>
                <a:pPr lvl="1"/>
                <a:endParaRPr lang="zh-CN" altLang="en-US" dirty="0">
                  <a:latin typeface="+mn-lt"/>
                </a:endParaRPr>
              </a:p>
              <a:p>
                <a:pPr lvl="1"/>
                <a:endParaRPr lang="en-US" dirty="0">
                  <a:latin typeface="+mn-lt"/>
                </a:endParaRPr>
              </a:p>
            </p:txBody>
          </p:sp>
        </mc:Choice>
        <mc:Fallback xmlns="">
          <p:sp>
            <p:nvSpPr>
              <p:cNvPr id="34" name="ee4pContent1">
                <a:extLst>
                  <a:ext uri="{FF2B5EF4-FFF2-40B4-BE49-F238E27FC236}">
                    <a16:creationId xmlns:a16="http://schemas.microsoft.com/office/drawing/2014/main" id="{EB552861-5038-4AF1-895B-4D1750811A3B}"/>
                  </a:ext>
                </a:extLst>
              </p:cNvPr>
              <p:cNvSpPr txBox="1">
                <a:spLocks noRot="1" noChangeAspect="1" noMove="1" noResize="1" noEditPoints="1" noAdjustHandles="1" noChangeArrowheads="1" noChangeShapeType="1" noTextEdit="1"/>
              </p:cNvSpPr>
              <p:nvPr>
                <p:custDataLst>
                  <p:tags r:id="rId6"/>
                </p:custDataLst>
              </p:nvPr>
            </p:nvSpPr>
            <p:spPr>
              <a:xfrm>
                <a:off x="514348" y="1344169"/>
                <a:ext cx="11160917" cy="4821684"/>
              </a:xfrm>
              <a:prstGeom prst="rect">
                <a:avLst/>
              </a:prstGeom>
              <a:blipFill>
                <a:blip r:embed="rId7"/>
                <a:stretch>
                  <a:fillRect l="-164"/>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22346193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hlinkClick r:id="rId54" action="ppaction://hlinksldjump"/>
            <a:extLst>
              <a:ext uri="{FF2B5EF4-FFF2-40B4-BE49-F238E27FC236}">
                <a16:creationId xmlns:a16="http://schemas.microsoft.com/office/drawing/2014/main" id="{1AA156F3-7AEB-7E78-1A3B-15AF79328DE8}"/>
              </a:ext>
            </a:extLst>
          </p:cNvPr>
          <p:cNvSpPr/>
          <p:nvPr>
            <p:custDataLst>
              <p:tags r:id="rId2"/>
            </p:custDataLst>
          </p:nvPr>
        </p:nvSpPr>
        <p:spPr>
          <a:xfrm>
            <a:off x="11562277" y="5923848"/>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132</a:t>
            </a:r>
          </a:p>
        </p:txBody>
      </p:sp>
      <p:sp>
        <p:nvSpPr>
          <p:cNvPr id="53" name="矩形 52">
            <a:hlinkClick r:id="rId54" action="ppaction://hlinksldjump"/>
            <a:extLst>
              <a:ext uri="{FF2B5EF4-FFF2-40B4-BE49-F238E27FC236}">
                <a16:creationId xmlns:a16="http://schemas.microsoft.com/office/drawing/2014/main" id="{41C6D5FF-B986-6D44-3C59-E51F128784E9}"/>
              </a:ext>
            </a:extLst>
          </p:cNvPr>
          <p:cNvSpPr/>
          <p:nvPr>
            <p:custDataLst>
              <p:tags r:id="rId3"/>
            </p:custDataLst>
          </p:nvPr>
        </p:nvSpPr>
        <p:spPr>
          <a:xfrm>
            <a:off x="794760" y="5923848"/>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YOLOv9</a:t>
            </a:r>
          </a:p>
        </p:txBody>
      </p:sp>
      <p:sp>
        <p:nvSpPr>
          <p:cNvPr id="52" name="矩形 51">
            <a:hlinkClick r:id="rId54" action="ppaction://hlinksldjump"/>
            <a:extLst>
              <a:ext uri="{FF2B5EF4-FFF2-40B4-BE49-F238E27FC236}">
                <a16:creationId xmlns:a16="http://schemas.microsoft.com/office/drawing/2014/main" id="{C0FFB9F3-52A7-D5F9-85F8-9DEFACBE1A4C}"/>
              </a:ext>
            </a:extLst>
          </p:cNvPr>
          <p:cNvSpPr/>
          <p:nvPr>
            <p:custDataLst>
              <p:tags r:id="rId4"/>
            </p:custDataLst>
          </p:nvPr>
        </p:nvSpPr>
        <p:spPr>
          <a:xfrm>
            <a:off x="514349" y="5923848"/>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16</a:t>
            </a:r>
          </a:p>
        </p:txBody>
      </p:sp>
      <p:sp>
        <p:nvSpPr>
          <p:cNvPr id="50" name="矩形 49">
            <a:hlinkClick r:id="rId55" action="ppaction://hlinksldjump"/>
            <a:extLst>
              <a:ext uri="{FF2B5EF4-FFF2-40B4-BE49-F238E27FC236}">
                <a16:creationId xmlns:a16="http://schemas.microsoft.com/office/drawing/2014/main" id="{4831FC2F-3453-609E-D62F-AF64D482FAC0}"/>
              </a:ext>
            </a:extLst>
          </p:cNvPr>
          <p:cNvSpPr/>
          <p:nvPr>
            <p:custDataLst>
              <p:tags r:id="rId5"/>
            </p:custDataLst>
          </p:nvPr>
        </p:nvSpPr>
        <p:spPr>
          <a:xfrm>
            <a:off x="11562277" y="5643436"/>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124</a:t>
            </a:r>
          </a:p>
        </p:txBody>
      </p:sp>
      <p:sp>
        <p:nvSpPr>
          <p:cNvPr id="49" name="矩形 48">
            <a:hlinkClick r:id="rId55" action="ppaction://hlinksldjump"/>
            <a:extLst>
              <a:ext uri="{FF2B5EF4-FFF2-40B4-BE49-F238E27FC236}">
                <a16:creationId xmlns:a16="http://schemas.microsoft.com/office/drawing/2014/main" id="{C2D0C58A-FEEF-5921-50B7-4F0283584A14}"/>
              </a:ext>
            </a:extLst>
          </p:cNvPr>
          <p:cNvSpPr/>
          <p:nvPr>
            <p:custDataLst>
              <p:tags r:id="rId6"/>
            </p:custDataLst>
          </p:nvPr>
        </p:nvSpPr>
        <p:spPr>
          <a:xfrm>
            <a:off x="794760" y="5643436"/>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YOLO-World</a:t>
            </a:r>
          </a:p>
        </p:txBody>
      </p:sp>
      <p:sp>
        <p:nvSpPr>
          <p:cNvPr id="48" name="矩形 47">
            <a:hlinkClick r:id="rId55" action="ppaction://hlinksldjump"/>
            <a:extLst>
              <a:ext uri="{FF2B5EF4-FFF2-40B4-BE49-F238E27FC236}">
                <a16:creationId xmlns:a16="http://schemas.microsoft.com/office/drawing/2014/main" id="{F4A2CFB3-85EC-D00F-076B-7FA3688D9621}"/>
              </a:ext>
            </a:extLst>
          </p:cNvPr>
          <p:cNvSpPr/>
          <p:nvPr>
            <p:custDataLst>
              <p:tags r:id="rId7"/>
            </p:custDataLst>
          </p:nvPr>
        </p:nvSpPr>
        <p:spPr>
          <a:xfrm>
            <a:off x="514349" y="5643436"/>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15</a:t>
            </a:r>
          </a:p>
        </p:txBody>
      </p:sp>
      <p:sp>
        <p:nvSpPr>
          <p:cNvPr id="47" name="矩形 46">
            <a:hlinkClick r:id="rId56" action="ppaction://hlinksldjump"/>
            <a:extLst>
              <a:ext uri="{FF2B5EF4-FFF2-40B4-BE49-F238E27FC236}">
                <a16:creationId xmlns:a16="http://schemas.microsoft.com/office/drawing/2014/main" id="{97871682-BB28-CA2A-C5F3-53646ACD5B2C}"/>
              </a:ext>
            </a:extLst>
          </p:cNvPr>
          <p:cNvSpPr/>
          <p:nvPr>
            <p:custDataLst>
              <p:tags r:id="rId8"/>
            </p:custDataLst>
          </p:nvPr>
        </p:nvSpPr>
        <p:spPr>
          <a:xfrm>
            <a:off x="11562277" y="5363025"/>
            <a:ext cx="66901" cy="2420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120</a:t>
            </a:r>
          </a:p>
        </p:txBody>
      </p:sp>
      <p:sp>
        <p:nvSpPr>
          <p:cNvPr id="46" name="矩形 45">
            <a:hlinkClick r:id="rId56" action="ppaction://hlinksldjump"/>
            <a:extLst>
              <a:ext uri="{FF2B5EF4-FFF2-40B4-BE49-F238E27FC236}">
                <a16:creationId xmlns:a16="http://schemas.microsoft.com/office/drawing/2014/main" id="{E05525D7-DDFC-7202-7B1C-5D6A0EC1A2DD}"/>
              </a:ext>
            </a:extLst>
          </p:cNvPr>
          <p:cNvSpPr/>
          <p:nvPr>
            <p:custDataLst>
              <p:tags r:id="rId9"/>
            </p:custDataLst>
          </p:nvPr>
        </p:nvSpPr>
        <p:spPr>
          <a:xfrm>
            <a:off x="794760" y="5363025"/>
            <a:ext cx="1958329" cy="2420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YOLO-NAS</a:t>
            </a:r>
          </a:p>
        </p:txBody>
      </p:sp>
      <p:sp>
        <p:nvSpPr>
          <p:cNvPr id="45" name="矩形 44">
            <a:hlinkClick r:id="rId56" action="ppaction://hlinksldjump"/>
            <a:extLst>
              <a:ext uri="{FF2B5EF4-FFF2-40B4-BE49-F238E27FC236}">
                <a16:creationId xmlns:a16="http://schemas.microsoft.com/office/drawing/2014/main" id="{DF98B226-C151-AF7A-0C46-FEECA0966B2D}"/>
              </a:ext>
            </a:extLst>
          </p:cNvPr>
          <p:cNvSpPr/>
          <p:nvPr>
            <p:custDataLst>
              <p:tags r:id="rId10"/>
            </p:custDataLst>
          </p:nvPr>
        </p:nvSpPr>
        <p:spPr>
          <a:xfrm>
            <a:off x="514349" y="5363025"/>
            <a:ext cx="242004" cy="242003"/>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14</a:t>
            </a:r>
          </a:p>
        </p:txBody>
      </p:sp>
      <p:sp>
        <p:nvSpPr>
          <p:cNvPr id="44" name="矩形 43">
            <a:hlinkClick r:id="rId57" action="ppaction://hlinksldjump"/>
            <a:extLst>
              <a:ext uri="{FF2B5EF4-FFF2-40B4-BE49-F238E27FC236}">
                <a16:creationId xmlns:a16="http://schemas.microsoft.com/office/drawing/2014/main" id="{91A00522-6CB8-6A9B-5923-1D585EC3C48B}"/>
              </a:ext>
            </a:extLst>
          </p:cNvPr>
          <p:cNvSpPr/>
          <p:nvPr>
            <p:custDataLst>
              <p:tags r:id="rId11"/>
            </p:custDataLst>
          </p:nvPr>
        </p:nvSpPr>
        <p:spPr>
          <a:xfrm>
            <a:off x="11562277" y="5082613"/>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111</a:t>
            </a:r>
          </a:p>
        </p:txBody>
      </p:sp>
      <p:sp>
        <p:nvSpPr>
          <p:cNvPr id="43" name="矩形 42">
            <a:hlinkClick r:id="rId57" action="ppaction://hlinksldjump"/>
            <a:extLst>
              <a:ext uri="{FF2B5EF4-FFF2-40B4-BE49-F238E27FC236}">
                <a16:creationId xmlns:a16="http://schemas.microsoft.com/office/drawing/2014/main" id="{3229BEC8-FC2E-06A3-8476-241FD57B3EB9}"/>
              </a:ext>
            </a:extLst>
          </p:cNvPr>
          <p:cNvSpPr/>
          <p:nvPr>
            <p:custDataLst>
              <p:tags r:id="rId12"/>
            </p:custDataLst>
          </p:nvPr>
        </p:nvSpPr>
        <p:spPr>
          <a:xfrm>
            <a:off x="794760" y="5082613"/>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PP-YOLO PP-YOLOv2 PP-YOLOvE</a:t>
            </a:r>
          </a:p>
        </p:txBody>
      </p:sp>
      <p:sp>
        <p:nvSpPr>
          <p:cNvPr id="42" name="矩形 41">
            <a:hlinkClick r:id="rId57" action="ppaction://hlinksldjump"/>
            <a:extLst>
              <a:ext uri="{FF2B5EF4-FFF2-40B4-BE49-F238E27FC236}">
                <a16:creationId xmlns:a16="http://schemas.microsoft.com/office/drawing/2014/main" id="{159487C3-EEEB-9247-92B9-2769AE84AD6D}"/>
              </a:ext>
            </a:extLst>
          </p:cNvPr>
          <p:cNvSpPr/>
          <p:nvPr>
            <p:custDataLst>
              <p:tags r:id="rId13"/>
            </p:custDataLst>
          </p:nvPr>
        </p:nvSpPr>
        <p:spPr>
          <a:xfrm>
            <a:off x="514349" y="5082613"/>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13</a:t>
            </a:r>
          </a:p>
        </p:txBody>
      </p:sp>
      <p:sp>
        <p:nvSpPr>
          <p:cNvPr id="41" name="矩形 40">
            <a:hlinkClick r:id="rId58" action="ppaction://hlinksldjump"/>
            <a:extLst>
              <a:ext uri="{FF2B5EF4-FFF2-40B4-BE49-F238E27FC236}">
                <a16:creationId xmlns:a16="http://schemas.microsoft.com/office/drawing/2014/main" id="{8446C1E0-F988-28E2-4BFB-90C74A86BD82}"/>
              </a:ext>
            </a:extLst>
          </p:cNvPr>
          <p:cNvSpPr/>
          <p:nvPr>
            <p:custDataLst>
              <p:tags r:id="rId14"/>
            </p:custDataLst>
          </p:nvPr>
        </p:nvSpPr>
        <p:spPr>
          <a:xfrm>
            <a:off x="11562277" y="4802201"/>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106</a:t>
            </a:r>
          </a:p>
        </p:txBody>
      </p:sp>
      <p:sp>
        <p:nvSpPr>
          <p:cNvPr id="40" name="矩形 39">
            <a:hlinkClick r:id="rId58" action="ppaction://hlinksldjump"/>
            <a:extLst>
              <a:ext uri="{FF2B5EF4-FFF2-40B4-BE49-F238E27FC236}">
                <a16:creationId xmlns:a16="http://schemas.microsoft.com/office/drawing/2014/main" id="{ED8D8AB3-6182-C6DC-F692-996A61818555}"/>
              </a:ext>
            </a:extLst>
          </p:cNvPr>
          <p:cNvSpPr/>
          <p:nvPr>
            <p:custDataLst>
              <p:tags r:id="rId15"/>
            </p:custDataLst>
          </p:nvPr>
        </p:nvSpPr>
        <p:spPr>
          <a:xfrm>
            <a:off x="794760" y="4802201"/>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YOLOv8</a:t>
            </a:r>
          </a:p>
        </p:txBody>
      </p:sp>
      <p:sp>
        <p:nvSpPr>
          <p:cNvPr id="39" name="矩形 38">
            <a:hlinkClick r:id="rId58" action="ppaction://hlinksldjump"/>
            <a:extLst>
              <a:ext uri="{FF2B5EF4-FFF2-40B4-BE49-F238E27FC236}">
                <a16:creationId xmlns:a16="http://schemas.microsoft.com/office/drawing/2014/main" id="{F998959E-347F-15AC-132D-31C6437577A4}"/>
              </a:ext>
            </a:extLst>
          </p:cNvPr>
          <p:cNvSpPr/>
          <p:nvPr>
            <p:custDataLst>
              <p:tags r:id="rId16"/>
            </p:custDataLst>
          </p:nvPr>
        </p:nvSpPr>
        <p:spPr>
          <a:xfrm>
            <a:off x="514349" y="4802201"/>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12</a:t>
            </a:r>
          </a:p>
        </p:txBody>
      </p:sp>
      <p:sp>
        <p:nvSpPr>
          <p:cNvPr id="38" name="矩形 37">
            <a:hlinkClick r:id="rId59" action="ppaction://hlinksldjump"/>
            <a:extLst>
              <a:ext uri="{FF2B5EF4-FFF2-40B4-BE49-F238E27FC236}">
                <a16:creationId xmlns:a16="http://schemas.microsoft.com/office/drawing/2014/main" id="{112EFFB8-7E31-9099-5650-5611D085E734}"/>
              </a:ext>
            </a:extLst>
          </p:cNvPr>
          <p:cNvSpPr/>
          <p:nvPr>
            <p:custDataLst>
              <p:tags r:id="rId17"/>
            </p:custDataLst>
          </p:nvPr>
        </p:nvSpPr>
        <p:spPr>
          <a:xfrm>
            <a:off x="11562277" y="4521790"/>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102</a:t>
            </a:r>
          </a:p>
        </p:txBody>
      </p:sp>
      <p:sp>
        <p:nvSpPr>
          <p:cNvPr id="37" name="矩形 36">
            <a:hlinkClick r:id="rId59" action="ppaction://hlinksldjump"/>
            <a:extLst>
              <a:ext uri="{FF2B5EF4-FFF2-40B4-BE49-F238E27FC236}">
                <a16:creationId xmlns:a16="http://schemas.microsoft.com/office/drawing/2014/main" id="{9A96EE3E-2B67-A5C8-98F9-C790A3B69DE5}"/>
              </a:ext>
            </a:extLst>
          </p:cNvPr>
          <p:cNvSpPr/>
          <p:nvPr>
            <p:custDataLst>
              <p:tags r:id="rId18"/>
            </p:custDataLst>
          </p:nvPr>
        </p:nvSpPr>
        <p:spPr>
          <a:xfrm>
            <a:off x="794760" y="4521790"/>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DAMO-YOLO</a:t>
            </a:r>
          </a:p>
        </p:txBody>
      </p:sp>
      <p:sp>
        <p:nvSpPr>
          <p:cNvPr id="36" name="矩形 35">
            <a:hlinkClick r:id="rId59" action="ppaction://hlinksldjump"/>
            <a:extLst>
              <a:ext uri="{FF2B5EF4-FFF2-40B4-BE49-F238E27FC236}">
                <a16:creationId xmlns:a16="http://schemas.microsoft.com/office/drawing/2014/main" id="{1EF7FD50-F67E-8124-4089-9E730F9EA0C6}"/>
              </a:ext>
            </a:extLst>
          </p:cNvPr>
          <p:cNvSpPr/>
          <p:nvPr>
            <p:custDataLst>
              <p:tags r:id="rId19"/>
            </p:custDataLst>
          </p:nvPr>
        </p:nvSpPr>
        <p:spPr>
          <a:xfrm>
            <a:off x="514349" y="4521790"/>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11</a:t>
            </a:r>
          </a:p>
        </p:txBody>
      </p:sp>
      <p:sp>
        <p:nvSpPr>
          <p:cNvPr id="35" name="矩形 34">
            <a:hlinkClick r:id="rId60" action="ppaction://hlinksldjump"/>
            <a:extLst>
              <a:ext uri="{FF2B5EF4-FFF2-40B4-BE49-F238E27FC236}">
                <a16:creationId xmlns:a16="http://schemas.microsoft.com/office/drawing/2014/main" id="{3C9A5D93-D828-77E3-B9FA-775C1215CC04}"/>
              </a:ext>
            </a:extLst>
          </p:cNvPr>
          <p:cNvSpPr/>
          <p:nvPr>
            <p:custDataLst>
              <p:tags r:id="rId20"/>
            </p:custDataLst>
          </p:nvPr>
        </p:nvSpPr>
        <p:spPr>
          <a:xfrm>
            <a:off x="11562277" y="4241378"/>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97</a:t>
            </a:r>
          </a:p>
        </p:txBody>
      </p:sp>
      <p:sp>
        <p:nvSpPr>
          <p:cNvPr id="34" name="矩形 33">
            <a:hlinkClick r:id="rId60" action="ppaction://hlinksldjump"/>
            <a:extLst>
              <a:ext uri="{FF2B5EF4-FFF2-40B4-BE49-F238E27FC236}">
                <a16:creationId xmlns:a16="http://schemas.microsoft.com/office/drawing/2014/main" id="{300A0C98-B4E2-298F-CD44-6FB13B1966CE}"/>
              </a:ext>
            </a:extLst>
          </p:cNvPr>
          <p:cNvSpPr/>
          <p:nvPr>
            <p:custDataLst>
              <p:tags r:id="rId21"/>
            </p:custDataLst>
          </p:nvPr>
        </p:nvSpPr>
        <p:spPr>
          <a:xfrm>
            <a:off x="794760" y="4241378"/>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YOLOv7</a:t>
            </a:r>
          </a:p>
        </p:txBody>
      </p:sp>
      <p:sp>
        <p:nvSpPr>
          <p:cNvPr id="33" name="矩形 32">
            <a:hlinkClick r:id="rId60" action="ppaction://hlinksldjump"/>
            <a:extLst>
              <a:ext uri="{FF2B5EF4-FFF2-40B4-BE49-F238E27FC236}">
                <a16:creationId xmlns:a16="http://schemas.microsoft.com/office/drawing/2014/main" id="{E5A05F6F-AAD9-3B5C-19FA-EB1F1D4D703C}"/>
              </a:ext>
            </a:extLst>
          </p:cNvPr>
          <p:cNvSpPr/>
          <p:nvPr>
            <p:custDataLst>
              <p:tags r:id="rId22"/>
            </p:custDataLst>
          </p:nvPr>
        </p:nvSpPr>
        <p:spPr>
          <a:xfrm>
            <a:off x="514349" y="4241378"/>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10</a:t>
            </a:r>
          </a:p>
        </p:txBody>
      </p:sp>
      <p:sp>
        <p:nvSpPr>
          <p:cNvPr id="32" name="矩形 31">
            <a:hlinkClick r:id="rId61" action="ppaction://hlinksldjump"/>
            <a:extLst>
              <a:ext uri="{FF2B5EF4-FFF2-40B4-BE49-F238E27FC236}">
                <a16:creationId xmlns:a16="http://schemas.microsoft.com/office/drawing/2014/main" id="{4458AC6D-EE3F-0560-A269-0F5454D62C12}"/>
              </a:ext>
            </a:extLst>
          </p:cNvPr>
          <p:cNvSpPr/>
          <p:nvPr>
            <p:custDataLst>
              <p:tags r:id="rId23"/>
            </p:custDataLst>
          </p:nvPr>
        </p:nvSpPr>
        <p:spPr>
          <a:xfrm>
            <a:off x="11562277" y="3960967"/>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94</a:t>
            </a:r>
          </a:p>
        </p:txBody>
      </p:sp>
      <p:sp>
        <p:nvSpPr>
          <p:cNvPr id="31" name="矩形 30">
            <a:hlinkClick r:id="rId61" action="ppaction://hlinksldjump"/>
            <a:extLst>
              <a:ext uri="{FF2B5EF4-FFF2-40B4-BE49-F238E27FC236}">
                <a16:creationId xmlns:a16="http://schemas.microsoft.com/office/drawing/2014/main" id="{19B0CA98-14BB-6561-C22A-8B2D1601B118}"/>
              </a:ext>
            </a:extLst>
          </p:cNvPr>
          <p:cNvSpPr/>
          <p:nvPr>
            <p:custDataLst>
              <p:tags r:id="rId24"/>
            </p:custDataLst>
          </p:nvPr>
        </p:nvSpPr>
        <p:spPr>
          <a:xfrm>
            <a:off x="794760" y="3960967"/>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YOLOv6</a:t>
            </a:r>
          </a:p>
        </p:txBody>
      </p:sp>
      <p:sp>
        <p:nvSpPr>
          <p:cNvPr id="30" name="矩形 29">
            <a:hlinkClick r:id="rId61" action="ppaction://hlinksldjump"/>
            <a:extLst>
              <a:ext uri="{FF2B5EF4-FFF2-40B4-BE49-F238E27FC236}">
                <a16:creationId xmlns:a16="http://schemas.microsoft.com/office/drawing/2014/main" id="{1E251C1E-6762-A3CF-30A3-9CB6048837FB}"/>
              </a:ext>
            </a:extLst>
          </p:cNvPr>
          <p:cNvSpPr/>
          <p:nvPr>
            <p:custDataLst>
              <p:tags r:id="rId25"/>
            </p:custDataLst>
          </p:nvPr>
        </p:nvSpPr>
        <p:spPr>
          <a:xfrm>
            <a:off x="514349" y="3960967"/>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9</a:t>
            </a:r>
          </a:p>
        </p:txBody>
      </p:sp>
      <p:sp>
        <p:nvSpPr>
          <p:cNvPr id="29" name="矩形 28">
            <a:extLst>
              <a:ext uri="{FF2B5EF4-FFF2-40B4-BE49-F238E27FC236}">
                <a16:creationId xmlns:a16="http://schemas.microsoft.com/office/drawing/2014/main" id="{5086F907-1F75-F2ED-C3D5-FBAF748B9677}"/>
              </a:ext>
            </a:extLst>
          </p:cNvPr>
          <p:cNvSpPr/>
          <p:nvPr>
            <p:custDataLst>
              <p:tags r:id="rId26"/>
            </p:custDataLst>
          </p:nvPr>
        </p:nvSpPr>
        <p:spPr>
          <a:xfrm>
            <a:off x="794760" y="3680555"/>
            <a:ext cx="10880506" cy="242004"/>
          </a:xfrm>
          <a:prstGeom prst="rect">
            <a:avLst/>
          </a:prstGeom>
          <a:solidFill>
            <a:srgbClr val="D9D9D9"/>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ctr">
              <a:spcBef>
                <a:spcPct val="0"/>
              </a:spcBef>
              <a:spcAft>
                <a:spcPct val="0"/>
              </a:spcAft>
            </a:pPr>
            <a:endParaRPr lang="en-US" sz="968">
              <a:solidFill>
                <a:schemeClr val="tx1"/>
              </a:solidFill>
              <a:cs typeface="Segoe UI" panose="020B0502040204020203" pitchFamily="34" charset="0"/>
            </a:endParaRPr>
          </a:p>
        </p:txBody>
      </p:sp>
      <p:sp>
        <p:nvSpPr>
          <p:cNvPr id="28" name="矩形 27">
            <a:hlinkClick r:id="rId62" action="ppaction://hlinksldjump"/>
            <a:extLst>
              <a:ext uri="{FF2B5EF4-FFF2-40B4-BE49-F238E27FC236}">
                <a16:creationId xmlns:a16="http://schemas.microsoft.com/office/drawing/2014/main" id="{3F0BF7EE-100D-3615-B947-CA2ED6302313}"/>
              </a:ext>
            </a:extLst>
          </p:cNvPr>
          <p:cNvSpPr/>
          <p:nvPr>
            <p:custDataLst>
              <p:tags r:id="rId27"/>
            </p:custDataLst>
          </p:nvPr>
        </p:nvSpPr>
        <p:spPr>
          <a:xfrm>
            <a:off x="11562277" y="3680555"/>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91</a:t>
            </a:r>
          </a:p>
        </p:txBody>
      </p:sp>
      <p:sp>
        <p:nvSpPr>
          <p:cNvPr id="27" name="矩形 26">
            <a:hlinkClick r:id="rId62" action="ppaction://hlinksldjump"/>
            <a:extLst>
              <a:ext uri="{FF2B5EF4-FFF2-40B4-BE49-F238E27FC236}">
                <a16:creationId xmlns:a16="http://schemas.microsoft.com/office/drawing/2014/main" id="{D3870D3F-CF03-430B-1E2F-88741E12D22B}"/>
              </a:ext>
            </a:extLst>
          </p:cNvPr>
          <p:cNvSpPr/>
          <p:nvPr>
            <p:custDataLst>
              <p:tags r:id="rId28"/>
            </p:custDataLst>
          </p:nvPr>
        </p:nvSpPr>
        <p:spPr>
          <a:xfrm>
            <a:off x="794760" y="3680555"/>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YOLOX</a:t>
            </a:r>
          </a:p>
        </p:txBody>
      </p:sp>
      <p:sp>
        <p:nvSpPr>
          <p:cNvPr id="26" name="矩形 25">
            <a:hlinkClick r:id="rId62" action="ppaction://hlinksldjump"/>
            <a:extLst>
              <a:ext uri="{FF2B5EF4-FFF2-40B4-BE49-F238E27FC236}">
                <a16:creationId xmlns:a16="http://schemas.microsoft.com/office/drawing/2014/main" id="{3040E4CE-C39C-2405-BCB0-7031556D4F9E}"/>
              </a:ext>
            </a:extLst>
          </p:cNvPr>
          <p:cNvSpPr/>
          <p:nvPr>
            <p:custDataLst>
              <p:tags r:id="rId29"/>
            </p:custDataLst>
          </p:nvPr>
        </p:nvSpPr>
        <p:spPr>
          <a:xfrm>
            <a:off x="514349" y="3680555"/>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8</a:t>
            </a:r>
          </a:p>
        </p:txBody>
      </p:sp>
      <p:sp>
        <p:nvSpPr>
          <p:cNvPr id="25" name="矩形 24">
            <a:hlinkClick r:id="rId63" action="ppaction://hlinksldjump"/>
            <a:extLst>
              <a:ext uri="{FF2B5EF4-FFF2-40B4-BE49-F238E27FC236}">
                <a16:creationId xmlns:a16="http://schemas.microsoft.com/office/drawing/2014/main" id="{24AA410C-DFA8-12D3-2A0D-5244A49BBE62}"/>
              </a:ext>
            </a:extLst>
          </p:cNvPr>
          <p:cNvSpPr/>
          <p:nvPr>
            <p:custDataLst>
              <p:tags r:id="rId30"/>
            </p:custDataLst>
          </p:nvPr>
        </p:nvSpPr>
        <p:spPr>
          <a:xfrm>
            <a:off x="11562277" y="3400144"/>
            <a:ext cx="66901" cy="2420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88</a:t>
            </a:r>
          </a:p>
        </p:txBody>
      </p:sp>
      <p:sp>
        <p:nvSpPr>
          <p:cNvPr id="24" name="矩形 23">
            <a:hlinkClick r:id="rId63" action="ppaction://hlinksldjump"/>
            <a:extLst>
              <a:ext uri="{FF2B5EF4-FFF2-40B4-BE49-F238E27FC236}">
                <a16:creationId xmlns:a16="http://schemas.microsoft.com/office/drawing/2014/main" id="{148B615F-A4B0-59A2-A9DB-2C4AAA12B279}"/>
              </a:ext>
            </a:extLst>
          </p:cNvPr>
          <p:cNvSpPr/>
          <p:nvPr>
            <p:custDataLst>
              <p:tags r:id="rId31"/>
            </p:custDataLst>
          </p:nvPr>
        </p:nvSpPr>
        <p:spPr>
          <a:xfrm>
            <a:off x="794760" y="3400144"/>
            <a:ext cx="1958329" cy="2420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YOLOR</a:t>
            </a:r>
          </a:p>
        </p:txBody>
      </p:sp>
      <p:sp>
        <p:nvSpPr>
          <p:cNvPr id="23" name="矩形 22">
            <a:hlinkClick r:id="rId63" action="ppaction://hlinksldjump"/>
            <a:extLst>
              <a:ext uri="{FF2B5EF4-FFF2-40B4-BE49-F238E27FC236}">
                <a16:creationId xmlns:a16="http://schemas.microsoft.com/office/drawing/2014/main" id="{50DB353E-7A46-FAFF-2A8A-8F2BFF9E4C9B}"/>
              </a:ext>
            </a:extLst>
          </p:cNvPr>
          <p:cNvSpPr/>
          <p:nvPr>
            <p:custDataLst>
              <p:tags r:id="rId32"/>
            </p:custDataLst>
          </p:nvPr>
        </p:nvSpPr>
        <p:spPr>
          <a:xfrm>
            <a:off x="514349" y="3400144"/>
            <a:ext cx="242004" cy="242003"/>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7</a:t>
            </a:r>
          </a:p>
        </p:txBody>
      </p:sp>
      <p:sp>
        <p:nvSpPr>
          <p:cNvPr id="22" name="矩形 21">
            <a:hlinkClick r:id="rId64" action="ppaction://hlinksldjump"/>
            <a:extLst>
              <a:ext uri="{FF2B5EF4-FFF2-40B4-BE49-F238E27FC236}">
                <a16:creationId xmlns:a16="http://schemas.microsoft.com/office/drawing/2014/main" id="{74955867-6032-A701-4616-788DD418F70F}"/>
              </a:ext>
            </a:extLst>
          </p:cNvPr>
          <p:cNvSpPr/>
          <p:nvPr>
            <p:custDataLst>
              <p:tags r:id="rId33"/>
            </p:custDataLst>
          </p:nvPr>
        </p:nvSpPr>
        <p:spPr>
          <a:xfrm>
            <a:off x="11562277" y="3119732"/>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85</a:t>
            </a:r>
          </a:p>
        </p:txBody>
      </p:sp>
      <p:sp>
        <p:nvSpPr>
          <p:cNvPr id="21" name="矩形 20">
            <a:hlinkClick r:id="rId64" action="ppaction://hlinksldjump"/>
            <a:extLst>
              <a:ext uri="{FF2B5EF4-FFF2-40B4-BE49-F238E27FC236}">
                <a16:creationId xmlns:a16="http://schemas.microsoft.com/office/drawing/2014/main" id="{97BFA927-A131-A575-9B56-1A96392C3C14}"/>
              </a:ext>
            </a:extLst>
          </p:cNvPr>
          <p:cNvSpPr/>
          <p:nvPr>
            <p:custDataLst>
              <p:tags r:id="rId34"/>
            </p:custDataLst>
          </p:nvPr>
        </p:nvSpPr>
        <p:spPr>
          <a:xfrm>
            <a:off x="794760" y="3119732"/>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Scaled-YOLOv4</a:t>
            </a:r>
          </a:p>
        </p:txBody>
      </p:sp>
      <p:sp>
        <p:nvSpPr>
          <p:cNvPr id="20" name="矩形 19">
            <a:hlinkClick r:id="rId64" action="ppaction://hlinksldjump"/>
            <a:extLst>
              <a:ext uri="{FF2B5EF4-FFF2-40B4-BE49-F238E27FC236}">
                <a16:creationId xmlns:a16="http://schemas.microsoft.com/office/drawing/2014/main" id="{4887306D-BD43-E9CC-1CC1-9EE90277795F}"/>
              </a:ext>
            </a:extLst>
          </p:cNvPr>
          <p:cNvSpPr/>
          <p:nvPr>
            <p:custDataLst>
              <p:tags r:id="rId35"/>
            </p:custDataLst>
          </p:nvPr>
        </p:nvSpPr>
        <p:spPr>
          <a:xfrm>
            <a:off x="514349" y="3119732"/>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6</a:t>
            </a:r>
          </a:p>
        </p:txBody>
      </p:sp>
      <p:sp>
        <p:nvSpPr>
          <p:cNvPr id="19" name="矩形 18">
            <a:hlinkClick r:id="rId65" action="ppaction://hlinksldjump"/>
            <a:extLst>
              <a:ext uri="{FF2B5EF4-FFF2-40B4-BE49-F238E27FC236}">
                <a16:creationId xmlns:a16="http://schemas.microsoft.com/office/drawing/2014/main" id="{48EC68C1-C892-BEE7-F802-125EF7B809E7}"/>
              </a:ext>
            </a:extLst>
          </p:cNvPr>
          <p:cNvSpPr/>
          <p:nvPr>
            <p:custDataLst>
              <p:tags r:id="rId36"/>
            </p:custDataLst>
          </p:nvPr>
        </p:nvSpPr>
        <p:spPr>
          <a:xfrm>
            <a:off x="11562277" y="2839320"/>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81</a:t>
            </a:r>
          </a:p>
        </p:txBody>
      </p:sp>
      <p:sp>
        <p:nvSpPr>
          <p:cNvPr id="18" name="矩形 17">
            <a:hlinkClick r:id="rId65" action="ppaction://hlinksldjump"/>
            <a:extLst>
              <a:ext uri="{FF2B5EF4-FFF2-40B4-BE49-F238E27FC236}">
                <a16:creationId xmlns:a16="http://schemas.microsoft.com/office/drawing/2014/main" id="{36BA8902-A07E-1CBF-1A8D-F1E25216EB30}"/>
              </a:ext>
            </a:extLst>
          </p:cNvPr>
          <p:cNvSpPr/>
          <p:nvPr>
            <p:custDataLst>
              <p:tags r:id="rId37"/>
            </p:custDataLst>
          </p:nvPr>
        </p:nvSpPr>
        <p:spPr>
          <a:xfrm>
            <a:off x="794760" y="2839320"/>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YOLOv5</a:t>
            </a:r>
          </a:p>
        </p:txBody>
      </p:sp>
      <p:sp>
        <p:nvSpPr>
          <p:cNvPr id="17" name="矩形 16">
            <a:hlinkClick r:id="rId65" action="ppaction://hlinksldjump"/>
            <a:extLst>
              <a:ext uri="{FF2B5EF4-FFF2-40B4-BE49-F238E27FC236}">
                <a16:creationId xmlns:a16="http://schemas.microsoft.com/office/drawing/2014/main" id="{CE4BFE74-1FBE-E23D-9C27-227677917E53}"/>
              </a:ext>
            </a:extLst>
          </p:cNvPr>
          <p:cNvSpPr/>
          <p:nvPr>
            <p:custDataLst>
              <p:tags r:id="rId38"/>
            </p:custDataLst>
          </p:nvPr>
        </p:nvSpPr>
        <p:spPr>
          <a:xfrm>
            <a:off x="514349" y="2839320"/>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5</a:t>
            </a:r>
          </a:p>
        </p:txBody>
      </p:sp>
      <p:sp>
        <p:nvSpPr>
          <p:cNvPr id="16" name="矩形 15">
            <a:hlinkClick r:id="rId66" action="ppaction://hlinksldjump"/>
            <a:extLst>
              <a:ext uri="{FF2B5EF4-FFF2-40B4-BE49-F238E27FC236}">
                <a16:creationId xmlns:a16="http://schemas.microsoft.com/office/drawing/2014/main" id="{85C0813D-C16B-C49D-DDAC-9D177B95D77D}"/>
              </a:ext>
            </a:extLst>
          </p:cNvPr>
          <p:cNvSpPr/>
          <p:nvPr>
            <p:custDataLst>
              <p:tags r:id="rId39"/>
            </p:custDataLst>
          </p:nvPr>
        </p:nvSpPr>
        <p:spPr>
          <a:xfrm>
            <a:off x="11562277" y="2558909"/>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76</a:t>
            </a:r>
          </a:p>
        </p:txBody>
      </p:sp>
      <p:sp>
        <p:nvSpPr>
          <p:cNvPr id="15" name="矩形 14">
            <a:hlinkClick r:id="rId66" action="ppaction://hlinksldjump"/>
            <a:extLst>
              <a:ext uri="{FF2B5EF4-FFF2-40B4-BE49-F238E27FC236}">
                <a16:creationId xmlns:a16="http://schemas.microsoft.com/office/drawing/2014/main" id="{ACB7A43B-7B78-C2C0-3067-5A24FDC3FF65}"/>
              </a:ext>
            </a:extLst>
          </p:cNvPr>
          <p:cNvSpPr/>
          <p:nvPr>
            <p:custDataLst>
              <p:tags r:id="rId40"/>
            </p:custDataLst>
          </p:nvPr>
        </p:nvSpPr>
        <p:spPr>
          <a:xfrm>
            <a:off x="794760" y="2558909"/>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YOLOv4</a:t>
            </a:r>
          </a:p>
        </p:txBody>
      </p:sp>
      <p:sp>
        <p:nvSpPr>
          <p:cNvPr id="14" name="矩形 13">
            <a:hlinkClick r:id="rId66" action="ppaction://hlinksldjump"/>
            <a:extLst>
              <a:ext uri="{FF2B5EF4-FFF2-40B4-BE49-F238E27FC236}">
                <a16:creationId xmlns:a16="http://schemas.microsoft.com/office/drawing/2014/main" id="{14B12374-EF11-249F-DC60-64E5E3C68F2B}"/>
              </a:ext>
            </a:extLst>
          </p:cNvPr>
          <p:cNvSpPr/>
          <p:nvPr>
            <p:custDataLst>
              <p:tags r:id="rId41"/>
            </p:custDataLst>
          </p:nvPr>
        </p:nvSpPr>
        <p:spPr>
          <a:xfrm>
            <a:off x="514349" y="2558909"/>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4</a:t>
            </a:r>
          </a:p>
        </p:txBody>
      </p:sp>
      <p:sp>
        <p:nvSpPr>
          <p:cNvPr id="13" name="矩形 12">
            <a:hlinkClick r:id="rId67" action="ppaction://hlinksldjump"/>
            <a:extLst>
              <a:ext uri="{FF2B5EF4-FFF2-40B4-BE49-F238E27FC236}">
                <a16:creationId xmlns:a16="http://schemas.microsoft.com/office/drawing/2014/main" id="{C1E3EFB5-A6AE-E25D-A1BB-375075EE6392}"/>
              </a:ext>
            </a:extLst>
          </p:cNvPr>
          <p:cNvSpPr/>
          <p:nvPr>
            <p:custDataLst>
              <p:tags r:id="rId42"/>
            </p:custDataLst>
          </p:nvPr>
        </p:nvSpPr>
        <p:spPr>
          <a:xfrm>
            <a:off x="11562277" y="2278498"/>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69</a:t>
            </a:r>
          </a:p>
        </p:txBody>
      </p:sp>
      <p:sp>
        <p:nvSpPr>
          <p:cNvPr id="12" name="矩形 11">
            <a:hlinkClick r:id="rId67" action="ppaction://hlinksldjump"/>
            <a:extLst>
              <a:ext uri="{FF2B5EF4-FFF2-40B4-BE49-F238E27FC236}">
                <a16:creationId xmlns:a16="http://schemas.microsoft.com/office/drawing/2014/main" id="{7005E6FA-0DCF-ECDF-AE6B-01D0BF8D90D4}"/>
              </a:ext>
            </a:extLst>
          </p:cNvPr>
          <p:cNvSpPr/>
          <p:nvPr>
            <p:custDataLst>
              <p:tags r:id="rId43"/>
            </p:custDataLst>
          </p:nvPr>
        </p:nvSpPr>
        <p:spPr>
          <a:xfrm>
            <a:off x="794760" y="2278498"/>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YOLOv3</a:t>
            </a:r>
          </a:p>
        </p:txBody>
      </p:sp>
      <p:sp>
        <p:nvSpPr>
          <p:cNvPr id="11" name="矩形 10">
            <a:hlinkClick r:id="rId67" action="ppaction://hlinksldjump"/>
            <a:extLst>
              <a:ext uri="{FF2B5EF4-FFF2-40B4-BE49-F238E27FC236}">
                <a16:creationId xmlns:a16="http://schemas.microsoft.com/office/drawing/2014/main" id="{ED4A74AD-A8E7-4346-A7B7-7335CD67344E}"/>
              </a:ext>
            </a:extLst>
          </p:cNvPr>
          <p:cNvSpPr/>
          <p:nvPr>
            <p:custDataLst>
              <p:tags r:id="rId44"/>
            </p:custDataLst>
          </p:nvPr>
        </p:nvSpPr>
        <p:spPr>
          <a:xfrm>
            <a:off x="514349" y="2278498"/>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3</a:t>
            </a:r>
          </a:p>
        </p:txBody>
      </p:sp>
      <p:sp>
        <p:nvSpPr>
          <p:cNvPr id="10" name="矩形 9">
            <a:hlinkClick r:id="rId68" action="ppaction://hlinksldjump"/>
            <a:extLst>
              <a:ext uri="{FF2B5EF4-FFF2-40B4-BE49-F238E27FC236}">
                <a16:creationId xmlns:a16="http://schemas.microsoft.com/office/drawing/2014/main" id="{2254F52F-6F3A-23CE-17AC-3B806E330487}"/>
              </a:ext>
            </a:extLst>
          </p:cNvPr>
          <p:cNvSpPr/>
          <p:nvPr>
            <p:custDataLst>
              <p:tags r:id="rId45"/>
            </p:custDataLst>
          </p:nvPr>
        </p:nvSpPr>
        <p:spPr>
          <a:xfrm>
            <a:off x="11562277" y="1998086"/>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63</a:t>
            </a:r>
          </a:p>
        </p:txBody>
      </p:sp>
      <p:sp>
        <p:nvSpPr>
          <p:cNvPr id="9" name="矩形 8">
            <a:hlinkClick r:id="rId68" action="ppaction://hlinksldjump"/>
            <a:extLst>
              <a:ext uri="{FF2B5EF4-FFF2-40B4-BE49-F238E27FC236}">
                <a16:creationId xmlns:a16="http://schemas.microsoft.com/office/drawing/2014/main" id="{AC8009DB-1EBF-F4F3-4CC1-59E2A0796A5B}"/>
              </a:ext>
            </a:extLst>
          </p:cNvPr>
          <p:cNvSpPr/>
          <p:nvPr>
            <p:custDataLst>
              <p:tags r:id="rId46"/>
            </p:custDataLst>
          </p:nvPr>
        </p:nvSpPr>
        <p:spPr>
          <a:xfrm>
            <a:off x="794760" y="1998086"/>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YOLO9000</a:t>
            </a:r>
          </a:p>
        </p:txBody>
      </p:sp>
      <p:sp>
        <p:nvSpPr>
          <p:cNvPr id="8" name="矩形 7">
            <a:hlinkClick r:id="rId68" action="ppaction://hlinksldjump"/>
            <a:extLst>
              <a:ext uri="{FF2B5EF4-FFF2-40B4-BE49-F238E27FC236}">
                <a16:creationId xmlns:a16="http://schemas.microsoft.com/office/drawing/2014/main" id="{C6E9A1F3-3E7D-C3C3-4484-5DA1C87A3C20}"/>
              </a:ext>
            </a:extLst>
          </p:cNvPr>
          <p:cNvSpPr/>
          <p:nvPr>
            <p:custDataLst>
              <p:tags r:id="rId47"/>
            </p:custDataLst>
          </p:nvPr>
        </p:nvSpPr>
        <p:spPr>
          <a:xfrm>
            <a:off x="514349" y="1998086"/>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2</a:t>
            </a:r>
          </a:p>
        </p:txBody>
      </p:sp>
      <p:sp>
        <p:nvSpPr>
          <p:cNvPr id="7" name="矩形 6">
            <a:hlinkClick r:id="rId69" action="ppaction://hlinksldjump"/>
            <a:extLst>
              <a:ext uri="{FF2B5EF4-FFF2-40B4-BE49-F238E27FC236}">
                <a16:creationId xmlns:a16="http://schemas.microsoft.com/office/drawing/2014/main" id="{533EB907-07C1-5462-8084-CBBA0F415FE6}"/>
              </a:ext>
            </a:extLst>
          </p:cNvPr>
          <p:cNvSpPr/>
          <p:nvPr>
            <p:custDataLst>
              <p:tags r:id="rId48"/>
            </p:custDataLst>
          </p:nvPr>
        </p:nvSpPr>
        <p:spPr>
          <a:xfrm>
            <a:off x="11562277" y="1717675"/>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55</a:t>
            </a:r>
          </a:p>
        </p:txBody>
      </p:sp>
      <p:sp>
        <p:nvSpPr>
          <p:cNvPr id="6" name="矩形 5">
            <a:hlinkClick r:id="rId69" action="ppaction://hlinksldjump"/>
            <a:extLst>
              <a:ext uri="{FF2B5EF4-FFF2-40B4-BE49-F238E27FC236}">
                <a16:creationId xmlns:a16="http://schemas.microsoft.com/office/drawing/2014/main" id="{9E876502-D5C0-A1AF-9C7C-F5084748AEFC}"/>
              </a:ext>
            </a:extLst>
          </p:cNvPr>
          <p:cNvSpPr/>
          <p:nvPr>
            <p:custDataLst>
              <p:tags r:id="rId49"/>
            </p:custDataLst>
          </p:nvPr>
        </p:nvSpPr>
        <p:spPr>
          <a:xfrm>
            <a:off x="794760" y="1717675"/>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You Only Look Once</a:t>
            </a:r>
          </a:p>
        </p:txBody>
      </p:sp>
      <p:sp>
        <p:nvSpPr>
          <p:cNvPr id="5" name="矩形 4">
            <a:hlinkClick r:id="rId69" action="ppaction://hlinksldjump"/>
            <a:extLst>
              <a:ext uri="{FF2B5EF4-FFF2-40B4-BE49-F238E27FC236}">
                <a16:creationId xmlns:a16="http://schemas.microsoft.com/office/drawing/2014/main" id="{7D24A5BF-E6CC-556A-510E-4100C88890EA}"/>
              </a:ext>
            </a:extLst>
          </p:cNvPr>
          <p:cNvSpPr/>
          <p:nvPr>
            <p:custDataLst>
              <p:tags r:id="rId50"/>
            </p:custDataLst>
          </p:nvPr>
        </p:nvSpPr>
        <p:spPr>
          <a:xfrm>
            <a:off x="514349" y="1717675"/>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a:t>
            </a:r>
          </a:p>
        </p:txBody>
      </p:sp>
      <p:sp>
        <p:nvSpPr>
          <p:cNvPr id="4" name="标题 3">
            <a:extLst>
              <a:ext uri="{FF2B5EF4-FFF2-40B4-BE49-F238E27FC236}">
                <a16:creationId xmlns:a16="http://schemas.microsoft.com/office/drawing/2014/main" id="{C0974978-3DCE-3717-FD57-3ECE87B9383B}"/>
              </a:ext>
            </a:extLst>
          </p:cNvPr>
          <p:cNvSpPr>
            <a:spLocks noGrp="1"/>
          </p:cNvSpPr>
          <p:nvPr>
            <p:ph type="title"/>
            <p:custDataLst>
              <p:tags r:id="rId51"/>
            </p:custDataLst>
          </p:nvPr>
        </p:nvSpPr>
        <p:spPr/>
        <p:txBody>
          <a:bodyPr/>
          <a:lstStyle/>
          <a:p>
            <a:r>
              <a:rPr lang="en-US"/>
              <a:t>Models</a:t>
            </a:r>
          </a:p>
        </p:txBody>
      </p:sp>
      <p:graphicFrame>
        <p:nvGraphicFramePr>
          <p:cNvPr id="51" name="think-cell data - do not delete" hidden="1">
            <a:extLst>
              <a:ext uri="{FF2B5EF4-FFF2-40B4-BE49-F238E27FC236}">
                <a16:creationId xmlns:a16="http://schemas.microsoft.com/office/drawing/2014/main" id="{8BE4A1F5-6D51-6383-A147-C96A8ADBA6D6}"/>
              </a:ext>
            </a:extLst>
          </p:cNvPr>
          <p:cNvGraphicFramePr>
            <a:graphicFrameLocks noChangeAspect="1"/>
          </p:cNvGraphicFramePr>
          <p:nvPr>
            <p:custDataLst>
              <p:tags r:id="rId5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0" imgW="473" imgH="476" progId="TCLayout.ActiveDocument.1">
                  <p:embed/>
                </p:oleObj>
              </mc:Choice>
              <mc:Fallback>
                <p:oleObj name="think-cell 幻灯片" r:id="rId70" imgW="473" imgH="476" progId="TCLayout.ActiveDocument.1">
                  <p:embed/>
                  <p:pic>
                    <p:nvPicPr>
                      <p:cNvPr id="51" name="think-cell data - do not delete" hidden="1">
                        <a:extLst>
                          <a:ext uri="{FF2B5EF4-FFF2-40B4-BE49-F238E27FC236}">
                            <a16:creationId xmlns:a16="http://schemas.microsoft.com/office/drawing/2014/main" id="{8BE4A1F5-6D51-6383-A147-C96A8ADBA6D6}"/>
                          </a:ext>
                        </a:extLst>
                      </p:cNvPr>
                      <p:cNvPicPr/>
                      <p:nvPr/>
                    </p:nvPicPr>
                    <p:blipFill>
                      <a:blip r:embed="rId71"/>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40907053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1F55337-B960-2019-2E17-3FD94A707A1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473" imgH="476" progId="TCLayout.ActiveDocument.1">
                  <p:embed/>
                </p:oleObj>
              </mc:Choice>
              <mc:Fallback>
                <p:oleObj name="think-cell 幻灯片" r:id="rId8" imgW="473" imgH="476" progId="TCLayout.ActiveDocument.1">
                  <p:embed/>
                  <p:pic>
                    <p:nvPicPr>
                      <p:cNvPr id="4" name="think-cell data - do not delete" hidden="1">
                        <a:extLst>
                          <a:ext uri="{FF2B5EF4-FFF2-40B4-BE49-F238E27FC236}">
                            <a16:creationId xmlns:a16="http://schemas.microsoft.com/office/drawing/2014/main" id="{C1F55337-B960-2019-2E17-3FD94A707A10}"/>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179599"/>
            <a:ext cx="11160917" cy="984885"/>
          </a:xfrm>
        </p:spPr>
        <p:txBody>
          <a:bodyPr vert="horz"/>
          <a:lstStyle/>
          <a:p>
            <a:r>
              <a:rPr lang="en-US" altLang="zh-CN" dirty="0"/>
              <a:t>YOLOX: 2021 ArXiv						[Improvements]</a:t>
            </a:r>
            <a:br>
              <a:rPr lang="en-US" altLang="zh-CN" dirty="0"/>
            </a:br>
            <a:r>
              <a:rPr lang="en-US" altLang="zh-CN" dirty="0"/>
              <a:t>Megvii Technology Achieve First Anchor-Free YOLO</a:t>
            </a:r>
            <a:endParaRPr lang="en-US" dirty="0"/>
          </a:p>
        </p:txBody>
      </p:sp>
      <mc:AlternateContent xmlns:mc="http://schemas.openxmlformats.org/markup-compatibility/2006" xmlns:a14="http://schemas.microsoft.com/office/drawing/2010/main">
        <mc:Choice Requires="a14">
          <p:sp>
            <p:nvSpPr>
              <p:cNvPr id="29" name="ee4pContent1">
                <a:extLst>
                  <a:ext uri="{FF2B5EF4-FFF2-40B4-BE49-F238E27FC236}">
                    <a16:creationId xmlns:a16="http://schemas.microsoft.com/office/drawing/2014/main" id="{C41E305A-8E44-8E06-AB0F-9D3AF118327B}"/>
                  </a:ext>
                </a:extLst>
              </p:cNvPr>
              <p:cNvSpPr txBox="1">
                <a:spLocks/>
              </p:cNvSpPr>
              <p:nvPr>
                <p:custDataLst>
                  <p:tags r:id="rId2"/>
                </p:custDataLst>
              </p:nvPr>
            </p:nvSpPr>
            <p:spPr>
              <a:xfrm>
                <a:off x="514341" y="1263408"/>
                <a:ext cx="11163038" cy="98488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a:pPr>
                <a:r>
                  <a:rPr lang="en-US" altLang="zh-CN" dirty="0">
                    <a:latin typeface="+mn-lt"/>
                  </a:rPr>
                  <a:t>Anchor-free</a:t>
                </a:r>
              </a:p>
              <a:p>
                <a:pPr lvl="2"/>
                <a:r>
                  <a:rPr lang="en-US" altLang="zh-CN" dirty="0">
                    <a:latin typeface="+mn-lt"/>
                  </a:rPr>
                  <a:t>YOLOX</a:t>
                </a:r>
                <a:r>
                  <a:rPr lang="zh-CN" altLang="en-US" dirty="0">
                    <a:latin typeface="+mn-lt"/>
                  </a:rPr>
                  <a:t>采用无锚架构，简化了训练和解码过程</a:t>
                </a:r>
                <a:endParaRPr lang="en-US" altLang="zh-CN" dirty="0">
                  <a:latin typeface="+mn-lt"/>
                </a:endParaRPr>
              </a:p>
              <a:p>
                <a:pPr lvl="2"/>
                <a:r>
                  <a:rPr lang="zh-CN" altLang="en-US" b="1" dirty="0">
                    <a:solidFill>
                      <a:schemeClr val="accent1"/>
                    </a:solidFill>
                    <a:latin typeface="+mn-lt"/>
                  </a:rPr>
                  <a:t>与</a:t>
                </a:r>
                <a:r>
                  <a:rPr lang="en-US" altLang="zh-CN" b="1" dirty="0">
                    <a:solidFill>
                      <a:schemeClr val="accent1"/>
                    </a:solidFill>
                    <a:latin typeface="+mn-lt"/>
                  </a:rPr>
                  <a:t>YOLOv3</a:t>
                </a:r>
                <a:r>
                  <a:rPr lang="zh-CN" altLang="en-US" b="1" dirty="0">
                    <a:solidFill>
                      <a:schemeClr val="accent1"/>
                    </a:solidFill>
                    <a:latin typeface="+mn-lt"/>
                  </a:rPr>
                  <a:t>基线相比</a:t>
                </a:r>
                <a:r>
                  <a:rPr lang="zh-CN" altLang="en-US" dirty="0">
                    <a:latin typeface="+mn-lt"/>
                  </a:rPr>
                  <a:t>，无锚架构使</a:t>
                </a:r>
                <a14:m>
                  <m:oMath xmlns:m="http://schemas.openxmlformats.org/officeDocument/2006/math">
                    <m:r>
                      <a:rPr lang="en-US" altLang="zh-CN" i="1" dirty="0" smtClean="0">
                        <a:latin typeface="Cambria Math" panose="02040503050406030204" pitchFamily="18" charset="0"/>
                      </a:rPr>
                      <m:t>𝐴𝑃</m:t>
                    </m:r>
                  </m:oMath>
                </a14:m>
                <a:r>
                  <a:rPr lang="zh-CN" altLang="en-US" dirty="0">
                    <a:latin typeface="+mn-lt"/>
                  </a:rPr>
                  <a:t>增加了</a:t>
                </a:r>
                <a:r>
                  <a:rPr lang="en-US" altLang="zh-CN" dirty="0">
                    <a:latin typeface="+mn-lt"/>
                  </a:rPr>
                  <a:t>0.9</a:t>
                </a:r>
                <a:r>
                  <a:rPr lang="zh-CN" altLang="en-US" dirty="0">
                    <a:latin typeface="+mn-lt"/>
                  </a:rPr>
                  <a:t>个点</a:t>
                </a:r>
              </a:p>
            </p:txBody>
          </p:sp>
        </mc:Choice>
        <mc:Fallback xmlns="">
          <p:sp>
            <p:nvSpPr>
              <p:cNvPr id="29" name="ee4pContent1">
                <a:extLst>
                  <a:ext uri="{FF2B5EF4-FFF2-40B4-BE49-F238E27FC236}">
                    <a16:creationId xmlns:a16="http://schemas.microsoft.com/office/drawing/2014/main" id="{C41E305A-8E44-8E06-AB0F-9D3AF118327B}"/>
                  </a:ext>
                </a:extLst>
              </p:cNvPr>
              <p:cNvSpPr txBox="1">
                <a:spLocks noRot="1" noChangeAspect="1" noMove="1" noResize="1" noEditPoints="1" noAdjustHandles="1" noChangeArrowheads="1" noChangeShapeType="1" noTextEdit="1"/>
              </p:cNvSpPr>
              <p:nvPr>
                <p:custDataLst>
                  <p:tags r:id="rId10"/>
                </p:custDataLst>
              </p:nvPr>
            </p:nvSpPr>
            <p:spPr>
              <a:xfrm>
                <a:off x="514341" y="1263408"/>
                <a:ext cx="11163038" cy="984884"/>
              </a:xfrm>
              <a:prstGeom prst="rect">
                <a:avLst/>
              </a:prstGeom>
              <a:blipFill>
                <a:blip r:embed="rId11"/>
                <a:stretch>
                  <a:fillRect l="-327" b="-10366"/>
                </a:stretch>
              </a:blipFill>
              <a:ln w="9525" cmpd="sng">
                <a:solidFill>
                  <a:schemeClr val="accent1">
                    <a:lumMod val="100000"/>
                  </a:schemeClr>
                </a:solidFill>
                <a:prstDash val="soli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ee4pContent1">
                <a:extLst>
                  <a:ext uri="{FF2B5EF4-FFF2-40B4-BE49-F238E27FC236}">
                    <a16:creationId xmlns:a16="http://schemas.microsoft.com/office/drawing/2014/main" id="{2FB7150F-394D-F5BC-7F69-8B01FCFBB968}"/>
                  </a:ext>
                </a:extLst>
              </p:cNvPr>
              <p:cNvSpPr txBox="1">
                <a:spLocks/>
              </p:cNvSpPr>
              <p:nvPr>
                <p:custDataLst>
                  <p:tags r:id="rId3"/>
                </p:custDataLst>
              </p:nvPr>
            </p:nvSpPr>
            <p:spPr>
              <a:xfrm>
                <a:off x="514341" y="2269196"/>
                <a:ext cx="11163038" cy="98488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startAt="2"/>
                </a:pPr>
                <a:r>
                  <a:rPr lang="en-US" dirty="0">
                    <a:latin typeface="+mn-lt"/>
                  </a:rPr>
                  <a:t>Multi positives</a:t>
                </a:r>
              </a:p>
              <a:p>
                <a:pPr lvl="2"/>
                <a:r>
                  <a:rPr lang="zh-CN" altLang="en-US" dirty="0">
                    <a:latin typeface="+mn-lt"/>
                  </a:rPr>
                  <a:t>为了弥补锚点缺失造成的巨大不平衡，</a:t>
                </a:r>
                <a:r>
                  <a:rPr lang="en-US" altLang="zh-CN" dirty="0">
                    <a:latin typeface="+mn-lt"/>
                  </a:rPr>
                  <a:t>YOLOX</a:t>
                </a:r>
                <a:r>
                  <a:rPr lang="zh-CN" altLang="en-US" dirty="0">
                    <a:latin typeface="+mn-lt"/>
                  </a:rPr>
                  <a:t>使用中心抽样</a:t>
                </a:r>
                <a:r>
                  <a:rPr lang="en-US" altLang="zh-CN" dirty="0">
                    <a:latin typeface="+mn-lt"/>
                  </a:rPr>
                  <a:t>(Center Sampling)</a:t>
                </a:r>
                <a:r>
                  <a:rPr lang="zh-CN" altLang="en-US" dirty="0">
                    <a:latin typeface="+mn-lt"/>
                  </a:rPr>
                  <a:t>，将中心</a:t>
                </a:r>
                <a14:m>
                  <m:oMath xmlns:m="http://schemas.openxmlformats.org/officeDocument/2006/math">
                    <m:r>
                      <a:rPr lang="en-US" altLang="zh-CN" i="1" dirty="0" smtClean="0">
                        <a:latin typeface="Cambria Math" panose="02040503050406030204" pitchFamily="18" charset="0"/>
                      </a:rPr>
                      <m:t>3×3</m:t>
                    </m:r>
                  </m:oMath>
                </a14:m>
                <a:r>
                  <a:rPr lang="zh-CN" altLang="en-US" dirty="0">
                    <a:latin typeface="+mn-lt"/>
                  </a:rPr>
                  <a:t>的区域指定为正区域</a:t>
                </a:r>
                <a:endParaRPr lang="en-US" altLang="zh-CN" dirty="0">
                  <a:latin typeface="+mn-lt"/>
                </a:endParaRPr>
              </a:p>
              <a:p>
                <a:pPr lvl="2"/>
                <a:r>
                  <a:rPr lang="zh-CN" altLang="en-US" dirty="0">
                    <a:latin typeface="+mn-lt"/>
                  </a:rPr>
                  <a:t>这种方法使</a:t>
                </a:r>
                <a14:m>
                  <m:oMath xmlns:m="http://schemas.openxmlformats.org/officeDocument/2006/math">
                    <m:r>
                      <a:rPr lang="en-US" altLang="zh-CN" i="1" dirty="0" smtClean="0">
                        <a:latin typeface="Cambria Math" panose="02040503050406030204" pitchFamily="18" charset="0"/>
                      </a:rPr>
                      <m:t>𝐴𝑃</m:t>
                    </m:r>
                  </m:oMath>
                </a14:m>
                <a:r>
                  <a:rPr lang="zh-CN" altLang="en-US" dirty="0">
                    <a:latin typeface="+mn-lt"/>
                  </a:rPr>
                  <a:t>提高了</a:t>
                </a:r>
                <a:r>
                  <a:rPr lang="en-US" altLang="zh-CN" dirty="0">
                    <a:latin typeface="+mn-lt"/>
                  </a:rPr>
                  <a:t>2.1</a:t>
                </a:r>
                <a:r>
                  <a:rPr lang="zh-CN" altLang="en-US" dirty="0">
                    <a:latin typeface="+mn-lt"/>
                  </a:rPr>
                  <a:t>个点</a:t>
                </a:r>
                <a:endParaRPr lang="en-US" dirty="0">
                  <a:latin typeface="+mn-lt"/>
                </a:endParaRPr>
              </a:p>
            </p:txBody>
          </p:sp>
        </mc:Choice>
        <mc:Fallback xmlns="">
          <p:sp>
            <p:nvSpPr>
              <p:cNvPr id="30" name="ee4pContent1">
                <a:extLst>
                  <a:ext uri="{FF2B5EF4-FFF2-40B4-BE49-F238E27FC236}">
                    <a16:creationId xmlns:a16="http://schemas.microsoft.com/office/drawing/2014/main" id="{2FB7150F-394D-F5BC-7F69-8B01FCFBB968}"/>
                  </a:ext>
                </a:extLst>
              </p:cNvPr>
              <p:cNvSpPr txBox="1">
                <a:spLocks noRot="1" noChangeAspect="1" noMove="1" noResize="1" noEditPoints="1" noAdjustHandles="1" noChangeArrowheads="1" noChangeShapeType="1" noTextEdit="1"/>
              </p:cNvSpPr>
              <p:nvPr>
                <p:custDataLst>
                  <p:tags r:id="rId12"/>
                </p:custDataLst>
              </p:nvPr>
            </p:nvSpPr>
            <p:spPr>
              <a:xfrm>
                <a:off x="514341" y="2269196"/>
                <a:ext cx="11163038" cy="984884"/>
              </a:xfrm>
              <a:prstGeom prst="rect">
                <a:avLst/>
              </a:prstGeom>
              <a:blipFill>
                <a:blip r:embed="rId13"/>
                <a:stretch>
                  <a:fillRect l="-327" b="-10366"/>
                </a:stretch>
              </a:blipFill>
              <a:ln w="9525" cmpd="sng">
                <a:solidFill>
                  <a:schemeClr val="accent1">
                    <a:lumMod val="100000"/>
                  </a:schemeClr>
                </a:solidFill>
                <a:prstDash val="solid"/>
              </a:ln>
            </p:spPr>
            <p:txBody>
              <a:bodyPr/>
              <a:lstStyle/>
              <a:p>
                <a:r>
                  <a:rPr lang="en-US">
                    <a:noFill/>
                  </a:rPr>
                  <a:t> </a:t>
                </a:r>
              </a:p>
            </p:txBody>
          </p:sp>
        </mc:Fallback>
      </mc:AlternateContent>
      <p:sp>
        <p:nvSpPr>
          <p:cNvPr id="31" name="ee4pContent1">
            <a:extLst>
              <a:ext uri="{FF2B5EF4-FFF2-40B4-BE49-F238E27FC236}">
                <a16:creationId xmlns:a16="http://schemas.microsoft.com/office/drawing/2014/main" id="{C187462D-34E0-D494-2A3D-51E0F9EC277C}"/>
              </a:ext>
            </a:extLst>
          </p:cNvPr>
          <p:cNvSpPr txBox="1">
            <a:spLocks/>
          </p:cNvSpPr>
          <p:nvPr>
            <p:custDataLst>
              <p:tags r:id="rId4"/>
            </p:custDataLst>
          </p:nvPr>
        </p:nvSpPr>
        <p:spPr>
          <a:xfrm>
            <a:off x="514341" y="3274984"/>
            <a:ext cx="11163038" cy="98488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startAt="3"/>
            </a:pPr>
            <a:r>
              <a:rPr lang="en-US" dirty="0">
                <a:latin typeface="+mn-lt"/>
              </a:rPr>
              <a:t>Decoupled head</a:t>
            </a:r>
          </a:p>
          <a:p>
            <a:pPr lvl="2"/>
            <a:r>
              <a:rPr lang="zh-CN" altLang="en-US" dirty="0">
                <a:latin typeface="+mn-lt"/>
              </a:rPr>
              <a:t>分类置信度和定位精度之间可能存在</a:t>
            </a:r>
            <a:r>
              <a:rPr lang="en-US" altLang="zh-CN" dirty="0">
                <a:latin typeface="+mn-lt"/>
              </a:rPr>
              <a:t>misalignment</a:t>
            </a:r>
            <a:r>
              <a:rPr lang="zh-CN" altLang="en-US" dirty="0">
                <a:latin typeface="+mn-lt"/>
              </a:rPr>
              <a:t>。</a:t>
            </a:r>
            <a:r>
              <a:rPr lang="en-US" altLang="zh-CN" dirty="0">
                <a:latin typeface="+mn-lt"/>
              </a:rPr>
              <a:t>YOLOX</a:t>
            </a:r>
            <a:r>
              <a:rPr lang="zh-CN" altLang="en-US" dirty="0">
                <a:latin typeface="+mn-lt"/>
              </a:rPr>
              <a:t>将头部解耦，一个用于分类任务，另一个用于回归任务</a:t>
            </a:r>
            <a:endParaRPr lang="en-US" altLang="zh-CN" dirty="0">
              <a:latin typeface="+mn-lt"/>
            </a:endParaRPr>
          </a:p>
          <a:p>
            <a:pPr lvl="2"/>
            <a:r>
              <a:rPr lang="zh-CN" altLang="en-US" dirty="0">
                <a:latin typeface="+mn-lt"/>
              </a:rPr>
              <a:t>这种方法将</a:t>
            </a:r>
            <a:r>
              <a:rPr lang="en-US" altLang="zh-CN" dirty="0">
                <a:latin typeface="+mn-lt"/>
              </a:rPr>
              <a:t>AP</a:t>
            </a:r>
            <a:r>
              <a:rPr lang="zh-CN" altLang="en-US" dirty="0">
                <a:latin typeface="+mn-lt"/>
              </a:rPr>
              <a:t>提高了</a:t>
            </a:r>
            <a:r>
              <a:rPr lang="en-US" altLang="zh-CN" dirty="0">
                <a:latin typeface="+mn-lt"/>
              </a:rPr>
              <a:t>1.1</a:t>
            </a:r>
            <a:r>
              <a:rPr lang="zh-CN" altLang="en-US" dirty="0">
                <a:latin typeface="+mn-lt"/>
              </a:rPr>
              <a:t>点，加快了模型收敛速度</a:t>
            </a:r>
            <a:endParaRPr lang="en-US" dirty="0">
              <a:latin typeface="+mn-lt"/>
            </a:endParaRPr>
          </a:p>
        </p:txBody>
      </p:sp>
      <p:sp>
        <p:nvSpPr>
          <p:cNvPr id="32" name="ee4pContent1">
            <a:extLst>
              <a:ext uri="{FF2B5EF4-FFF2-40B4-BE49-F238E27FC236}">
                <a16:creationId xmlns:a16="http://schemas.microsoft.com/office/drawing/2014/main" id="{2EA551B8-D330-DCE1-5DDB-35CD041BBE8E}"/>
              </a:ext>
            </a:extLst>
          </p:cNvPr>
          <p:cNvSpPr txBox="1">
            <a:spLocks/>
          </p:cNvSpPr>
          <p:nvPr>
            <p:custDataLst>
              <p:tags r:id="rId5"/>
            </p:custDataLst>
          </p:nvPr>
        </p:nvSpPr>
        <p:spPr>
          <a:xfrm>
            <a:off x="514341" y="4280772"/>
            <a:ext cx="11163038" cy="98488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startAt="4"/>
            </a:pPr>
            <a:r>
              <a:rPr lang="en-US" dirty="0">
                <a:latin typeface="+mn-lt"/>
              </a:rPr>
              <a:t>Advanced label assignment</a:t>
            </a:r>
          </a:p>
          <a:p>
            <a:pPr lvl="2"/>
            <a:r>
              <a:rPr lang="zh-CN" altLang="en-US" dirty="0">
                <a:latin typeface="+mn-lt"/>
              </a:rPr>
              <a:t>当多个物体的真值框重叠时，可能导致真值标签分配存在歧义，称分配过程为最优传输</a:t>
            </a:r>
            <a:r>
              <a:rPr lang="en-US" altLang="zh-CN" dirty="0">
                <a:latin typeface="+mn-lt"/>
              </a:rPr>
              <a:t>(Optimal Transport,</a:t>
            </a:r>
            <a:r>
              <a:rPr lang="zh-CN" altLang="en-US" dirty="0">
                <a:latin typeface="+mn-lt"/>
              </a:rPr>
              <a:t> </a:t>
            </a:r>
            <a:r>
              <a:rPr lang="en-US" altLang="zh-CN" dirty="0">
                <a:latin typeface="+mn-lt"/>
              </a:rPr>
              <a:t>OT)</a:t>
            </a:r>
            <a:r>
              <a:rPr lang="zh-CN" altLang="en-US" dirty="0">
                <a:latin typeface="+mn-lt"/>
              </a:rPr>
              <a:t>问题</a:t>
            </a:r>
            <a:endParaRPr lang="en-US" altLang="zh-CN" dirty="0">
              <a:latin typeface="+mn-lt"/>
            </a:endParaRPr>
          </a:p>
          <a:p>
            <a:pPr lvl="2"/>
            <a:r>
              <a:rPr lang="en-US" altLang="zh-CN" dirty="0">
                <a:latin typeface="+mn-lt"/>
              </a:rPr>
              <a:t>YOLOX</a:t>
            </a:r>
            <a:r>
              <a:rPr lang="zh-CN" altLang="en-US" dirty="0">
                <a:latin typeface="+mn-lt"/>
              </a:rPr>
              <a:t>提出了一个简化的版本，叫做</a:t>
            </a:r>
            <a:r>
              <a:rPr lang="en-US" altLang="zh-CN" dirty="0" err="1">
                <a:latin typeface="+mn-lt"/>
              </a:rPr>
              <a:t>simOTA</a:t>
            </a:r>
            <a:r>
              <a:rPr lang="zh-CN" altLang="en-US" dirty="0">
                <a:latin typeface="+mn-lt"/>
              </a:rPr>
              <a:t>。这个改进使</a:t>
            </a:r>
            <a:r>
              <a:rPr lang="en-US" altLang="zh-CN" dirty="0">
                <a:latin typeface="+mn-lt"/>
              </a:rPr>
              <a:t>AP</a:t>
            </a:r>
            <a:r>
              <a:rPr lang="zh-CN" altLang="en-US" dirty="0">
                <a:latin typeface="+mn-lt"/>
              </a:rPr>
              <a:t>增加了</a:t>
            </a:r>
            <a:r>
              <a:rPr lang="en-US" altLang="zh-CN" dirty="0">
                <a:latin typeface="+mn-lt"/>
              </a:rPr>
              <a:t>2.3</a:t>
            </a:r>
            <a:r>
              <a:rPr lang="zh-CN" altLang="en-US" dirty="0">
                <a:latin typeface="+mn-lt"/>
              </a:rPr>
              <a:t>点</a:t>
            </a:r>
            <a:endParaRPr lang="en-US" dirty="0">
              <a:latin typeface="+mn-lt"/>
            </a:endParaRPr>
          </a:p>
        </p:txBody>
      </p:sp>
      <p:sp>
        <p:nvSpPr>
          <p:cNvPr id="33" name="ee4pContent1">
            <a:extLst>
              <a:ext uri="{FF2B5EF4-FFF2-40B4-BE49-F238E27FC236}">
                <a16:creationId xmlns:a16="http://schemas.microsoft.com/office/drawing/2014/main" id="{DAB71EB8-B5C6-0856-AE3C-0F116D9659C5}"/>
              </a:ext>
            </a:extLst>
          </p:cNvPr>
          <p:cNvSpPr txBox="1">
            <a:spLocks/>
          </p:cNvSpPr>
          <p:nvPr>
            <p:custDataLst>
              <p:tags r:id="rId6"/>
            </p:custDataLst>
          </p:nvPr>
        </p:nvSpPr>
        <p:spPr>
          <a:xfrm>
            <a:off x="512228" y="5286561"/>
            <a:ext cx="11163038" cy="98488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startAt="5"/>
            </a:pPr>
            <a:r>
              <a:rPr lang="en-US" dirty="0">
                <a:latin typeface="+mn-lt"/>
              </a:rPr>
              <a:t>Strong augmentations</a:t>
            </a:r>
          </a:p>
          <a:p>
            <a:pPr lvl="2"/>
            <a:r>
              <a:rPr lang="en-US" altLang="zh-CN" dirty="0">
                <a:latin typeface="+mn-lt"/>
              </a:rPr>
              <a:t>YOLOX</a:t>
            </a:r>
            <a:r>
              <a:rPr lang="zh-CN" altLang="en-US" dirty="0">
                <a:latin typeface="+mn-lt"/>
              </a:rPr>
              <a:t>使用</a:t>
            </a:r>
            <a:r>
              <a:rPr lang="en-US" altLang="zh-CN" dirty="0" err="1">
                <a:latin typeface="+mn-lt"/>
              </a:rPr>
              <a:t>MixUP</a:t>
            </a:r>
            <a:r>
              <a:rPr lang="zh-CN" altLang="en-US" dirty="0">
                <a:latin typeface="+mn-lt"/>
              </a:rPr>
              <a:t>和</a:t>
            </a:r>
            <a:r>
              <a:rPr lang="en-US" altLang="zh-CN" dirty="0">
                <a:latin typeface="+mn-lt"/>
              </a:rPr>
              <a:t>Mosaic</a:t>
            </a:r>
            <a:r>
              <a:rPr lang="zh-CN" altLang="en-US" dirty="0">
                <a:latin typeface="+mn-lt"/>
              </a:rPr>
              <a:t>增强。使用这些增强后，</a:t>
            </a:r>
            <a:r>
              <a:rPr lang="en-US" altLang="zh-CN" dirty="0">
                <a:latin typeface="+mn-lt"/>
              </a:rPr>
              <a:t>ImageNet</a:t>
            </a:r>
            <a:r>
              <a:rPr lang="zh-CN" altLang="en-US" dirty="0">
                <a:latin typeface="+mn-lt"/>
              </a:rPr>
              <a:t>预训练不再有益</a:t>
            </a:r>
            <a:endParaRPr lang="en-US" altLang="zh-CN" dirty="0">
              <a:latin typeface="+mn-lt"/>
            </a:endParaRPr>
          </a:p>
          <a:p>
            <a:pPr lvl="2"/>
            <a:r>
              <a:rPr lang="zh-CN" altLang="en-US" dirty="0">
                <a:latin typeface="+mn-lt"/>
              </a:rPr>
              <a:t>强大的增强使</a:t>
            </a:r>
            <a:r>
              <a:rPr lang="en-US" altLang="zh-CN" dirty="0">
                <a:latin typeface="+mn-lt"/>
              </a:rPr>
              <a:t>AP</a:t>
            </a:r>
            <a:r>
              <a:rPr lang="zh-CN" altLang="en-US" dirty="0">
                <a:latin typeface="+mn-lt"/>
              </a:rPr>
              <a:t>增加</a:t>
            </a:r>
            <a:r>
              <a:rPr lang="en-US" altLang="zh-CN" dirty="0">
                <a:latin typeface="+mn-lt"/>
              </a:rPr>
              <a:t>2.4</a:t>
            </a:r>
            <a:r>
              <a:rPr lang="zh-CN" altLang="en-US" dirty="0">
                <a:latin typeface="+mn-lt"/>
              </a:rPr>
              <a:t>点。</a:t>
            </a:r>
            <a:endParaRPr lang="en-US" dirty="0">
              <a:latin typeface="+mn-lt"/>
            </a:endParaRPr>
          </a:p>
        </p:txBody>
      </p:sp>
    </p:spTree>
    <p:extLst>
      <p:ext uri="{BB962C8B-B14F-4D97-AF65-F5344CB8AC3E}">
        <p14:creationId xmlns:p14="http://schemas.microsoft.com/office/powerpoint/2010/main" val="24342059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F7FE7DD-E824-CBD1-B8C8-8273B8AE5EE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CF7FE7DD-E824-CBD1-B8C8-8273B8AE5EE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179599"/>
            <a:ext cx="11160917" cy="984885"/>
          </a:xfrm>
        </p:spPr>
        <p:txBody>
          <a:bodyPr vert="horz"/>
          <a:lstStyle/>
          <a:p>
            <a:r>
              <a:rPr lang="en-US" dirty="0"/>
              <a:t>YOLOX: 2021 ArXiv						[Improvements]</a:t>
            </a:r>
            <a:br>
              <a:rPr lang="en-US" dirty="0"/>
            </a:br>
            <a:r>
              <a:rPr lang="en-US" dirty="0"/>
              <a:t>Megvii Technology Achieve First Anchor-Free YOLO</a:t>
            </a:r>
          </a:p>
        </p:txBody>
      </p:sp>
      <p:pic>
        <p:nvPicPr>
          <p:cNvPr id="7" name="图片 6" descr="图示, 工程绘图&#10;&#10;描述已自动生成">
            <a:extLst>
              <a:ext uri="{FF2B5EF4-FFF2-40B4-BE49-F238E27FC236}">
                <a16:creationId xmlns:a16="http://schemas.microsoft.com/office/drawing/2014/main" id="{66754BB7-7647-119E-391A-11768B33974D}"/>
              </a:ext>
            </a:extLst>
          </p:cNvPr>
          <p:cNvPicPr>
            <a:picLocks noChangeAspect="1"/>
          </p:cNvPicPr>
          <p:nvPr/>
        </p:nvPicPr>
        <p:blipFill>
          <a:blip r:embed="rId5"/>
          <a:stretch>
            <a:fillRect/>
          </a:stretch>
        </p:blipFill>
        <p:spPr>
          <a:xfrm>
            <a:off x="1708178" y="1259544"/>
            <a:ext cx="8775643" cy="5037631"/>
          </a:xfrm>
          <a:prstGeom prst="rect">
            <a:avLst/>
          </a:prstGeom>
        </p:spPr>
      </p:pic>
    </p:spTree>
    <p:extLst>
      <p:ext uri="{BB962C8B-B14F-4D97-AF65-F5344CB8AC3E}">
        <p14:creationId xmlns:p14="http://schemas.microsoft.com/office/powerpoint/2010/main" val="1560661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a:hlinkClick r:id="rId54" action="ppaction://hlinksldjump"/>
            <a:extLst>
              <a:ext uri="{FF2B5EF4-FFF2-40B4-BE49-F238E27FC236}">
                <a16:creationId xmlns:a16="http://schemas.microsoft.com/office/drawing/2014/main" id="{DE4B968E-0071-1409-B993-F00C65CDD0E5}"/>
              </a:ext>
            </a:extLst>
          </p:cNvPr>
          <p:cNvSpPr/>
          <p:nvPr>
            <p:custDataLst>
              <p:tags r:id="rId2"/>
            </p:custDataLst>
          </p:nvPr>
        </p:nvSpPr>
        <p:spPr>
          <a:xfrm>
            <a:off x="11562277" y="5923848"/>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132</a:t>
            </a:r>
          </a:p>
        </p:txBody>
      </p:sp>
      <p:sp>
        <p:nvSpPr>
          <p:cNvPr id="52" name="矩形 51">
            <a:hlinkClick r:id="rId54" action="ppaction://hlinksldjump"/>
            <a:extLst>
              <a:ext uri="{FF2B5EF4-FFF2-40B4-BE49-F238E27FC236}">
                <a16:creationId xmlns:a16="http://schemas.microsoft.com/office/drawing/2014/main" id="{DFB178F1-9442-2A6F-561B-D05B8A7683FC}"/>
              </a:ext>
            </a:extLst>
          </p:cNvPr>
          <p:cNvSpPr/>
          <p:nvPr>
            <p:custDataLst>
              <p:tags r:id="rId3"/>
            </p:custDataLst>
          </p:nvPr>
        </p:nvSpPr>
        <p:spPr>
          <a:xfrm>
            <a:off x="794760" y="5923848"/>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YOLOv9</a:t>
            </a:r>
          </a:p>
        </p:txBody>
      </p:sp>
      <p:sp>
        <p:nvSpPr>
          <p:cNvPr id="51" name="矩形 50">
            <a:hlinkClick r:id="rId54" action="ppaction://hlinksldjump"/>
            <a:extLst>
              <a:ext uri="{FF2B5EF4-FFF2-40B4-BE49-F238E27FC236}">
                <a16:creationId xmlns:a16="http://schemas.microsoft.com/office/drawing/2014/main" id="{8DD8BC2C-FA81-CB9E-F260-C17C1DBCE9BE}"/>
              </a:ext>
            </a:extLst>
          </p:cNvPr>
          <p:cNvSpPr/>
          <p:nvPr>
            <p:custDataLst>
              <p:tags r:id="rId4"/>
            </p:custDataLst>
          </p:nvPr>
        </p:nvSpPr>
        <p:spPr>
          <a:xfrm>
            <a:off x="514349" y="5923848"/>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16</a:t>
            </a:r>
          </a:p>
        </p:txBody>
      </p:sp>
      <p:sp>
        <p:nvSpPr>
          <p:cNvPr id="50" name="矩形 49">
            <a:hlinkClick r:id="rId55" action="ppaction://hlinksldjump"/>
            <a:extLst>
              <a:ext uri="{FF2B5EF4-FFF2-40B4-BE49-F238E27FC236}">
                <a16:creationId xmlns:a16="http://schemas.microsoft.com/office/drawing/2014/main" id="{64231792-2047-EB3F-9133-58675178A084}"/>
              </a:ext>
            </a:extLst>
          </p:cNvPr>
          <p:cNvSpPr/>
          <p:nvPr>
            <p:custDataLst>
              <p:tags r:id="rId5"/>
            </p:custDataLst>
          </p:nvPr>
        </p:nvSpPr>
        <p:spPr>
          <a:xfrm>
            <a:off x="11562277" y="5643436"/>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124</a:t>
            </a:r>
          </a:p>
        </p:txBody>
      </p:sp>
      <p:sp>
        <p:nvSpPr>
          <p:cNvPr id="49" name="矩形 48">
            <a:hlinkClick r:id="rId55" action="ppaction://hlinksldjump"/>
            <a:extLst>
              <a:ext uri="{FF2B5EF4-FFF2-40B4-BE49-F238E27FC236}">
                <a16:creationId xmlns:a16="http://schemas.microsoft.com/office/drawing/2014/main" id="{9FF85F1E-42FD-AE7D-CA49-D3B4B8D81D31}"/>
              </a:ext>
            </a:extLst>
          </p:cNvPr>
          <p:cNvSpPr/>
          <p:nvPr>
            <p:custDataLst>
              <p:tags r:id="rId6"/>
            </p:custDataLst>
          </p:nvPr>
        </p:nvSpPr>
        <p:spPr>
          <a:xfrm>
            <a:off x="794760" y="5643436"/>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YOLO-World</a:t>
            </a:r>
          </a:p>
        </p:txBody>
      </p:sp>
      <p:sp>
        <p:nvSpPr>
          <p:cNvPr id="48" name="矩形 47">
            <a:hlinkClick r:id="rId55" action="ppaction://hlinksldjump"/>
            <a:extLst>
              <a:ext uri="{FF2B5EF4-FFF2-40B4-BE49-F238E27FC236}">
                <a16:creationId xmlns:a16="http://schemas.microsoft.com/office/drawing/2014/main" id="{48647FDF-79F9-89EB-7A56-F947305E1241}"/>
              </a:ext>
            </a:extLst>
          </p:cNvPr>
          <p:cNvSpPr/>
          <p:nvPr>
            <p:custDataLst>
              <p:tags r:id="rId7"/>
            </p:custDataLst>
          </p:nvPr>
        </p:nvSpPr>
        <p:spPr>
          <a:xfrm>
            <a:off x="514349" y="5643436"/>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15</a:t>
            </a:r>
          </a:p>
        </p:txBody>
      </p:sp>
      <p:sp>
        <p:nvSpPr>
          <p:cNvPr id="47" name="矩形 46">
            <a:hlinkClick r:id="rId56" action="ppaction://hlinksldjump"/>
            <a:extLst>
              <a:ext uri="{FF2B5EF4-FFF2-40B4-BE49-F238E27FC236}">
                <a16:creationId xmlns:a16="http://schemas.microsoft.com/office/drawing/2014/main" id="{14043C2A-5BFF-3E99-40AF-A334A6F4C619}"/>
              </a:ext>
            </a:extLst>
          </p:cNvPr>
          <p:cNvSpPr/>
          <p:nvPr>
            <p:custDataLst>
              <p:tags r:id="rId8"/>
            </p:custDataLst>
          </p:nvPr>
        </p:nvSpPr>
        <p:spPr>
          <a:xfrm>
            <a:off x="11562277" y="5363025"/>
            <a:ext cx="66901" cy="2420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120</a:t>
            </a:r>
          </a:p>
        </p:txBody>
      </p:sp>
      <p:sp>
        <p:nvSpPr>
          <p:cNvPr id="46" name="矩形 45">
            <a:hlinkClick r:id="rId56" action="ppaction://hlinksldjump"/>
            <a:extLst>
              <a:ext uri="{FF2B5EF4-FFF2-40B4-BE49-F238E27FC236}">
                <a16:creationId xmlns:a16="http://schemas.microsoft.com/office/drawing/2014/main" id="{1B82E4DF-50F9-AD2A-FE41-C4ED5CC8F614}"/>
              </a:ext>
            </a:extLst>
          </p:cNvPr>
          <p:cNvSpPr/>
          <p:nvPr>
            <p:custDataLst>
              <p:tags r:id="rId9"/>
            </p:custDataLst>
          </p:nvPr>
        </p:nvSpPr>
        <p:spPr>
          <a:xfrm>
            <a:off x="794760" y="5363025"/>
            <a:ext cx="1958329" cy="2420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YOLO-NAS</a:t>
            </a:r>
          </a:p>
        </p:txBody>
      </p:sp>
      <p:sp>
        <p:nvSpPr>
          <p:cNvPr id="45" name="矩形 44">
            <a:hlinkClick r:id="rId56" action="ppaction://hlinksldjump"/>
            <a:extLst>
              <a:ext uri="{FF2B5EF4-FFF2-40B4-BE49-F238E27FC236}">
                <a16:creationId xmlns:a16="http://schemas.microsoft.com/office/drawing/2014/main" id="{E592DCEE-0566-B274-56C5-FA95103C6F9B}"/>
              </a:ext>
            </a:extLst>
          </p:cNvPr>
          <p:cNvSpPr/>
          <p:nvPr>
            <p:custDataLst>
              <p:tags r:id="rId10"/>
            </p:custDataLst>
          </p:nvPr>
        </p:nvSpPr>
        <p:spPr>
          <a:xfrm>
            <a:off x="514349" y="5363025"/>
            <a:ext cx="242004" cy="242003"/>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14</a:t>
            </a:r>
          </a:p>
        </p:txBody>
      </p:sp>
      <p:sp>
        <p:nvSpPr>
          <p:cNvPr id="44" name="矩形 43">
            <a:hlinkClick r:id="rId57" action="ppaction://hlinksldjump"/>
            <a:extLst>
              <a:ext uri="{FF2B5EF4-FFF2-40B4-BE49-F238E27FC236}">
                <a16:creationId xmlns:a16="http://schemas.microsoft.com/office/drawing/2014/main" id="{118EEB1C-67BD-0308-171C-50A1D7D4F27D}"/>
              </a:ext>
            </a:extLst>
          </p:cNvPr>
          <p:cNvSpPr/>
          <p:nvPr>
            <p:custDataLst>
              <p:tags r:id="rId11"/>
            </p:custDataLst>
          </p:nvPr>
        </p:nvSpPr>
        <p:spPr>
          <a:xfrm>
            <a:off x="11562277" y="5082613"/>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111</a:t>
            </a:r>
          </a:p>
        </p:txBody>
      </p:sp>
      <p:sp>
        <p:nvSpPr>
          <p:cNvPr id="43" name="矩形 42">
            <a:hlinkClick r:id="rId57" action="ppaction://hlinksldjump"/>
            <a:extLst>
              <a:ext uri="{FF2B5EF4-FFF2-40B4-BE49-F238E27FC236}">
                <a16:creationId xmlns:a16="http://schemas.microsoft.com/office/drawing/2014/main" id="{69CCE541-011D-9A94-FFBD-56C742724352}"/>
              </a:ext>
            </a:extLst>
          </p:cNvPr>
          <p:cNvSpPr/>
          <p:nvPr>
            <p:custDataLst>
              <p:tags r:id="rId12"/>
            </p:custDataLst>
          </p:nvPr>
        </p:nvSpPr>
        <p:spPr>
          <a:xfrm>
            <a:off x="794760" y="5082613"/>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PP-YOLO PP-YOLOv2 PP-YOLOvE</a:t>
            </a:r>
          </a:p>
        </p:txBody>
      </p:sp>
      <p:sp>
        <p:nvSpPr>
          <p:cNvPr id="42" name="矩形 41">
            <a:hlinkClick r:id="rId57" action="ppaction://hlinksldjump"/>
            <a:extLst>
              <a:ext uri="{FF2B5EF4-FFF2-40B4-BE49-F238E27FC236}">
                <a16:creationId xmlns:a16="http://schemas.microsoft.com/office/drawing/2014/main" id="{8E6B188F-C02F-51FD-97A9-6785B88BCE16}"/>
              </a:ext>
            </a:extLst>
          </p:cNvPr>
          <p:cNvSpPr/>
          <p:nvPr>
            <p:custDataLst>
              <p:tags r:id="rId13"/>
            </p:custDataLst>
          </p:nvPr>
        </p:nvSpPr>
        <p:spPr>
          <a:xfrm>
            <a:off x="514349" y="5082613"/>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13</a:t>
            </a:r>
          </a:p>
        </p:txBody>
      </p:sp>
      <p:sp>
        <p:nvSpPr>
          <p:cNvPr id="41" name="矩形 40">
            <a:hlinkClick r:id="rId58" action="ppaction://hlinksldjump"/>
            <a:extLst>
              <a:ext uri="{FF2B5EF4-FFF2-40B4-BE49-F238E27FC236}">
                <a16:creationId xmlns:a16="http://schemas.microsoft.com/office/drawing/2014/main" id="{94508C59-2554-BB41-5536-77A51B8AB88E}"/>
              </a:ext>
            </a:extLst>
          </p:cNvPr>
          <p:cNvSpPr/>
          <p:nvPr>
            <p:custDataLst>
              <p:tags r:id="rId14"/>
            </p:custDataLst>
          </p:nvPr>
        </p:nvSpPr>
        <p:spPr>
          <a:xfrm>
            <a:off x="11562277" y="4802201"/>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106</a:t>
            </a:r>
          </a:p>
        </p:txBody>
      </p:sp>
      <p:sp>
        <p:nvSpPr>
          <p:cNvPr id="40" name="矩形 39">
            <a:hlinkClick r:id="rId58" action="ppaction://hlinksldjump"/>
            <a:extLst>
              <a:ext uri="{FF2B5EF4-FFF2-40B4-BE49-F238E27FC236}">
                <a16:creationId xmlns:a16="http://schemas.microsoft.com/office/drawing/2014/main" id="{33EB0BE3-F1BE-4378-57E5-61F2E9B179DD}"/>
              </a:ext>
            </a:extLst>
          </p:cNvPr>
          <p:cNvSpPr/>
          <p:nvPr>
            <p:custDataLst>
              <p:tags r:id="rId15"/>
            </p:custDataLst>
          </p:nvPr>
        </p:nvSpPr>
        <p:spPr>
          <a:xfrm>
            <a:off x="794760" y="4802201"/>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YOLOv8</a:t>
            </a:r>
          </a:p>
        </p:txBody>
      </p:sp>
      <p:sp>
        <p:nvSpPr>
          <p:cNvPr id="39" name="矩形 38">
            <a:hlinkClick r:id="rId58" action="ppaction://hlinksldjump"/>
            <a:extLst>
              <a:ext uri="{FF2B5EF4-FFF2-40B4-BE49-F238E27FC236}">
                <a16:creationId xmlns:a16="http://schemas.microsoft.com/office/drawing/2014/main" id="{F592FBA2-D0AC-ABB3-3465-55D025429B2B}"/>
              </a:ext>
            </a:extLst>
          </p:cNvPr>
          <p:cNvSpPr/>
          <p:nvPr>
            <p:custDataLst>
              <p:tags r:id="rId16"/>
            </p:custDataLst>
          </p:nvPr>
        </p:nvSpPr>
        <p:spPr>
          <a:xfrm>
            <a:off x="514349" y="4802201"/>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12</a:t>
            </a:r>
          </a:p>
        </p:txBody>
      </p:sp>
      <p:sp>
        <p:nvSpPr>
          <p:cNvPr id="38" name="矩形 37">
            <a:hlinkClick r:id="rId59" action="ppaction://hlinksldjump"/>
            <a:extLst>
              <a:ext uri="{FF2B5EF4-FFF2-40B4-BE49-F238E27FC236}">
                <a16:creationId xmlns:a16="http://schemas.microsoft.com/office/drawing/2014/main" id="{6FAEFB9C-88D5-338E-EB75-91CB6E88C8B5}"/>
              </a:ext>
            </a:extLst>
          </p:cNvPr>
          <p:cNvSpPr/>
          <p:nvPr>
            <p:custDataLst>
              <p:tags r:id="rId17"/>
            </p:custDataLst>
          </p:nvPr>
        </p:nvSpPr>
        <p:spPr>
          <a:xfrm>
            <a:off x="11562277" y="4521790"/>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102</a:t>
            </a:r>
          </a:p>
        </p:txBody>
      </p:sp>
      <p:sp>
        <p:nvSpPr>
          <p:cNvPr id="37" name="矩形 36">
            <a:hlinkClick r:id="rId59" action="ppaction://hlinksldjump"/>
            <a:extLst>
              <a:ext uri="{FF2B5EF4-FFF2-40B4-BE49-F238E27FC236}">
                <a16:creationId xmlns:a16="http://schemas.microsoft.com/office/drawing/2014/main" id="{DEFB28D7-195B-75B7-5086-F48FD94258A4}"/>
              </a:ext>
            </a:extLst>
          </p:cNvPr>
          <p:cNvSpPr/>
          <p:nvPr>
            <p:custDataLst>
              <p:tags r:id="rId18"/>
            </p:custDataLst>
          </p:nvPr>
        </p:nvSpPr>
        <p:spPr>
          <a:xfrm>
            <a:off x="794760" y="4521790"/>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DAMO-YOLO</a:t>
            </a:r>
          </a:p>
        </p:txBody>
      </p:sp>
      <p:sp>
        <p:nvSpPr>
          <p:cNvPr id="36" name="矩形 35">
            <a:hlinkClick r:id="rId59" action="ppaction://hlinksldjump"/>
            <a:extLst>
              <a:ext uri="{FF2B5EF4-FFF2-40B4-BE49-F238E27FC236}">
                <a16:creationId xmlns:a16="http://schemas.microsoft.com/office/drawing/2014/main" id="{B53DCFC0-649B-A954-2045-980E343E0F2A}"/>
              </a:ext>
            </a:extLst>
          </p:cNvPr>
          <p:cNvSpPr/>
          <p:nvPr>
            <p:custDataLst>
              <p:tags r:id="rId19"/>
            </p:custDataLst>
          </p:nvPr>
        </p:nvSpPr>
        <p:spPr>
          <a:xfrm>
            <a:off x="514349" y="4521790"/>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11</a:t>
            </a:r>
          </a:p>
        </p:txBody>
      </p:sp>
      <p:sp>
        <p:nvSpPr>
          <p:cNvPr id="35" name="矩形 34">
            <a:hlinkClick r:id="rId60" action="ppaction://hlinksldjump"/>
            <a:extLst>
              <a:ext uri="{FF2B5EF4-FFF2-40B4-BE49-F238E27FC236}">
                <a16:creationId xmlns:a16="http://schemas.microsoft.com/office/drawing/2014/main" id="{BC8E1352-88E2-E96A-B164-06C8C8F9AECC}"/>
              </a:ext>
            </a:extLst>
          </p:cNvPr>
          <p:cNvSpPr/>
          <p:nvPr>
            <p:custDataLst>
              <p:tags r:id="rId20"/>
            </p:custDataLst>
          </p:nvPr>
        </p:nvSpPr>
        <p:spPr>
          <a:xfrm>
            <a:off x="11562277" y="4241378"/>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97</a:t>
            </a:r>
          </a:p>
        </p:txBody>
      </p:sp>
      <p:sp>
        <p:nvSpPr>
          <p:cNvPr id="34" name="矩形 33">
            <a:hlinkClick r:id="rId60" action="ppaction://hlinksldjump"/>
            <a:extLst>
              <a:ext uri="{FF2B5EF4-FFF2-40B4-BE49-F238E27FC236}">
                <a16:creationId xmlns:a16="http://schemas.microsoft.com/office/drawing/2014/main" id="{EFFFEE48-EC7B-3918-C2D6-C0D9C5B7BCA4}"/>
              </a:ext>
            </a:extLst>
          </p:cNvPr>
          <p:cNvSpPr/>
          <p:nvPr>
            <p:custDataLst>
              <p:tags r:id="rId21"/>
            </p:custDataLst>
          </p:nvPr>
        </p:nvSpPr>
        <p:spPr>
          <a:xfrm>
            <a:off x="794760" y="4241378"/>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YOLOv7</a:t>
            </a:r>
          </a:p>
        </p:txBody>
      </p:sp>
      <p:sp>
        <p:nvSpPr>
          <p:cNvPr id="33" name="矩形 32">
            <a:hlinkClick r:id="rId60" action="ppaction://hlinksldjump"/>
            <a:extLst>
              <a:ext uri="{FF2B5EF4-FFF2-40B4-BE49-F238E27FC236}">
                <a16:creationId xmlns:a16="http://schemas.microsoft.com/office/drawing/2014/main" id="{545F9827-638C-1E5B-5A77-4C69C7D9B37A}"/>
              </a:ext>
            </a:extLst>
          </p:cNvPr>
          <p:cNvSpPr/>
          <p:nvPr>
            <p:custDataLst>
              <p:tags r:id="rId22"/>
            </p:custDataLst>
          </p:nvPr>
        </p:nvSpPr>
        <p:spPr>
          <a:xfrm>
            <a:off x="514349" y="4241378"/>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10</a:t>
            </a:r>
          </a:p>
        </p:txBody>
      </p:sp>
      <p:sp>
        <p:nvSpPr>
          <p:cNvPr id="32" name="矩形 31">
            <a:extLst>
              <a:ext uri="{FF2B5EF4-FFF2-40B4-BE49-F238E27FC236}">
                <a16:creationId xmlns:a16="http://schemas.microsoft.com/office/drawing/2014/main" id="{FA3BC325-AF4B-EFE3-C562-F602CA867E0E}"/>
              </a:ext>
            </a:extLst>
          </p:cNvPr>
          <p:cNvSpPr/>
          <p:nvPr>
            <p:custDataLst>
              <p:tags r:id="rId23"/>
            </p:custDataLst>
          </p:nvPr>
        </p:nvSpPr>
        <p:spPr>
          <a:xfrm>
            <a:off x="794760" y="3960967"/>
            <a:ext cx="10880506" cy="242004"/>
          </a:xfrm>
          <a:prstGeom prst="rect">
            <a:avLst/>
          </a:prstGeom>
          <a:solidFill>
            <a:srgbClr val="D9D9D9"/>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ctr">
              <a:spcBef>
                <a:spcPct val="0"/>
              </a:spcBef>
              <a:spcAft>
                <a:spcPct val="0"/>
              </a:spcAft>
            </a:pPr>
            <a:endParaRPr lang="en-US" sz="968">
              <a:solidFill>
                <a:schemeClr val="tx1"/>
              </a:solidFill>
              <a:cs typeface="Segoe UI" panose="020B0502040204020203" pitchFamily="34" charset="0"/>
            </a:endParaRPr>
          </a:p>
        </p:txBody>
      </p:sp>
      <p:sp>
        <p:nvSpPr>
          <p:cNvPr id="31" name="矩形 30">
            <a:hlinkClick r:id="rId61" action="ppaction://hlinksldjump"/>
            <a:extLst>
              <a:ext uri="{FF2B5EF4-FFF2-40B4-BE49-F238E27FC236}">
                <a16:creationId xmlns:a16="http://schemas.microsoft.com/office/drawing/2014/main" id="{5DE8963A-BEF0-EE62-AA1F-FA5DD4E41C82}"/>
              </a:ext>
            </a:extLst>
          </p:cNvPr>
          <p:cNvSpPr/>
          <p:nvPr>
            <p:custDataLst>
              <p:tags r:id="rId24"/>
            </p:custDataLst>
          </p:nvPr>
        </p:nvSpPr>
        <p:spPr>
          <a:xfrm>
            <a:off x="11562277" y="3960967"/>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94</a:t>
            </a:r>
          </a:p>
        </p:txBody>
      </p:sp>
      <p:sp>
        <p:nvSpPr>
          <p:cNvPr id="30" name="矩形 29">
            <a:hlinkClick r:id="rId61" action="ppaction://hlinksldjump"/>
            <a:extLst>
              <a:ext uri="{FF2B5EF4-FFF2-40B4-BE49-F238E27FC236}">
                <a16:creationId xmlns:a16="http://schemas.microsoft.com/office/drawing/2014/main" id="{06D4C177-753A-5AA6-61AD-F2AA33C642CA}"/>
              </a:ext>
            </a:extLst>
          </p:cNvPr>
          <p:cNvSpPr/>
          <p:nvPr>
            <p:custDataLst>
              <p:tags r:id="rId25"/>
            </p:custDataLst>
          </p:nvPr>
        </p:nvSpPr>
        <p:spPr>
          <a:xfrm>
            <a:off x="794760" y="3960967"/>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YOLOv6</a:t>
            </a:r>
          </a:p>
        </p:txBody>
      </p:sp>
      <p:sp>
        <p:nvSpPr>
          <p:cNvPr id="29" name="矩形 28">
            <a:hlinkClick r:id="rId61" action="ppaction://hlinksldjump"/>
            <a:extLst>
              <a:ext uri="{FF2B5EF4-FFF2-40B4-BE49-F238E27FC236}">
                <a16:creationId xmlns:a16="http://schemas.microsoft.com/office/drawing/2014/main" id="{857B7DAF-D9E3-B6FD-4FB0-71FECB2AA417}"/>
              </a:ext>
            </a:extLst>
          </p:cNvPr>
          <p:cNvSpPr/>
          <p:nvPr>
            <p:custDataLst>
              <p:tags r:id="rId26"/>
            </p:custDataLst>
          </p:nvPr>
        </p:nvSpPr>
        <p:spPr>
          <a:xfrm>
            <a:off x="514349" y="3960967"/>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9</a:t>
            </a:r>
          </a:p>
        </p:txBody>
      </p:sp>
      <p:sp>
        <p:nvSpPr>
          <p:cNvPr id="28" name="矩形 27">
            <a:hlinkClick r:id="rId62" action="ppaction://hlinksldjump"/>
            <a:extLst>
              <a:ext uri="{FF2B5EF4-FFF2-40B4-BE49-F238E27FC236}">
                <a16:creationId xmlns:a16="http://schemas.microsoft.com/office/drawing/2014/main" id="{4AEB79B6-238B-EEA3-511A-415AAF771E70}"/>
              </a:ext>
            </a:extLst>
          </p:cNvPr>
          <p:cNvSpPr/>
          <p:nvPr>
            <p:custDataLst>
              <p:tags r:id="rId27"/>
            </p:custDataLst>
          </p:nvPr>
        </p:nvSpPr>
        <p:spPr>
          <a:xfrm>
            <a:off x="11562277" y="3680555"/>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91</a:t>
            </a:r>
          </a:p>
        </p:txBody>
      </p:sp>
      <p:sp>
        <p:nvSpPr>
          <p:cNvPr id="27" name="矩形 26">
            <a:hlinkClick r:id="rId62" action="ppaction://hlinksldjump"/>
            <a:extLst>
              <a:ext uri="{FF2B5EF4-FFF2-40B4-BE49-F238E27FC236}">
                <a16:creationId xmlns:a16="http://schemas.microsoft.com/office/drawing/2014/main" id="{189C5AEB-DCBD-E76F-04D3-0E728C434AE3}"/>
              </a:ext>
            </a:extLst>
          </p:cNvPr>
          <p:cNvSpPr/>
          <p:nvPr>
            <p:custDataLst>
              <p:tags r:id="rId28"/>
            </p:custDataLst>
          </p:nvPr>
        </p:nvSpPr>
        <p:spPr>
          <a:xfrm>
            <a:off x="794760" y="3680555"/>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YOLOX</a:t>
            </a:r>
          </a:p>
        </p:txBody>
      </p:sp>
      <p:sp>
        <p:nvSpPr>
          <p:cNvPr id="26" name="矩形 25">
            <a:hlinkClick r:id="rId62" action="ppaction://hlinksldjump"/>
            <a:extLst>
              <a:ext uri="{FF2B5EF4-FFF2-40B4-BE49-F238E27FC236}">
                <a16:creationId xmlns:a16="http://schemas.microsoft.com/office/drawing/2014/main" id="{96EBB60B-BF9B-B2C9-755C-3A8D3871D29C}"/>
              </a:ext>
            </a:extLst>
          </p:cNvPr>
          <p:cNvSpPr/>
          <p:nvPr>
            <p:custDataLst>
              <p:tags r:id="rId29"/>
            </p:custDataLst>
          </p:nvPr>
        </p:nvSpPr>
        <p:spPr>
          <a:xfrm>
            <a:off x="514349" y="3680555"/>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8</a:t>
            </a:r>
          </a:p>
        </p:txBody>
      </p:sp>
      <p:sp>
        <p:nvSpPr>
          <p:cNvPr id="25" name="矩形 24">
            <a:hlinkClick r:id="rId63" action="ppaction://hlinksldjump"/>
            <a:extLst>
              <a:ext uri="{FF2B5EF4-FFF2-40B4-BE49-F238E27FC236}">
                <a16:creationId xmlns:a16="http://schemas.microsoft.com/office/drawing/2014/main" id="{714D7A40-BEFB-3211-B470-7728EC5F3FCF}"/>
              </a:ext>
            </a:extLst>
          </p:cNvPr>
          <p:cNvSpPr/>
          <p:nvPr>
            <p:custDataLst>
              <p:tags r:id="rId30"/>
            </p:custDataLst>
          </p:nvPr>
        </p:nvSpPr>
        <p:spPr>
          <a:xfrm>
            <a:off x="11562277" y="3400144"/>
            <a:ext cx="66901" cy="2420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88</a:t>
            </a:r>
          </a:p>
        </p:txBody>
      </p:sp>
      <p:sp>
        <p:nvSpPr>
          <p:cNvPr id="24" name="矩形 23">
            <a:hlinkClick r:id="rId63" action="ppaction://hlinksldjump"/>
            <a:extLst>
              <a:ext uri="{FF2B5EF4-FFF2-40B4-BE49-F238E27FC236}">
                <a16:creationId xmlns:a16="http://schemas.microsoft.com/office/drawing/2014/main" id="{206EB298-1B7C-F793-F4CB-DA9BEF5B2EA6}"/>
              </a:ext>
            </a:extLst>
          </p:cNvPr>
          <p:cNvSpPr/>
          <p:nvPr>
            <p:custDataLst>
              <p:tags r:id="rId31"/>
            </p:custDataLst>
          </p:nvPr>
        </p:nvSpPr>
        <p:spPr>
          <a:xfrm>
            <a:off x="794760" y="3400144"/>
            <a:ext cx="1958329" cy="2420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YOLOR</a:t>
            </a:r>
          </a:p>
        </p:txBody>
      </p:sp>
      <p:sp>
        <p:nvSpPr>
          <p:cNvPr id="23" name="矩形 22">
            <a:hlinkClick r:id="rId63" action="ppaction://hlinksldjump"/>
            <a:extLst>
              <a:ext uri="{FF2B5EF4-FFF2-40B4-BE49-F238E27FC236}">
                <a16:creationId xmlns:a16="http://schemas.microsoft.com/office/drawing/2014/main" id="{9A819839-4928-A975-4240-F87E3CB4614F}"/>
              </a:ext>
            </a:extLst>
          </p:cNvPr>
          <p:cNvSpPr/>
          <p:nvPr>
            <p:custDataLst>
              <p:tags r:id="rId32"/>
            </p:custDataLst>
          </p:nvPr>
        </p:nvSpPr>
        <p:spPr>
          <a:xfrm>
            <a:off x="514349" y="3400144"/>
            <a:ext cx="242004" cy="242003"/>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7</a:t>
            </a:r>
          </a:p>
        </p:txBody>
      </p:sp>
      <p:sp>
        <p:nvSpPr>
          <p:cNvPr id="22" name="矩形 21">
            <a:hlinkClick r:id="rId64" action="ppaction://hlinksldjump"/>
            <a:extLst>
              <a:ext uri="{FF2B5EF4-FFF2-40B4-BE49-F238E27FC236}">
                <a16:creationId xmlns:a16="http://schemas.microsoft.com/office/drawing/2014/main" id="{B3FAFB6C-2322-AC40-F1F1-F53622E7D109}"/>
              </a:ext>
            </a:extLst>
          </p:cNvPr>
          <p:cNvSpPr/>
          <p:nvPr>
            <p:custDataLst>
              <p:tags r:id="rId33"/>
            </p:custDataLst>
          </p:nvPr>
        </p:nvSpPr>
        <p:spPr>
          <a:xfrm>
            <a:off x="11562277" y="3119732"/>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85</a:t>
            </a:r>
          </a:p>
        </p:txBody>
      </p:sp>
      <p:sp>
        <p:nvSpPr>
          <p:cNvPr id="21" name="矩形 20">
            <a:hlinkClick r:id="rId64" action="ppaction://hlinksldjump"/>
            <a:extLst>
              <a:ext uri="{FF2B5EF4-FFF2-40B4-BE49-F238E27FC236}">
                <a16:creationId xmlns:a16="http://schemas.microsoft.com/office/drawing/2014/main" id="{C170C5E3-FBB1-3E00-A190-5D0464BF7EDE}"/>
              </a:ext>
            </a:extLst>
          </p:cNvPr>
          <p:cNvSpPr/>
          <p:nvPr>
            <p:custDataLst>
              <p:tags r:id="rId34"/>
            </p:custDataLst>
          </p:nvPr>
        </p:nvSpPr>
        <p:spPr>
          <a:xfrm>
            <a:off x="794760" y="3119732"/>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Scaled-YOLOv4</a:t>
            </a:r>
          </a:p>
        </p:txBody>
      </p:sp>
      <p:sp>
        <p:nvSpPr>
          <p:cNvPr id="20" name="矩形 19">
            <a:hlinkClick r:id="rId64" action="ppaction://hlinksldjump"/>
            <a:extLst>
              <a:ext uri="{FF2B5EF4-FFF2-40B4-BE49-F238E27FC236}">
                <a16:creationId xmlns:a16="http://schemas.microsoft.com/office/drawing/2014/main" id="{CA142E01-9384-CA20-7110-E2846E79C342}"/>
              </a:ext>
            </a:extLst>
          </p:cNvPr>
          <p:cNvSpPr/>
          <p:nvPr>
            <p:custDataLst>
              <p:tags r:id="rId35"/>
            </p:custDataLst>
          </p:nvPr>
        </p:nvSpPr>
        <p:spPr>
          <a:xfrm>
            <a:off x="514349" y="3119732"/>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6</a:t>
            </a:r>
          </a:p>
        </p:txBody>
      </p:sp>
      <p:sp>
        <p:nvSpPr>
          <p:cNvPr id="19" name="矩形 18">
            <a:hlinkClick r:id="rId65" action="ppaction://hlinksldjump"/>
            <a:extLst>
              <a:ext uri="{FF2B5EF4-FFF2-40B4-BE49-F238E27FC236}">
                <a16:creationId xmlns:a16="http://schemas.microsoft.com/office/drawing/2014/main" id="{F15BB724-F6F5-D688-BD70-F2D198882EC6}"/>
              </a:ext>
            </a:extLst>
          </p:cNvPr>
          <p:cNvSpPr/>
          <p:nvPr>
            <p:custDataLst>
              <p:tags r:id="rId36"/>
            </p:custDataLst>
          </p:nvPr>
        </p:nvSpPr>
        <p:spPr>
          <a:xfrm>
            <a:off x="11562277" y="2839320"/>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81</a:t>
            </a:r>
          </a:p>
        </p:txBody>
      </p:sp>
      <p:sp>
        <p:nvSpPr>
          <p:cNvPr id="18" name="矩形 17">
            <a:hlinkClick r:id="rId65" action="ppaction://hlinksldjump"/>
            <a:extLst>
              <a:ext uri="{FF2B5EF4-FFF2-40B4-BE49-F238E27FC236}">
                <a16:creationId xmlns:a16="http://schemas.microsoft.com/office/drawing/2014/main" id="{E4820B82-C6DA-7E3D-4570-E716654A5618}"/>
              </a:ext>
            </a:extLst>
          </p:cNvPr>
          <p:cNvSpPr/>
          <p:nvPr>
            <p:custDataLst>
              <p:tags r:id="rId37"/>
            </p:custDataLst>
          </p:nvPr>
        </p:nvSpPr>
        <p:spPr>
          <a:xfrm>
            <a:off x="794760" y="2839320"/>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YOLOv5</a:t>
            </a:r>
          </a:p>
        </p:txBody>
      </p:sp>
      <p:sp>
        <p:nvSpPr>
          <p:cNvPr id="17" name="矩形 16">
            <a:hlinkClick r:id="rId65" action="ppaction://hlinksldjump"/>
            <a:extLst>
              <a:ext uri="{FF2B5EF4-FFF2-40B4-BE49-F238E27FC236}">
                <a16:creationId xmlns:a16="http://schemas.microsoft.com/office/drawing/2014/main" id="{2A3730FB-3564-3315-0D40-18946DB4E2A3}"/>
              </a:ext>
            </a:extLst>
          </p:cNvPr>
          <p:cNvSpPr/>
          <p:nvPr>
            <p:custDataLst>
              <p:tags r:id="rId38"/>
            </p:custDataLst>
          </p:nvPr>
        </p:nvSpPr>
        <p:spPr>
          <a:xfrm>
            <a:off x="514349" y="2839320"/>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5</a:t>
            </a:r>
          </a:p>
        </p:txBody>
      </p:sp>
      <p:sp>
        <p:nvSpPr>
          <p:cNvPr id="16" name="矩形 15">
            <a:hlinkClick r:id="rId66" action="ppaction://hlinksldjump"/>
            <a:extLst>
              <a:ext uri="{FF2B5EF4-FFF2-40B4-BE49-F238E27FC236}">
                <a16:creationId xmlns:a16="http://schemas.microsoft.com/office/drawing/2014/main" id="{5F7209DD-B733-BB18-160E-56E9FD674538}"/>
              </a:ext>
            </a:extLst>
          </p:cNvPr>
          <p:cNvSpPr/>
          <p:nvPr>
            <p:custDataLst>
              <p:tags r:id="rId39"/>
            </p:custDataLst>
          </p:nvPr>
        </p:nvSpPr>
        <p:spPr>
          <a:xfrm>
            <a:off x="11562277" y="2558909"/>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76</a:t>
            </a:r>
          </a:p>
        </p:txBody>
      </p:sp>
      <p:sp>
        <p:nvSpPr>
          <p:cNvPr id="15" name="矩形 14">
            <a:hlinkClick r:id="rId66" action="ppaction://hlinksldjump"/>
            <a:extLst>
              <a:ext uri="{FF2B5EF4-FFF2-40B4-BE49-F238E27FC236}">
                <a16:creationId xmlns:a16="http://schemas.microsoft.com/office/drawing/2014/main" id="{8E594A1A-CFA7-6E8B-7CA0-7CC004AA38BC}"/>
              </a:ext>
            </a:extLst>
          </p:cNvPr>
          <p:cNvSpPr/>
          <p:nvPr>
            <p:custDataLst>
              <p:tags r:id="rId40"/>
            </p:custDataLst>
          </p:nvPr>
        </p:nvSpPr>
        <p:spPr>
          <a:xfrm>
            <a:off x="794760" y="2558909"/>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YOLOv4</a:t>
            </a:r>
          </a:p>
        </p:txBody>
      </p:sp>
      <p:sp>
        <p:nvSpPr>
          <p:cNvPr id="14" name="矩形 13">
            <a:hlinkClick r:id="rId66" action="ppaction://hlinksldjump"/>
            <a:extLst>
              <a:ext uri="{FF2B5EF4-FFF2-40B4-BE49-F238E27FC236}">
                <a16:creationId xmlns:a16="http://schemas.microsoft.com/office/drawing/2014/main" id="{17058718-C558-A551-32BD-6429389DCD83}"/>
              </a:ext>
            </a:extLst>
          </p:cNvPr>
          <p:cNvSpPr/>
          <p:nvPr>
            <p:custDataLst>
              <p:tags r:id="rId41"/>
            </p:custDataLst>
          </p:nvPr>
        </p:nvSpPr>
        <p:spPr>
          <a:xfrm>
            <a:off x="514349" y="2558909"/>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4</a:t>
            </a:r>
          </a:p>
        </p:txBody>
      </p:sp>
      <p:sp>
        <p:nvSpPr>
          <p:cNvPr id="13" name="矩形 12">
            <a:hlinkClick r:id="rId67" action="ppaction://hlinksldjump"/>
            <a:extLst>
              <a:ext uri="{FF2B5EF4-FFF2-40B4-BE49-F238E27FC236}">
                <a16:creationId xmlns:a16="http://schemas.microsoft.com/office/drawing/2014/main" id="{6216E3DE-CDF0-6680-E3F5-E12AE6EDF0D8}"/>
              </a:ext>
            </a:extLst>
          </p:cNvPr>
          <p:cNvSpPr/>
          <p:nvPr>
            <p:custDataLst>
              <p:tags r:id="rId42"/>
            </p:custDataLst>
          </p:nvPr>
        </p:nvSpPr>
        <p:spPr>
          <a:xfrm>
            <a:off x="11562277" y="2278498"/>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69</a:t>
            </a:r>
          </a:p>
        </p:txBody>
      </p:sp>
      <p:sp>
        <p:nvSpPr>
          <p:cNvPr id="12" name="矩形 11">
            <a:hlinkClick r:id="rId67" action="ppaction://hlinksldjump"/>
            <a:extLst>
              <a:ext uri="{FF2B5EF4-FFF2-40B4-BE49-F238E27FC236}">
                <a16:creationId xmlns:a16="http://schemas.microsoft.com/office/drawing/2014/main" id="{3A36C4BC-5822-43DD-1300-9C73225606D0}"/>
              </a:ext>
            </a:extLst>
          </p:cNvPr>
          <p:cNvSpPr/>
          <p:nvPr>
            <p:custDataLst>
              <p:tags r:id="rId43"/>
            </p:custDataLst>
          </p:nvPr>
        </p:nvSpPr>
        <p:spPr>
          <a:xfrm>
            <a:off x="794760" y="2278498"/>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YOLOv3</a:t>
            </a:r>
          </a:p>
        </p:txBody>
      </p:sp>
      <p:sp>
        <p:nvSpPr>
          <p:cNvPr id="11" name="矩形 10">
            <a:hlinkClick r:id="rId67" action="ppaction://hlinksldjump"/>
            <a:extLst>
              <a:ext uri="{FF2B5EF4-FFF2-40B4-BE49-F238E27FC236}">
                <a16:creationId xmlns:a16="http://schemas.microsoft.com/office/drawing/2014/main" id="{FA320160-AD35-5A62-219B-F20B2F51BA27}"/>
              </a:ext>
            </a:extLst>
          </p:cNvPr>
          <p:cNvSpPr/>
          <p:nvPr>
            <p:custDataLst>
              <p:tags r:id="rId44"/>
            </p:custDataLst>
          </p:nvPr>
        </p:nvSpPr>
        <p:spPr>
          <a:xfrm>
            <a:off x="514349" y="2278498"/>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3</a:t>
            </a:r>
          </a:p>
        </p:txBody>
      </p:sp>
      <p:sp>
        <p:nvSpPr>
          <p:cNvPr id="10" name="矩形 9">
            <a:hlinkClick r:id="rId68" action="ppaction://hlinksldjump"/>
            <a:extLst>
              <a:ext uri="{FF2B5EF4-FFF2-40B4-BE49-F238E27FC236}">
                <a16:creationId xmlns:a16="http://schemas.microsoft.com/office/drawing/2014/main" id="{45614792-5383-3283-6AB6-D196F54BCE99}"/>
              </a:ext>
            </a:extLst>
          </p:cNvPr>
          <p:cNvSpPr/>
          <p:nvPr>
            <p:custDataLst>
              <p:tags r:id="rId45"/>
            </p:custDataLst>
          </p:nvPr>
        </p:nvSpPr>
        <p:spPr>
          <a:xfrm>
            <a:off x="11562277" y="1998086"/>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63</a:t>
            </a:r>
          </a:p>
        </p:txBody>
      </p:sp>
      <p:sp>
        <p:nvSpPr>
          <p:cNvPr id="9" name="矩形 8">
            <a:hlinkClick r:id="rId68" action="ppaction://hlinksldjump"/>
            <a:extLst>
              <a:ext uri="{FF2B5EF4-FFF2-40B4-BE49-F238E27FC236}">
                <a16:creationId xmlns:a16="http://schemas.microsoft.com/office/drawing/2014/main" id="{33D68E5B-6296-D2E4-C7F0-BB8FC9B1480D}"/>
              </a:ext>
            </a:extLst>
          </p:cNvPr>
          <p:cNvSpPr/>
          <p:nvPr>
            <p:custDataLst>
              <p:tags r:id="rId46"/>
            </p:custDataLst>
          </p:nvPr>
        </p:nvSpPr>
        <p:spPr>
          <a:xfrm>
            <a:off x="794760" y="1998086"/>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YOLO9000</a:t>
            </a:r>
          </a:p>
        </p:txBody>
      </p:sp>
      <p:sp>
        <p:nvSpPr>
          <p:cNvPr id="8" name="矩形 7">
            <a:hlinkClick r:id="rId68" action="ppaction://hlinksldjump"/>
            <a:extLst>
              <a:ext uri="{FF2B5EF4-FFF2-40B4-BE49-F238E27FC236}">
                <a16:creationId xmlns:a16="http://schemas.microsoft.com/office/drawing/2014/main" id="{EC2930DD-5E50-355F-420E-8D207F49BCF9}"/>
              </a:ext>
            </a:extLst>
          </p:cNvPr>
          <p:cNvSpPr/>
          <p:nvPr>
            <p:custDataLst>
              <p:tags r:id="rId47"/>
            </p:custDataLst>
          </p:nvPr>
        </p:nvSpPr>
        <p:spPr>
          <a:xfrm>
            <a:off x="514349" y="1998086"/>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2</a:t>
            </a:r>
          </a:p>
        </p:txBody>
      </p:sp>
      <p:sp>
        <p:nvSpPr>
          <p:cNvPr id="7" name="矩形 6">
            <a:hlinkClick r:id="rId69" action="ppaction://hlinksldjump"/>
            <a:extLst>
              <a:ext uri="{FF2B5EF4-FFF2-40B4-BE49-F238E27FC236}">
                <a16:creationId xmlns:a16="http://schemas.microsoft.com/office/drawing/2014/main" id="{15306ADD-A633-77B1-4BFC-2EC8A1F5FF56}"/>
              </a:ext>
            </a:extLst>
          </p:cNvPr>
          <p:cNvSpPr/>
          <p:nvPr>
            <p:custDataLst>
              <p:tags r:id="rId48"/>
            </p:custDataLst>
          </p:nvPr>
        </p:nvSpPr>
        <p:spPr>
          <a:xfrm>
            <a:off x="11562277" y="1717675"/>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55</a:t>
            </a:r>
          </a:p>
        </p:txBody>
      </p:sp>
      <p:sp>
        <p:nvSpPr>
          <p:cNvPr id="6" name="矩形 5">
            <a:hlinkClick r:id="rId69" action="ppaction://hlinksldjump"/>
            <a:extLst>
              <a:ext uri="{FF2B5EF4-FFF2-40B4-BE49-F238E27FC236}">
                <a16:creationId xmlns:a16="http://schemas.microsoft.com/office/drawing/2014/main" id="{89095D00-943B-011B-FD62-9E419DC431E3}"/>
              </a:ext>
            </a:extLst>
          </p:cNvPr>
          <p:cNvSpPr/>
          <p:nvPr>
            <p:custDataLst>
              <p:tags r:id="rId49"/>
            </p:custDataLst>
          </p:nvPr>
        </p:nvSpPr>
        <p:spPr>
          <a:xfrm>
            <a:off x="794760" y="1717675"/>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You Only Look Once</a:t>
            </a:r>
          </a:p>
        </p:txBody>
      </p:sp>
      <p:sp>
        <p:nvSpPr>
          <p:cNvPr id="5" name="矩形 4">
            <a:hlinkClick r:id="rId69" action="ppaction://hlinksldjump"/>
            <a:extLst>
              <a:ext uri="{FF2B5EF4-FFF2-40B4-BE49-F238E27FC236}">
                <a16:creationId xmlns:a16="http://schemas.microsoft.com/office/drawing/2014/main" id="{CF1A06F5-6F0B-688A-92FA-E9A7BCEB1E8E}"/>
              </a:ext>
            </a:extLst>
          </p:cNvPr>
          <p:cNvSpPr/>
          <p:nvPr>
            <p:custDataLst>
              <p:tags r:id="rId50"/>
            </p:custDataLst>
          </p:nvPr>
        </p:nvSpPr>
        <p:spPr>
          <a:xfrm>
            <a:off x="514349" y="1717675"/>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a:t>
            </a:r>
          </a:p>
        </p:txBody>
      </p:sp>
      <p:sp>
        <p:nvSpPr>
          <p:cNvPr id="4" name="标题 3">
            <a:extLst>
              <a:ext uri="{FF2B5EF4-FFF2-40B4-BE49-F238E27FC236}">
                <a16:creationId xmlns:a16="http://schemas.microsoft.com/office/drawing/2014/main" id="{949F7E3D-2730-7521-9CF8-417C722791D1}"/>
              </a:ext>
            </a:extLst>
          </p:cNvPr>
          <p:cNvSpPr>
            <a:spLocks noGrp="1"/>
          </p:cNvSpPr>
          <p:nvPr>
            <p:ph type="title"/>
            <p:custDataLst>
              <p:tags r:id="rId51"/>
            </p:custDataLst>
          </p:nvPr>
        </p:nvSpPr>
        <p:spPr/>
        <p:txBody>
          <a:bodyPr/>
          <a:lstStyle/>
          <a:p>
            <a:r>
              <a:rPr lang="en-US"/>
              <a:t>Models</a:t>
            </a:r>
          </a:p>
        </p:txBody>
      </p:sp>
      <p:graphicFrame>
        <p:nvGraphicFramePr>
          <p:cNvPr id="147" name="think-cell data - do not delete" hidden="1">
            <a:extLst>
              <a:ext uri="{FF2B5EF4-FFF2-40B4-BE49-F238E27FC236}">
                <a16:creationId xmlns:a16="http://schemas.microsoft.com/office/drawing/2014/main" id="{81715FF4-71D6-6615-A12D-AA4914E9D553}"/>
              </a:ext>
            </a:extLst>
          </p:cNvPr>
          <p:cNvGraphicFramePr>
            <a:graphicFrameLocks noChangeAspect="1"/>
          </p:cNvGraphicFramePr>
          <p:nvPr>
            <p:custDataLst>
              <p:tags r:id="rId5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0" imgW="473" imgH="476" progId="TCLayout.ActiveDocument.1">
                  <p:embed/>
                </p:oleObj>
              </mc:Choice>
              <mc:Fallback>
                <p:oleObj name="think-cell 幻灯片" r:id="rId70" imgW="473" imgH="476" progId="TCLayout.ActiveDocument.1">
                  <p:embed/>
                  <p:pic>
                    <p:nvPicPr>
                      <p:cNvPr id="147" name="think-cell data - do not delete" hidden="1">
                        <a:extLst>
                          <a:ext uri="{FF2B5EF4-FFF2-40B4-BE49-F238E27FC236}">
                            <a16:creationId xmlns:a16="http://schemas.microsoft.com/office/drawing/2014/main" id="{81715FF4-71D6-6615-A12D-AA4914E9D553}"/>
                          </a:ext>
                        </a:extLst>
                      </p:cNvPr>
                      <p:cNvPicPr/>
                      <p:nvPr/>
                    </p:nvPicPr>
                    <p:blipFill>
                      <a:blip r:embed="rId71"/>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6868317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F6E996A-2770-51D6-FC7E-C36613E9AA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5F6E996A-2770-51D6-FC7E-C36613E9AAA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179599"/>
            <a:ext cx="11160917" cy="984885"/>
          </a:xfrm>
        </p:spPr>
        <p:txBody>
          <a:bodyPr vert="horz"/>
          <a:lstStyle/>
          <a:p>
            <a:r>
              <a:rPr lang="en-US" altLang="zh-CN" dirty="0"/>
              <a:t>YOLOv6: 2022 ArXiv						[Improvements]</a:t>
            </a:r>
            <a:br>
              <a:rPr lang="en-US" altLang="zh-CN" dirty="0"/>
            </a:br>
            <a:r>
              <a:rPr lang="en-US" altLang="zh-CN" dirty="0" err="1"/>
              <a:t>Meituan</a:t>
            </a:r>
            <a:r>
              <a:rPr lang="en-US" altLang="zh-CN" dirty="0"/>
              <a:t> Vision AI Achieve Quantization and Distillation</a:t>
            </a:r>
            <a:endParaRPr lang="en-US" dirty="0"/>
          </a:p>
        </p:txBody>
      </p:sp>
      <p:pic>
        <p:nvPicPr>
          <p:cNvPr id="33" name="图片 32" descr="图形用户界面, 应用程序, 表格&#10;&#10;描述已自动生成">
            <a:extLst>
              <a:ext uri="{FF2B5EF4-FFF2-40B4-BE49-F238E27FC236}">
                <a16:creationId xmlns:a16="http://schemas.microsoft.com/office/drawing/2014/main" id="{70527DE1-100E-5D16-6F93-8480ADD8B835}"/>
              </a:ext>
            </a:extLst>
          </p:cNvPr>
          <p:cNvPicPr>
            <a:picLocks noChangeAspect="1"/>
          </p:cNvPicPr>
          <p:nvPr/>
        </p:nvPicPr>
        <p:blipFill>
          <a:blip r:embed="rId5"/>
          <a:stretch>
            <a:fillRect/>
          </a:stretch>
        </p:blipFill>
        <p:spPr>
          <a:xfrm>
            <a:off x="1752790" y="1271972"/>
            <a:ext cx="8686419" cy="5015225"/>
          </a:xfrm>
          <a:prstGeom prst="rect">
            <a:avLst/>
          </a:prstGeom>
        </p:spPr>
      </p:pic>
      <p:sp>
        <p:nvSpPr>
          <p:cNvPr id="34" name="文本框 33">
            <a:extLst>
              <a:ext uri="{FF2B5EF4-FFF2-40B4-BE49-F238E27FC236}">
                <a16:creationId xmlns:a16="http://schemas.microsoft.com/office/drawing/2014/main" id="{6E0E02E9-E6EA-B0D2-4EBC-A8F0257735D8}"/>
              </a:ext>
            </a:extLst>
          </p:cNvPr>
          <p:cNvSpPr txBox="1"/>
          <p:nvPr/>
        </p:nvSpPr>
        <p:spPr>
          <a:xfrm>
            <a:off x="347472" y="1947672"/>
            <a:ext cx="1143000" cy="2542032"/>
          </a:xfrm>
          <a:prstGeom prst="rect">
            <a:avLst/>
          </a:prstGeom>
        </p:spPr>
        <p:txBody>
          <a:bodyPr vert="horz" wrap="square" lIns="0" tIns="0" rIns="0" bIns="0" rtlCol="0">
            <a:noAutofit/>
          </a:bodyPr>
          <a:lstStyle/>
          <a:p>
            <a:endParaRPr lang="en-US" sz="1600" dirty="0" err="1">
              <a:latin typeface="+mj-lt"/>
              <a:cs typeface="Segoe UI" panose="020B0502040204020203" pitchFamily="34" charset="0"/>
            </a:endParaRPr>
          </a:p>
        </p:txBody>
      </p:sp>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C4EBFA45-A825-36D9-3765-30FEFFD8A18F}"/>
                  </a:ext>
                </a:extLst>
              </p:cNvPr>
              <p:cNvSpPr txBox="1"/>
              <p:nvPr/>
            </p:nvSpPr>
            <p:spPr>
              <a:xfrm>
                <a:off x="8413144" y="3779584"/>
                <a:ext cx="3262122" cy="646331"/>
              </a:xfrm>
              <a:prstGeom prst="rect">
                <a:avLst/>
              </a:prstGeom>
              <a:noFill/>
            </p:spPr>
            <p:txBody>
              <a:bodyPr wrap="square">
                <a:spAutoFit/>
              </a:bodyPr>
              <a:lstStyle/>
              <a:p>
                <a:r>
                  <a:rPr lang="en-US" sz="1200" dirty="0"/>
                  <a:t>MS COCO dataset test-dev 2017</a:t>
                </a:r>
              </a:p>
              <a:p>
                <a:r>
                  <a:rPr lang="en-US" altLang="zh-CN" sz="1200" dirty="0"/>
                  <a:t>T</a:t>
                </a:r>
                <a:r>
                  <a:rPr lang="en-US" sz="1200" dirty="0"/>
                  <a:t>he largest model, achieved an </a:t>
                </a:r>
                <a14:m>
                  <m:oMath xmlns:m="http://schemas.openxmlformats.org/officeDocument/2006/math">
                    <m:r>
                      <a:rPr lang="en-US" sz="1200" i="1" dirty="0" smtClean="0">
                        <a:latin typeface="Cambria Math" panose="02040503050406030204" pitchFamily="18" charset="0"/>
                      </a:rPr>
                      <m:t>𝐴𝑃</m:t>
                    </m:r>
                  </m:oMath>
                </a14:m>
                <a:r>
                  <a:rPr lang="en-US" sz="1200" dirty="0"/>
                  <a:t> of 57.2%</a:t>
                </a:r>
              </a:p>
              <a:p>
                <a:r>
                  <a:rPr lang="en-US" altLang="zh-CN" sz="1200" dirty="0"/>
                  <a:t>A</a:t>
                </a:r>
                <a:r>
                  <a:rPr lang="en-US" sz="1200" dirty="0"/>
                  <a:t>t around 29 FPS on an NVIDIA Tesla T4</a:t>
                </a:r>
              </a:p>
            </p:txBody>
          </p:sp>
        </mc:Choice>
        <mc:Fallback xmlns="">
          <p:sp>
            <p:nvSpPr>
              <p:cNvPr id="36" name="文本框 35">
                <a:extLst>
                  <a:ext uri="{FF2B5EF4-FFF2-40B4-BE49-F238E27FC236}">
                    <a16:creationId xmlns:a16="http://schemas.microsoft.com/office/drawing/2014/main" id="{C4EBFA45-A825-36D9-3765-30FEFFD8A18F}"/>
                  </a:ext>
                </a:extLst>
              </p:cNvPr>
              <p:cNvSpPr txBox="1">
                <a:spLocks noRot="1" noChangeAspect="1" noMove="1" noResize="1" noEditPoints="1" noAdjustHandles="1" noChangeArrowheads="1" noChangeShapeType="1" noTextEdit="1"/>
              </p:cNvSpPr>
              <p:nvPr/>
            </p:nvSpPr>
            <p:spPr>
              <a:xfrm>
                <a:off x="8413144" y="3779584"/>
                <a:ext cx="3262122" cy="646331"/>
              </a:xfrm>
              <a:prstGeom prst="rect">
                <a:avLst/>
              </a:prstGeom>
              <a:blipFill>
                <a:blip r:embed="rId6"/>
                <a:stretch>
                  <a:fillRect t="-943" b="-5660"/>
                </a:stretch>
              </a:blipFill>
            </p:spPr>
            <p:txBody>
              <a:bodyPr/>
              <a:lstStyle/>
              <a:p>
                <a:r>
                  <a:rPr lang="en-US">
                    <a:noFill/>
                  </a:rPr>
                  <a:t> </a:t>
                </a:r>
              </a:p>
            </p:txBody>
          </p:sp>
        </mc:Fallback>
      </mc:AlternateContent>
    </p:spTree>
    <p:extLst>
      <p:ext uri="{BB962C8B-B14F-4D97-AF65-F5344CB8AC3E}">
        <p14:creationId xmlns:p14="http://schemas.microsoft.com/office/powerpoint/2010/main" val="39198511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FCE70ED-98D6-BAE3-302C-9C02156218A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473" imgH="476" progId="TCLayout.ActiveDocument.1">
                  <p:embed/>
                </p:oleObj>
              </mc:Choice>
              <mc:Fallback>
                <p:oleObj name="think-cell 幻灯片" r:id="rId8" imgW="473" imgH="476" progId="TCLayout.ActiveDocument.1">
                  <p:embed/>
                  <p:pic>
                    <p:nvPicPr>
                      <p:cNvPr id="5" name="think-cell data - do not delete" hidden="1">
                        <a:extLst>
                          <a:ext uri="{FF2B5EF4-FFF2-40B4-BE49-F238E27FC236}">
                            <a16:creationId xmlns:a16="http://schemas.microsoft.com/office/drawing/2014/main" id="{AFCE70ED-98D6-BAE3-302C-9C02156218A3}"/>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179599"/>
            <a:ext cx="11160917" cy="984885"/>
          </a:xfrm>
        </p:spPr>
        <p:txBody>
          <a:bodyPr vert="horz"/>
          <a:lstStyle/>
          <a:p>
            <a:r>
              <a:rPr lang="en-US" dirty="0"/>
              <a:t>YOLOv6: 2022 ArXiv						[Improvements]</a:t>
            </a:r>
            <a:br>
              <a:rPr lang="en-US" dirty="0"/>
            </a:br>
            <a:r>
              <a:rPr lang="en-US" dirty="0" err="1"/>
              <a:t>Meituan</a:t>
            </a:r>
            <a:r>
              <a:rPr lang="en-US" dirty="0"/>
              <a:t> Vision AI Achieve Quantization and Distillation</a:t>
            </a:r>
          </a:p>
        </p:txBody>
      </p:sp>
      <p:sp>
        <p:nvSpPr>
          <p:cNvPr id="6" name="ee4pContent1">
            <a:extLst>
              <a:ext uri="{FF2B5EF4-FFF2-40B4-BE49-F238E27FC236}">
                <a16:creationId xmlns:a16="http://schemas.microsoft.com/office/drawing/2014/main" id="{936A6475-407F-874A-C170-040B480D0621}"/>
              </a:ext>
            </a:extLst>
          </p:cNvPr>
          <p:cNvSpPr txBox="1">
            <a:spLocks/>
          </p:cNvSpPr>
          <p:nvPr>
            <p:custDataLst>
              <p:tags r:id="rId2"/>
            </p:custDataLst>
          </p:nvPr>
        </p:nvSpPr>
        <p:spPr>
          <a:xfrm>
            <a:off x="514341" y="1299654"/>
            <a:ext cx="11163038" cy="96805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a:pPr>
            <a:r>
              <a:rPr lang="en-US" dirty="0">
                <a:solidFill>
                  <a:schemeClr val="accent1"/>
                </a:solidFill>
                <a:latin typeface="+mn-lt"/>
              </a:rPr>
              <a:t>A new backbone based on </a:t>
            </a:r>
            <a:r>
              <a:rPr lang="en-US" dirty="0" err="1">
                <a:solidFill>
                  <a:schemeClr val="accent1"/>
                </a:solidFill>
                <a:latin typeface="+mn-lt"/>
              </a:rPr>
              <a:t>RepVGG</a:t>
            </a:r>
            <a:endParaRPr lang="en-US" dirty="0">
              <a:solidFill>
                <a:schemeClr val="accent1"/>
              </a:solidFill>
              <a:latin typeface="+mn-lt"/>
            </a:endParaRPr>
          </a:p>
          <a:p>
            <a:pPr lvl="2"/>
            <a:r>
              <a:rPr lang="zh-CN" altLang="en-US" dirty="0">
                <a:latin typeface="+mn-lt"/>
              </a:rPr>
              <a:t>一种基于</a:t>
            </a:r>
            <a:r>
              <a:rPr lang="en-US" dirty="0" err="1">
                <a:latin typeface="+mn-lt"/>
              </a:rPr>
              <a:t>RepVGG</a:t>
            </a:r>
            <a:r>
              <a:rPr lang="zh-CN" altLang="en-US" dirty="0">
                <a:latin typeface="+mn-lt"/>
              </a:rPr>
              <a:t>的新型骨干网络，称为</a:t>
            </a:r>
            <a:r>
              <a:rPr lang="en-US" dirty="0" err="1">
                <a:latin typeface="+mn-lt"/>
              </a:rPr>
              <a:t>EfficientRep</a:t>
            </a:r>
            <a:r>
              <a:rPr lang="zh-CN" altLang="en-US" dirty="0">
                <a:latin typeface="+mn-lt"/>
              </a:rPr>
              <a:t>，它比以前的</a:t>
            </a:r>
            <a:r>
              <a:rPr lang="en-US" dirty="0">
                <a:latin typeface="+mn-lt"/>
              </a:rPr>
              <a:t>YOLO</a:t>
            </a:r>
            <a:r>
              <a:rPr lang="zh-CN" altLang="en-US" dirty="0">
                <a:latin typeface="+mn-lt"/>
              </a:rPr>
              <a:t>骨干网络使用更高的并行性；对于颈部，使用</a:t>
            </a:r>
            <a:r>
              <a:rPr lang="en-US" dirty="0">
                <a:latin typeface="+mn-lt"/>
              </a:rPr>
              <a:t>PAN</a:t>
            </a:r>
            <a:r>
              <a:rPr lang="zh-CN" altLang="en-US" dirty="0">
                <a:latin typeface="+mn-lt"/>
              </a:rPr>
              <a:t>与</a:t>
            </a:r>
            <a:r>
              <a:rPr lang="en-US" dirty="0" err="1">
                <a:latin typeface="+mn-lt"/>
              </a:rPr>
              <a:t>RepBlocks</a:t>
            </a:r>
            <a:r>
              <a:rPr lang="zh-CN" altLang="en-US" dirty="0">
                <a:latin typeface="+mn-lt"/>
              </a:rPr>
              <a:t>或</a:t>
            </a:r>
            <a:r>
              <a:rPr lang="en-US" dirty="0" err="1">
                <a:latin typeface="+mn-lt"/>
              </a:rPr>
              <a:t>CSPStackRep</a:t>
            </a:r>
            <a:r>
              <a:rPr lang="en-US" dirty="0">
                <a:latin typeface="+mn-lt"/>
              </a:rPr>
              <a:t> </a:t>
            </a:r>
            <a:r>
              <a:rPr lang="en-US" altLang="zh-CN" dirty="0">
                <a:latin typeface="+mn-lt"/>
              </a:rPr>
              <a:t>B</a:t>
            </a:r>
            <a:r>
              <a:rPr lang="en-US" dirty="0">
                <a:latin typeface="+mn-lt"/>
              </a:rPr>
              <a:t>lock</a:t>
            </a:r>
            <a:r>
              <a:rPr lang="zh-CN" altLang="en-US" dirty="0">
                <a:latin typeface="+mn-lt"/>
              </a:rPr>
              <a:t>增强，用于较大的模型；继</a:t>
            </a:r>
            <a:r>
              <a:rPr lang="en-US" dirty="0">
                <a:latin typeface="+mn-lt"/>
              </a:rPr>
              <a:t>YOLOX</a:t>
            </a:r>
            <a:r>
              <a:rPr lang="zh-CN" altLang="en-US" dirty="0">
                <a:latin typeface="+mn-lt"/>
              </a:rPr>
              <a:t>之后，开发了一个高效的解耦头部</a:t>
            </a:r>
            <a:endParaRPr lang="en-US" dirty="0">
              <a:latin typeface="+mn-lt"/>
            </a:endParaRPr>
          </a:p>
        </p:txBody>
      </p:sp>
      <p:sp>
        <p:nvSpPr>
          <p:cNvPr id="7" name="ee4pContent1">
            <a:extLst>
              <a:ext uri="{FF2B5EF4-FFF2-40B4-BE49-F238E27FC236}">
                <a16:creationId xmlns:a16="http://schemas.microsoft.com/office/drawing/2014/main" id="{AF3672F9-057E-FA51-4493-AA48F6FC4F76}"/>
              </a:ext>
            </a:extLst>
          </p:cNvPr>
          <p:cNvSpPr txBox="1">
            <a:spLocks/>
          </p:cNvSpPr>
          <p:nvPr>
            <p:custDataLst>
              <p:tags r:id="rId3"/>
            </p:custDataLst>
          </p:nvPr>
        </p:nvSpPr>
        <p:spPr>
          <a:xfrm>
            <a:off x="514341" y="2296381"/>
            <a:ext cx="11163038" cy="96805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startAt="2"/>
            </a:pPr>
            <a:r>
              <a:rPr lang="en-US" dirty="0">
                <a:solidFill>
                  <a:schemeClr val="accent1"/>
                </a:solidFill>
                <a:latin typeface="+mn-lt"/>
              </a:rPr>
              <a:t>Label assignment</a:t>
            </a:r>
          </a:p>
          <a:p>
            <a:pPr lvl="2"/>
            <a:r>
              <a:rPr lang="zh-CN" altLang="en-US" dirty="0">
                <a:latin typeface="+mn-lt"/>
              </a:rPr>
              <a:t>使用</a:t>
            </a:r>
            <a:r>
              <a:rPr lang="en-US" altLang="zh-CN" dirty="0">
                <a:latin typeface="+mn-lt"/>
              </a:rPr>
              <a:t>TOOD</a:t>
            </a:r>
            <a:r>
              <a:rPr lang="zh-CN" altLang="en-US" dirty="0">
                <a:latin typeface="+mn-lt"/>
              </a:rPr>
              <a:t>中介绍的任务对齐</a:t>
            </a:r>
            <a:r>
              <a:rPr lang="en-US" altLang="zh-CN" dirty="0">
                <a:latin typeface="+mn-lt"/>
              </a:rPr>
              <a:t>(Task Alignment)</a:t>
            </a:r>
            <a:r>
              <a:rPr lang="zh-CN" altLang="en-US" dirty="0">
                <a:latin typeface="+mn-lt"/>
              </a:rPr>
              <a:t>学习方法进行标签分配</a:t>
            </a:r>
            <a:endParaRPr lang="en-US" dirty="0">
              <a:latin typeface="+mn-lt"/>
            </a:endParaRPr>
          </a:p>
        </p:txBody>
      </p:sp>
      <p:sp>
        <p:nvSpPr>
          <p:cNvPr id="8" name="ee4pContent1">
            <a:extLst>
              <a:ext uri="{FF2B5EF4-FFF2-40B4-BE49-F238E27FC236}">
                <a16:creationId xmlns:a16="http://schemas.microsoft.com/office/drawing/2014/main" id="{90729ADA-3672-ECE2-8B8D-183EE63E92AB}"/>
              </a:ext>
            </a:extLst>
          </p:cNvPr>
          <p:cNvSpPr txBox="1">
            <a:spLocks/>
          </p:cNvSpPr>
          <p:nvPr>
            <p:custDataLst>
              <p:tags r:id="rId4"/>
            </p:custDataLst>
          </p:nvPr>
        </p:nvSpPr>
        <p:spPr>
          <a:xfrm>
            <a:off x="514341" y="3293108"/>
            <a:ext cx="11163038" cy="96805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startAt="3"/>
            </a:pPr>
            <a:r>
              <a:rPr lang="en-US" dirty="0">
                <a:solidFill>
                  <a:schemeClr val="accent1"/>
                </a:solidFill>
                <a:latin typeface="+mn-lt"/>
              </a:rPr>
              <a:t>New classification and regression losses</a:t>
            </a:r>
          </a:p>
          <a:p>
            <a:pPr lvl="2"/>
            <a:r>
              <a:rPr lang="zh-CN" altLang="en-US" dirty="0">
                <a:latin typeface="+mn-lt"/>
              </a:rPr>
              <a:t>使用了变焦损失分类</a:t>
            </a:r>
            <a:r>
              <a:rPr lang="en-US" altLang="zh-CN" dirty="0">
                <a:latin typeface="+mn-lt"/>
              </a:rPr>
              <a:t>(</a:t>
            </a:r>
            <a:r>
              <a:rPr lang="en-US" altLang="zh-CN" dirty="0" err="1">
                <a:latin typeface="+mn-lt"/>
              </a:rPr>
              <a:t>VariFocal</a:t>
            </a:r>
            <a:r>
              <a:rPr lang="en-US" altLang="zh-CN" dirty="0">
                <a:latin typeface="+mn-lt"/>
              </a:rPr>
              <a:t> loss)</a:t>
            </a:r>
            <a:r>
              <a:rPr lang="zh-CN" altLang="en-US" dirty="0">
                <a:latin typeface="+mn-lt"/>
              </a:rPr>
              <a:t>和</a:t>
            </a:r>
            <a:r>
              <a:rPr lang="en-US" altLang="zh-CN" dirty="0" err="1">
                <a:latin typeface="+mn-lt"/>
              </a:rPr>
              <a:t>SIoU</a:t>
            </a:r>
            <a:r>
              <a:rPr lang="en-US" altLang="zh-CN" dirty="0">
                <a:latin typeface="+mn-lt"/>
              </a:rPr>
              <a:t>/</a:t>
            </a:r>
            <a:r>
              <a:rPr lang="en-US" altLang="zh-CN" dirty="0" err="1">
                <a:latin typeface="+mn-lt"/>
              </a:rPr>
              <a:t>GIoU</a:t>
            </a:r>
            <a:r>
              <a:rPr lang="zh-CN" altLang="en-US" dirty="0">
                <a:latin typeface="+mn-lt"/>
              </a:rPr>
              <a:t>回归损失分类</a:t>
            </a:r>
            <a:endParaRPr lang="en-US" dirty="0">
              <a:latin typeface="+mn-lt"/>
            </a:endParaRPr>
          </a:p>
        </p:txBody>
      </p:sp>
      <p:sp>
        <p:nvSpPr>
          <p:cNvPr id="9" name="ee4pContent1">
            <a:extLst>
              <a:ext uri="{FF2B5EF4-FFF2-40B4-BE49-F238E27FC236}">
                <a16:creationId xmlns:a16="http://schemas.microsoft.com/office/drawing/2014/main" id="{03F44620-9F9C-987C-F5D0-1DAD229C5BEA}"/>
              </a:ext>
            </a:extLst>
          </p:cNvPr>
          <p:cNvSpPr txBox="1">
            <a:spLocks/>
          </p:cNvSpPr>
          <p:nvPr>
            <p:custDataLst>
              <p:tags r:id="rId5"/>
            </p:custDataLst>
          </p:nvPr>
        </p:nvSpPr>
        <p:spPr>
          <a:xfrm>
            <a:off x="514341" y="4289835"/>
            <a:ext cx="11163038" cy="96805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startAt="4"/>
            </a:pPr>
            <a:r>
              <a:rPr lang="en-US" dirty="0">
                <a:solidFill>
                  <a:schemeClr val="accent1"/>
                </a:solidFill>
                <a:latin typeface="+mn-lt"/>
              </a:rPr>
              <a:t>A self-distillation</a:t>
            </a:r>
          </a:p>
          <a:p>
            <a:pPr lvl="2"/>
            <a:r>
              <a:rPr lang="zh-CN" altLang="en-US" dirty="0">
                <a:latin typeface="+mn-lt"/>
              </a:rPr>
              <a:t>设计了回归和分类任务的自蒸馏策略</a:t>
            </a:r>
            <a:r>
              <a:rPr lang="en-US" altLang="zh-CN" dirty="0">
                <a:latin typeface="+mn-lt"/>
              </a:rPr>
              <a:t>(self-distillation strategy)</a:t>
            </a:r>
            <a:endParaRPr lang="en-US" dirty="0">
              <a:latin typeface="+mn-lt"/>
            </a:endParaRPr>
          </a:p>
        </p:txBody>
      </p:sp>
      <p:sp>
        <p:nvSpPr>
          <p:cNvPr id="10" name="ee4pContent1">
            <a:extLst>
              <a:ext uri="{FF2B5EF4-FFF2-40B4-BE49-F238E27FC236}">
                <a16:creationId xmlns:a16="http://schemas.microsoft.com/office/drawing/2014/main" id="{442C4149-416C-679D-7483-8EBD3E845F8E}"/>
              </a:ext>
            </a:extLst>
          </p:cNvPr>
          <p:cNvSpPr txBox="1">
            <a:spLocks/>
          </p:cNvSpPr>
          <p:nvPr>
            <p:custDataLst>
              <p:tags r:id="rId6"/>
            </p:custDataLst>
          </p:nvPr>
        </p:nvSpPr>
        <p:spPr>
          <a:xfrm>
            <a:off x="514341" y="5286561"/>
            <a:ext cx="11163038" cy="96805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startAt="5"/>
            </a:pPr>
            <a:r>
              <a:rPr lang="en-US" dirty="0">
                <a:solidFill>
                  <a:schemeClr val="accent1"/>
                </a:solidFill>
                <a:latin typeface="+mn-lt"/>
              </a:rPr>
              <a:t>A quantization scheme</a:t>
            </a:r>
          </a:p>
          <a:p>
            <a:pPr lvl="2"/>
            <a:r>
              <a:rPr lang="zh-CN" altLang="en-US" dirty="0">
                <a:latin typeface="+mn-lt"/>
              </a:rPr>
              <a:t>使用</a:t>
            </a:r>
            <a:r>
              <a:rPr lang="en-US" altLang="zh-CN" dirty="0" err="1">
                <a:latin typeface="+mn-lt"/>
              </a:rPr>
              <a:t>RepOptimizer</a:t>
            </a:r>
            <a:r>
              <a:rPr lang="zh-CN" altLang="en-US" dirty="0">
                <a:latin typeface="+mn-lt"/>
              </a:rPr>
              <a:t>和通道式蒸馏</a:t>
            </a:r>
            <a:r>
              <a:rPr lang="en-US" altLang="zh-CN" dirty="0">
                <a:latin typeface="+mn-lt"/>
              </a:rPr>
              <a:t>(channel-wise distillation)</a:t>
            </a:r>
            <a:r>
              <a:rPr lang="zh-CN" altLang="en-US" dirty="0">
                <a:latin typeface="+mn-lt"/>
              </a:rPr>
              <a:t>的检测量化方案</a:t>
            </a:r>
            <a:r>
              <a:rPr lang="en-US" altLang="zh-CN" dirty="0">
                <a:latin typeface="+mn-lt"/>
              </a:rPr>
              <a:t>(A quantization scheme for detection)</a:t>
            </a:r>
            <a:r>
              <a:rPr lang="zh-CN" altLang="en-US" dirty="0">
                <a:latin typeface="+mn-lt"/>
              </a:rPr>
              <a:t>有助于实现更快的检测器</a:t>
            </a:r>
            <a:endParaRPr lang="en-US" dirty="0">
              <a:latin typeface="+mn-lt"/>
            </a:endParaRPr>
          </a:p>
        </p:txBody>
      </p:sp>
    </p:spTree>
    <p:extLst>
      <p:ext uri="{BB962C8B-B14F-4D97-AF65-F5344CB8AC3E}">
        <p14:creationId xmlns:p14="http://schemas.microsoft.com/office/powerpoint/2010/main" val="8154866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a:hlinkClick r:id="rId54" action="ppaction://hlinksldjump"/>
            <a:extLst>
              <a:ext uri="{FF2B5EF4-FFF2-40B4-BE49-F238E27FC236}">
                <a16:creationId xmlns:a16="http://schemas.microsoft.com/office/drawing/2014/main" id="{2C3CAD20-E61A-9DA1-9EEB-A04AD8314405}"/>
              </a:ext>
            </a:extLst>
          </p:cNvPr>
          <p:cNvSpPr/>
          <p:nvPr>
            <p:custDataLst>
              <p:tags r:id="rId2"/>
            </p:custDataLst>
          </p:nvPr>
        </p:nvSpPr>
        <p:spPr>
          <a:xfrm>
            <a:off x="11562277" y="5923848"/>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132</a:t>
            </a:r>
          </a:p>
        </p:txBody>
      </p:sp>
      <p:sp>
        <p:nvSpPr>
          <p:cNvPr id="52" name="矩形 51">
            <a:hlinkClick r:id="rId54" action="ppaction://hlinksldjump"/>
            <a:extLst>
              <a:ext uri="{FF2B5EF4-FFF2-40B4-BE49-F238E27FC236}">
                <a16:creationId xmlns:a16="http://schemas.microsoft.com/office/drawing/2014/main" id="{D8FD3345-CAB1-F8B1-982B-67A9864F338C}"/>
              </a:ext>
            </a:extLst>
          </p:cNvPr>
          <p:cNvSpPr/>
          <p:nvPr>
            <p:custDataLst>
              <p:tags r:id="rId3"/>
            </p:custDataLst>
          </p:nvPr>
        </p:nvSpPr>
        <p:spPr>
          <a:xfrm>
            <a:off x="794760" y="5923848"/>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YOLOv9</a:t>
            </a:r>
          </a:p>
        </p:txBody>
      </p:sp>
      <p:sp>
        <p:nvSpPr>
          <p:cNvPr id="51" name="矩形 50">
            <a:hlinkClick r:id="rId54" action="ppaction://hlinksldjump"/>
            <a:extLst>
              <a:ext uri="{FF2B5EF4-FFF2-40B4-BE49-F238E27FC236}">
                <a16:creationId xmlns:a16="http://schemas.microsoft.com/office/drawing/2014/main" id="{DE1CDF41-9E0B-F7EF-ED15-B6D166FA1D64}"/>
              </a:ext>
            </a:extLst>
          </p:cNvPr>
          <p:cNvSpPr/>
          <p:nvPr>
            <p:custDataLst>
              <p:tags r:id="rId4"/>
            </p:custDataLst>
          </p:nvPr>
        </p:nvSpPr>
        <p:spPr>
          <a:xfrm>
            <a:off x="514349" y="5923848"/>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16</a:t>
            </a:r>
          </a:p>
        </p:txBody>
      </p:sp>
      <p:sp>
        <p:nvSpPr>
          <p:cNvPr id="50" name="矩形 49">
            <a:hlinkClick r:id="rId55" action="ppaction://hlinksldjump"/>
            <a:extLst>
              <a:ext uri="{FF2B5EF4-FFF2-40B4-BE49-F238E27FC236}">
                <a16:creationId xmlns:a16="http://schemas.microsoft.com/office/drawing/2014/main" id="{F83F6716-EDD4-92F9-F00A-B05BB9EE5059}"/>
              </a:ext>
            </a:extLst>
          </p:cNvPr>
          <p:cNvSpPr/>
          <p:nvPr>
            <p:custDataLst>
              <p:tags r:id="rId5"/>
            </p:custDataLst>
          </p:nvPr>
        </p:nvSpPr>
        <p:spPr>
          <a:xfrm>
            <a:off x="11562277" y="5643436"/>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124</a:t>
            </a:r>
          </a:p>
        </p:txBody>
      </p:sp>
      <p:sp>
        <p:nvSpPr>
          <p:cNvPr id="49" name="矩形 48">
            <a:hlinkClick r:id="rId55" action="ppaction://hlinksldjump"/>
            <a:extLst>
              <a:ext uri="{FF2B5EF4-FFF2-40B4-BE49-F238E27FC236}">
                <a16:creationId xmlns:a16="http://schemas.microsoft.com/office/drawing/2014/main" id="{85BF1CD8-F4EA-752F-BF75-DA320102C1BF}"/>
              </a:ext>
            </a:extLst>
          </p:cNvPr>
          <p:cNvSpPr/>
          <p:nvPr>
            <p:custDataLst>
              <p:tags r:id="rId6"/>
            </p:custDataLst>
          </p:nvPr>
        </p:nvSpPr>
        <p:spPr>
          <a:xfrm>
            <a:off x="794760" y="5643436"/>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YOLO-World</a:t>
            </a:r>
          </a:p>
        </p:txBody>
      </p:sp>
      <p:sp>
        <p:nvSpPr>
          <p:cNvPr id="48" name="矩形 47">
            <a:hlinkClick r:id="rId55" action="ppaction://hlinksldjump"/>
            <a:extLst>
              <a:ext uri="{FF2B5EF4-FFF2-40B4-BE49-F238E27FC236}">
                <a16:creationId xmlns:a16="http://schemas.microsoft.com/office/drawing/2014/main" id="{B4AA0295-91F6-866B-A94A-940828268F17}"/>
              </a:ext>
            </a:extLst>
          </p:cNvPr>
          <p:cNvSpPr/>
          <p:nvPr>
            <p:custDataLst>
              <p:tags r:id="rId7"/>
            </p:custDataLst>
          </p:nvPr>
        </p:nvSpPr>
        <p:spPr>
          <a:xfrm>
            <a:off x="514349" y="5643436"/>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15</a:t>
            </a:r>
          </a:p>
        </p:txBody>
      </p:sp>
      <p:sp>
        <p:nvSpPr>
          <p:cNvPr id="47" name="矩形 46">
            <a:hlinkClick r:id="rId56" action="ppaction://hlinksldjump"/>
            <a:extLst>
              <a:ext uri="{FF2B5EF4-FFF2-40B4-BE49-F238E27FC236}">
                <a16:creationId xmlns:a16="http://schemas.microsoft.com/office/drawing/2014/main" id="{0902ED3B-A7EF-E8D6-A982-7ADD07B1A52A}"/>
              </a:ext>
            </a:extLst>
          </p:cNvPr>
          <p:cNvSpPr/>
          <p:nvPr>
            <p:custDataLst>
              <p:tags r:id="rId8"/>
            </p:custDataLst>
          </p:nvPr>
        </p:nvSpPr>
        <p:spPr>
          <a:xfrm>
            <a:off x="11562277" y="5363025"/>
            <a:ext cx="66901" cy="2420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120</a:t>
            </a:r>
          </a:p>
        </p:txBody>
      </p:sp>
      <p:sp>
        <p:nvSpPr>
          <p:cNvPr id="46" name="矩形 45">
            <a:hlinkClick r:id="rId56" action="ppaction://hlinksldjump"/>
            <a:extLst>
              <a:ext uri="{FF2B5EF4-FFF2-40B4-BE49-F238E27FC236}">
                <a16:creationId xmlns:a16="http://schemas.microsoft.com/office/drawing/2014/main" id="{39A2C68B-AB28-E216-EE23-DABFC108F7D7}"/>
              </a:ext>
            </a:extLst>
          </p:cNvPr>
          <p:cNvSpPr/>
          <p:nvPr>
            <p:custDataLst>
              <p:tags r:id="rId9"/>
            </p:custDataLst>
          </p:nvPr>
        </p:nvSpPr>
        <p:spPr>
          <a:xfrm>
            <a:off x="794760" y="5363025"/>
            <a:ext cx="1958329" cy="2420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YOLO-NAS</a:t>
            </a:r>
          </a:p>
        </p:txBody>
      </p:sp>
      <p:sp>
        <p:nvSpPr>
          <p:cNvPr id="45" name="矩形 44">
            <a:hlinkClick r:id="rId56" action="ppaction://hlinksldjump"/>
            <a:extLst>
              <a:ext uri="{FF2B5EF4-FFF2-40B4-BE49-F238E27FC236}">
                <a16:creationId xmlns:a16="http://schemas.microsoft.com/office/drawing/2014/main" id="{E0A6172C-072B-B650-3965-3342C4F1D59E}"/>
              </a:ext>
            </a:extLst>
          </p:cNvPr>
          <p:cNvSpPr/>
          <p:nvPr>
            <p:custDataLst>
              <p:tags r:id="rId10"/>
            </p:custDataLst>
          </p:nvPr>
        </p:nvSpPr>
        <p:spPr>
          <a:xfrm>
            <a:off x="514349" y="5363025"/>
            <a:ext cx="242004" cy="242003"/>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14</a:t>
            </a:r>
          </a:p>
        </p:txBody>
      </p:sp>
      <p:sp>
        <p:nvSpPr>
          <p:cNvPr id="44" name="矩形 43">
            <a:hlinkClick r:id="rId57" action="ppaction://hlinksldjump"/>
            <a:extLst>
              <a:ext uri="{FF2B5EF4-FFF2-40B4-BE49-F238E27FC236}">
                <a16:creationId xmlns:a16="http://schemas.microsoft.com/office/drawing/2014/main" id="{A3EF614A-43EB-6A50-74F0-C9370CDAAD44}"/>
              </a:ext>
            </a:extLst>
          </p:cNvPr>
          <p:cNvSpPr/>
          <p:nvPr>
            <p:custDataLst>
              <p:tags r:id="rId11"/>
            </p:custDataLst>
          </p:nvPr>
        </p:nvSpPr>
        <p:spPr>
          <a:xfrm>
            <a:off x="11562277" y="5082613"/>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111</a:t>
            </a:r>
          </a:p>
        </p:txBody>
      </p:sp>
      <p:sp>
        <p:nvSpPr>
          <p:cNvPr id="43" name="矩形 42">
            <a:hlinkClick r:id="rId57" action="ppaction://hlinksldjump"/>
            <a:extLst>
              <a:ext uri="{FF2B5EF4-FFF2-40B4-BE49-F238E27FC236}">
                <a16:creationId xmlns:a16="http://schemas.microsoft.com/office/drawing/2014/main" id="{46F59A92-06B0-CC9C-6009-560D0D5D8F32}"/>
              </a:ext>
            </a:extLst>
          </p:cNvPr>
          <p:cNvSpPr/>
          <p:nvPr>
            <p:custDataLst>
              <p:tags r:id="rId12"/>
            </p:custDataLst>
          </p:nvPr>
        </p:nvSpPr>
        <p:spPr>
          <a:xfrm>
            <a:off x="794760" y="5082613"/>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PP-YOLO PP-YOLOv2 PP-YOLOvE</a:t>
            </a:r>
          </a:p>
        </p:txBody>
      </p:sp>
      <p:sp>
        <p:nvSpPr>
          <p:cNvPr id="42" name="矩形 41">
            <a:hlinkClick r:id="rId57" action="ppaction://hlinksldjump"/>
            <a:extLst>
              <a:ext uri="{FF2B5EF4-FFF2-40B4-BE49-F238E27FC236}">
                <a16:creationId xmlns:a16="http://schemas.microsoft.com/office/drawing/2014/main" id="{CA235901-5A08-2610-A670-7A9304BF4257}"/>
              </a:ext>
            </a:extLst>
          </p:cNvPr>
          <p:cNvSpPr/>
          <p:nvPr>
            <p:custDataLst>
              <p:tags r:id="rId13"/>
            </p:custDataLst>
          </p:nvPr>
        </p:nvSpPr>
        <p:spPr>
          <a:xfrm>
            <a:off x="514349" y="5082613"/>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13</a:t>
            </a:r>
          </a:p>
        </p:txBody>
      </p:sp>
      <p:sp>
        <p:nvSpPr>
          <p:cNvPr id="41" name="矩形 40">
            <a:hlinkClick r:id="rId58" action="ppaction://hlinksldjump"/>
            <a:extLst>
              <a:ext uri="{FF2B5EF4-FFF2-40B4-BE49-F238E27FC236}">
                <a16:creationId xmlns:a16="http://schemas.microsoft.com/office/drawing/2014/main" id="{766A371E-E3D0-AE69-0247-4D8772C3C42B}"/>
              </a:ext>
            </a:extLst>
          </p:cNvPr>
          <p:cNvSpPr/>
          <p:nvPr>
            <p:custDataLst>
              <p:tags r:id="rId14"/>
            </p:custDataLst>
          </p:nvPr>
        </p:nvSpPr>
        <p:spPr>
          <a:xfrm>
            <a:off x="11562277" y="4802201"/>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106</a:t>
            </a:r>
          </a:p>
        </p:txBody>
      </p:sp>
      <p:sp>
        <p:nvSpPr>
          <p:cNvPr id="40" name="矩形 39">
            <a:hlinkClick r:id="rId58" action="ppaction://hlinksldjump"/>
            <a:extLst>
              <a:ext uri="{FF2B5EF4-FFF2-40B4-BE49-F238E27FC236}">
                <a16:creationId xmlns:a16="http://schemas.microsoft.com/office/drawing/2014/main" id="{133718AA-F2EE-E442-988A-9AB1E51E8F7C}"/>
              </a:ext>
            </a:extLst>
          </p:cNvPr>
          <p:cNvSpPr/>
          <p:nvPr>
            <p:custDataLst>
              <p:tags r:id="rId15"/>
            </p:custDataLst>
          </p:nvPr>
        </p:nvSpPr>
        <p:spPr>
          <a:xfrm>
            <a:off x="794760" y="4802201"/>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YOLOv8</a:t>
            </a:r>
          </a:p>
        </p:txBody>
      </p:sp>
      <p:sp>
        <p:nvSpPr>
          <p:cNvPr id="39" name="矩形 38">
            <a:hlinkClick r:id="rId58" action="ppaction://hlinksldjump"/>
            <a:extLst>
              <a:ext uri="{FF2B5EF4-FFF2-40B4-BE49-F238E27FC236}">
                <a16:creationId xmlns:a16="http://schemas.microsoft.com/office/drawing/2014/main" id="{B923560D-D050-20F6-D499-7F61E71250A3}"/>
              </a:ext>
            </a:extLst>
          </p:cNvPr>
          <p:cNvSpPr/>
          <p:nvPr>
            <p:custDataLst>
              <p:tags r:id="rId16"/>
            </p:custDataLst>
          </p:nvPr>
        </p:nvSpPr>
        <p:spPr>
          <a:xfrm>
            <a:off x="514349" y="4802201"/>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12</a:t>
            </a:r>
          </a:p>
        </p:txBody>
      </p:sp>
      <p:sp>
        <p:nvSpPr>
          <p:cNvPr id="38" name="矩形 37">
            <a:hlinkClick r:id="rId59" action="ppaction://hlinksldjump"/>
            <a:extLst>
              <a:ext uri="{FF2B5EF4-FFF2-40B4-BE49-F238E27FC236}">
                <a16:creationId xmlns:a16="http://schemas.microsoft.com/office/drawing/2014/main" id="{E95A0147-749D-F357-949A-F4CC681F8058}"/>
              </a:ext>
            </a:extLst>
          </p:cNvPr>
          <p:cNvSpPr/>
          <p:nvPr>
            <p:custDataLst>
              <p:tags r:id="rId17"/>
            </p:custDataLst>
          </p:nvPr>
        </p:nvSpPr>
        <p:spPr>
          <a:xfrm>
            <a:off x="11562277" y="4521790"/>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102</a:t>
            </a:r>
          </a:p>
        </p:txBody>
      </p:sp>
      <p:sp>
        <p:nvSpPr>
          <p:cNvPr id="37" name="矩形 36">
            <a:hlinkClick r:id="rId59" action="ppaction://hlinksldjump"/>
            <a:extLst>
              <a:ext uri="{FF2B5EF4-FFF2-40B4-BE49-F238E27FC236}">
                <a16:creationId xmlns:a16="http://schemas.microsoft.com/office/drawing/2014/main" id="{F5281982-1261-1B23-4AFD-C9DAA5E6A8C1}"/>
              </a:ext>
            </a:extLst>
          </p:cNvPr>
          <p:cNvSpPr/>
          <p:nvPr>
            <p:custDataLst>
              <p:tags r:id="rId18"/>
            </p:custDataLst>
          </p:nvPr>
        </p:nvSpPr>
        <p:spPr>
          <a:xfrm>
            <a:off x="794760" y="4521790"/>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DAMO-YOLO</a:t>
            </a:r>
          </a:p>
        </p:txBody>
      </p:sp>
      <p:sp>
        <p:nvSpPr>
          <p:cNvPr id="36" name="矩形 35">
            <a:hlinkClick r:id="rId59" action="ppaction://hlinksldjump"/>
            <a:extLst>
              <a:ext uri="{FF2B5EF4-FFF2-40B4-BE49-F238E27FC236}">
                <a16:creationId xmlns:a16="http://schemas.microsoft.com/office/drawing/2014/main" id="{14734E84-9100-3D59-7EA6-3B0C261A7537}"/>
              </a:ext>
            </a:extLst>
          </p:cNvPr>
          <p:cNvSpPr/>
          <p:nvPr>
            <p:custDataLst>
              <p:tags r:id="rId19"/>
            </p:custDataLst>
          </p:nvPr>
        </p:nvSpPr>
        <p:spPr>
          <a:xfrm>
            <a:off x="514349" y="4521790"/>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11</a:t>
            </a:r>
          </a:p>
        </p:txBody>
      </p:sp>
      <p:sp>
        <p:nvSpPr>
          <p:cNvPr id="35" name="矩形 34">
            <a:extLst>
              <a:ext uri="{FF2B5EF4-FFF2-40B4-BE49-F238E27FC236}">
                <a16:creationId xmlns:a16="http://schemas.microsoft.com/office/drawing/2014/main" id="{2B8B9DC4-15D3-06AA-B176-89867D12E9A9}"/>
              </a:ext>
            </a:extLst>
          </p:cNvPr>
          <p:cNvSpPr/>
          <p:nvPr>
            <p:custDataLst>
              <p:tags r:id="rId20"/>
            </p:custDataLst>
          </p:nvPr>
        </p:nvSpPr>
        <p:spPr>
          <a:xfrm>
            <a:off x="794760" y="4241378"/>
            <a:ext cx="10880506" cy="242004"/>
          </a:xfrm>
          <a:prstGeom prst="rect">
            <a:avLst/>
          </a:prstGeom>
          <a:solidFill>
            <a:srgbClr val="D9D9D9"/>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ctr">
              <a:spcBef>
                <a:spcPct val="0"/>
              </a:spcBef>
              <a:spcAft>
                <a:spcPct val="0"/>
              </a:spcAft>
            </a:pPr>
            <a:endParaRPr lang="en-US" sz="968">
              <a:solidFill>
                <a:schemeClr val="tx1"/>
              </a:solidFill>
              <a:cs typeface="Segoe UI" panose="020B0502040204020203" pitchFamily="34" charset="0"/>
            </a:endParaRPr>
          </a:p>
        </p:txBody>
      </p:sp>
      <p:sp>
        <p:nvSpPr>
          <p:cNvPr id="34" name="矩形 33">
            <a:hlinkClick r:id="rId60" action="ppaction://hlinksldjump"/>
            <a:extLst>
              <a:ext uri="{FF2B5EF4-FFF2-40B4-BE49-F238E27FC236}">
                <a16:creationId xmlns:a16="http://schemas.microsoft.com/office/drawing/2014/main" id="{DE92D376-69DE-ED27-8770-99AA41A40B9A}"/>
              </a:ext>
            </a:extLst>
          </p:cNvPr>
          <p:cNvSpPr/>
          <p:nvPr>
            <p:custDataLst>
              <p:tags r:id="rId21"/>
            </p:custDataLst>
          </p:nvPr>
        </p:nvSpPr>
        <p:spPr>
          <a:xfrm>
            <a:off x="11562277" y="4241378"/>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97</a:t>
            </a:r>
          </a:p>
        </p:txBody>
      </p:sp>
      <p:sp>
        <p:nvSpPr>
          <p:cNvPr id="33" name="矩形 32">
            <a:hlinkClick r:id="rId60" action="ppaction://hlinksldjump"/>
            <a:extLst>
              <a:ext uri="{FF2B5EF4-FFF2-40B4-BE49-F238E27FC236}">
                <a16:creationId xmlns:a16="http://schemas.microsoft.com/office/drawing/2014/main" id="{A54FDEB0-3BC7-39F6-D238-E08965E0193F}"/>
              </a:ext>
            </a:extLst>
          </p:cNvPr>
          <p:cNvSpPr/>
          <p:nvPr>
            <p:custDataLst>
              <p:tags r:id="rId22"/>
            </p:custDataLst>
          </p:nvPr>
        </p:nvSpPr>
        <p:spPr>
          <a:xfrm>
            <a:off x="794760" y="4241378"/>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YOLOv7</a:t>
            </a:r>
          </a:p>
        </p:txBody>
      </p:sp>
      <p:sp>
        <p:nvSpPr>
          <p:cNvPr id="32" name="矩形 31">
            <a:hlinkClick r:id="rId60" action="ppaction://hlinksldjump"/>
            <a:extLst>
              <a:ext uri="{FF2B5EF4-FFF2-40B4-BE49-F238E27FC236}">
                <a16:creationId xmlns:a16="http://schemas.microsoft.com/office/drawing/2014/main" id="{029B496A-E260-77F9-9487-BB9BE201D8E6}"/>
              </a:ext>
            </a:extLst>
          </p:cNvPr>
          <p:cNvSpPr/>
          <p:nvPr>
            <p:custDataLst>
              <p:tags r:id="rId23"/>
            </p:custDataLst>
          </p:nvPr>
        </p:nvSpPr>
        <p:spPr>
          <a:xfrm>
            <a:off x="514349" y="4241378"/>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10</a:t>
            </a:r>
          </a:p>
        </p:txBody>
      </p:sp>
      <p:sp>
        <p:nvSpPr>
          <p:cNvPr id="31" name="矩形 30">
            <a:hlinkClick r:id="rId61" action="ppaction://hlinksldjump"/>
            <a:extLst>
              <a:ext uri="{FF2B5EF4-FFF2-40B4-BE49-F238E27FC236}">
                <a16:creationId xmlns:a16="http://schemas.microsoft.com/office/drawing/2014/main" id="{FF6CCDC3-DA24-F3B9-4EF3-106102D9F904}"/>
              </a:ext>
            </a:extLst>
          </p:cNvPr>
          <p:cNvSpPr/>
          <p:nvPr>
            <p:custDataLst>
              <p:tags r:id="rId24"/>
            </p:custDataLst>
          </p:nvPr>
        </p:nvSpPr>
        <p:spPr>
          <a:xfrm>
            <a:off x="11562277" y="3960967"/>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94</a:t>
            </a:r>
          </a:p>
        </p:txBody>
      </p:sp>
      <p:sp>
        <p:nvSpPr>
          <p:cNvPr id="30" name="矩形 29">
            <a:hlinkClick r:id="rId61" action="ppaction://hlinksldjump"/>
            <a:extLst>
              <a:ext uri="{FF2B5EF4-FFF2-40B4-BE49-F238E27FC236}">
                <a16:creationId xmlns:a16="http://schemas.microsoft.com/office/drawing/2014/main" id="{C2D4CA62-CFE8-1D57-D899-3023B1152178}"/>
              </a:ext>
            </a:extLst>
          </p:cNvPr>
          <p:cNvSpPr/>
          <p:nvPr>
            <p:custDataLst>
              <p:tags r:id="rId25"/>
            </p:custDataLst>
          </p:nvPr>
        </p:nvSpPr>
        <p:spPr>
          <a:xfrm>
            <a:off x="794760" y="3960967"/>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YOLOv6</a:t>
            </a:r>
          </a:p>
        </p:txBody>
      </p:sp>
      <p:sp>
        <p:nvSpPr>
          <p:cNvPr id="29" name="矩形 28">
            <a:hlinkClick r:id="rId61" action="ppaction://hlinksldjump"/>
            <a:extLst>
              <a:ext uri="{FF2B5EF4-FFF2-40B4-BE49-F238E27FC236}">
                <a16:creationId xmlns:a16="http://schemas.microsoft.com/office/drawing/2014/main" id="{2E60F235-2518-6E90-0F13-7F37F8E1BA1F}"/>
              </a:ext>
            </a:extLst>
          </p:cNvPr>
          <p:cNvSpPr/>
          <p:nvPr>
            <p:custDataLst>
              <p:tags r:id="rId26"/>
            </p:custDataLst>
          </p:nvPr>
        </p:nvSpPr>
        <p:spPr>
          <a:xfrm>
            <a:off x="514349" y="3960967"/>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9</a:t>
            </a:r>
          </a:p>
        </p:txBody>
      </p:sp>
      <p:sp>
        <p:nvSpPr>
          <p:cNvPr id="28" name="矩形 27">
            <a:hlinkClick r:id="rId62" action="ppaction://hlinksldjump"/>
            <a:extLst>
              <a:ext uri="{FF2B5EF4-FFF2-40B4-BE49-F238E27FC236}">
                <a16:creationId xmlns:a16="http://schemas.microsoft.com/office/drawing/2014/main" id="{2FB9F810-1E10-646D-C571-5D8FC0439312}"/>
              </a:ext>
            </a:extLst>
          </p:cNvPr>
          <p:cNvSpPr/>
          <p:nvPr>
            <p:custDataLst>
              <p:tags r:id="rId27"/>
            </p:custDataLst>
          </p:nvPr>
        </p:nvSpPr>
        <p:spPr>
          <a:xfrm>
            <a:off x="11562277" y="3680555"/>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91</a:t>
            </a:r>
          </a:p>
        </p:txBody>
      </p:sp>
      <p:sp>
        <p:nvSpPr>
          <p:cNvPr id="27" name="矩形 26">
            <a:hlinkClick r:id="rId62" action="ppaction://hlinksldjump"/>
            <a:extLst>
              <a:ext uri="{FF2B5EF4-FFF2-40B4-BE49-F238E27FC236}">
                <a16:creationId xmlns:a16="http://schemas.microsoft.com/office/drawing/2014/main" id="{A011FA40-77AC-A0F5-58C1-683A34526210}"/>
              </a:ext>
            </a:extLst>
          </p:cNvPr>
          <p:cNvSpPr/>
          <p:nvPr>
            <p:custDataLst>
              <p:tags r:id="rId28"/>
            </p:custDataLst>
          </p:nvPr>
        </p:nvSpPr>
        <p:spPr>
          <a:xfrm>
            <a:off x="794760" y="3680555"/>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YOLOX</a:t>
            </a:r>
          </a:p>
        </p:txBody>
      </p:sp>
      <p:sp>
        <p:nvSpPr>
          <p:cNvPr id="26" name="矩形 25">
            <a:hlinkClick r:id="rId62" action="ppaction://hlinksldjump"/>
            <a:extLst>
              <a:ext uri="{FF2B5EF4-FFF2-40B4-BE49-F238E27FC236}">
                <a16:creationId xmlns:a16="http://schemas.microsoft.com/office/drawing/2014/main" id="{780B4F99-6946-BBDE-1A94-ECF7418496BA}"/>
              </a:ext>
            </a:extLst>
          </p:cNvPr>
          <p:cNvSpPr/>
          <p:nvPr>
            <p:custDataLst>
              <p:tags r:id="rId29"/>
            </p:custDataLst>
          </p:nvPr>
        </p:nvSpPr>
        <p:spPr>
          <a:xfrm>
            <a:off x="514349" y="3680555"/>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8</a:t>
            </a:r>
          </a:p>
        </p:txBody>
      </p:sp>
      <p:sp>
        <p:nvSpPr>
          <p:cNvPr id="25" name="矩形 24">
            <a:hlinkClick r:id="rId63" action="ppaction://hlinksldjump"/>
            <a:extLst>
              <a:ext uri="{FF2B5EF4-FFF2-40B4-BE49-F238E27FC236}">
                <a16:creationId xmlns:a16="http://schemas.microsoft.com/office/drawing/2014/main" id="{FB2963F2-FDFE-0193-8BD8-5D38A9453435}"/>
              </a:ext>
            </a:extLst>
          </p:cNvPr>
          <p:cNvSpPr/>
          <p:nvPr>
            <p:custDataLst>
              <p:tags r:id="rId30"/>
            </p:custDataLst>
          </p:nvPr>
        </p:nvSpPr>
        <p:spPr>
          <a:xfrm>
            <a:off x="11562277" y="3400144"/>
            <a:ext cx="66901" cy="2420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88</a:t>
            </a:r>
          </a:p>
        </p:txBody>
      </p:sp>
      <p:sp>
        <p:nvSpPr>
          <p:cNvPr id="24" name="矩形 23">
            <a:hlinkClick r:id="rId63" action="ppaction://hlinksldjump"/>
            <a:extLst>
              <a:ext uri="{FF2B5EF4-FFF2-40B4-BE49-F238E27FC236}">
                <a16:creationId xmlns:a16="http://schemas.microsoft.com/office/drawing/2014/main" id="{74A8BBD6-B60B-54D0-153C-0BC44AB33CF7}"/>
              </a:ext>
            </a:extLst>
          </p:cNvPr>
          <p:cNvSpPr/>
          <p:nvPr>
            <p:custDataLst>
              <p:tags r:id="rId31"/>
            </p:custDataLst>
          </p:nvPr>
        </p:nvSpPr>
        <p:spPr>
          <a:xfrm>
            <a:off x="794760" y="3400144"/>
            <a:ext cx="1958329" cy="242003"/>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YOLOR</a:t>
            </a:r>
          </a:p>
        </p:txBody>
      </p:sp>
      <p:sp>
        <p:nvSpPr>
          <p:cNvPr id="23" name="矩形 22">
            <a:hlinkClick r:id="rId63" action="ppaction://hlinksldjump"/>
            <a:extLst>
              <a:ext uri="{FF2B5EF4-FFF2-40B4-BE49-F238E27FC236}">
                <a16:creationId xmlns:a16="http://schemas.microsoft.com/office/drawing/2014/main" id="{FE6CBBA9-DE35-5E06-AB23-BC50E0BE4844}"/>
              </a:ext>
            </a:extLst>
          </p:cNvPr>
          <p:cNvSpPr/>
          <p:nvPr>
            <p:custDataLst>
              <p:tags r:id="rId32"/>
            </p:custDataLst>
          </p:nvPr>
        </p:nvSpPr>
        <p:spPr>
          <a:xfrm>
            <a:off x="514349" y="3400144"/>
            <a:ext cx="242004" cy="242003"/>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7</a:t>
            </a:r>
          </a:p>
        </p:txBody>
      </p:sp>
      <p:sp>
        <p:nvSpPr>
          <p:cNvPr id="22" name="矩形 21">
            <a:hlinkClick r:id="rId64" action="ppaction://hlinksldjump"/>
            <a:extLst>
              <a:ext uri="{FF2B5EF4-FFF2-40B4-BE49-F238E27FC236}">
                <a16:creationId xmlns:a16="http://schemas.microsoft.com/office/drawing/2014/main" id="{6E586CCA-4F04-E161-00F5-942689E646A8}"/>
              </a:ext>
            </a:extLst>
          </p:cNvPr>
          <p:cNvSpPr/>
          <p:nvPr>
            <p:custDataLst>
              <p:tags r:id="rId33"/>
            </p:custDataLst>
          </p:nvPr>
        </p:nvSpPr>
        <p:spPr>
          <a:xfrm>
            <a:off x="11562277" y="3119732"/>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85</a:t>
            </a:r>
          </a:p>
        </p:txBody>
      </p:sp>
      <p:sp>
        <p:nvSpPr>
          <p:cNvPr id="21" name="矩形 20">
            <a:hlinkClick r:id="rId64" action="ppaction://hlinksldjump"/>
            <a:extLst>
              <a:ext uri="{FF2B5EF4-FFF2-40B4-BE49-F238E27FC236}">
                <a16:creationId xmlns:a16="http://schemas.microsoft.com/office/drawing/2014/main" id="{8858BF3B-C514-CBC2-685D-071F2AE051DF}"/>
              </a:ext>
            </a:extLst>
          </p:cNvPr>
          <p:cNvSpPr/>
          <p:nvPr>
            <p:custDataLst>
              <p:tags r:id="rId34"/>
            </p:custDataLst>
          </p:nvPr>
        </p:nvSpPr>
        <p:spPr>
          <a:xfrm>
            <a:off x="794760" y="3119732"/>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Scaled-YOLOv4</a:t>
            </a:r>
          </a:p>
        </p:txBody>
      </p:sp>
      <p:sp>
        <p:nvSpPr>
          <p:cNvPr id="20" name="矩形 19">
            <a:hlinkClick r:id="rId64" action="ppaction://hlinksldjump"/>
            <a:extLst>
              <a:ext uri="{FF2B5EF4-FFF2-40B4-BE49-F238E27FC236}">
                <a16:creationId xmlns:a16="http://schemas.microsoft.com/office/drawing/2014/main" id="{02D71705-148E-3D5B-5F7E-B1729032BAAE}"/>
              </a:ext>
            </a:extLst>
          </p:cNvPr>
          <p:cNvSpPr/>
          <p:nvPr>
            <p:custDataLst>
              <p:tags r:id="rId35"/>
            </p:custDataLst>
          </p:nvPr>
        </p:nvSpPr>
        <p:spPr>
          <a:xfrm>
            <a:off x="514349" y="3119732"/>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6</a:t>
            </a:r>
          </a:p>
        </p:txBody>
      </p:sp>
      <p:sp>
        <p:nvSpPr>
          <p:cNvPr id="19" name="矩形 18">
            <a:hlinkClick r:id="rId65" action="ppaction://hlinksldjump"/>
            <a:extLst>
              <a:ext uri="{FF2B5EF4-FFF2-40B4-BE49-F238E27FC236}">
                <a16:creationId xmlns:a16="http://schemas.microsoft.com/office/drawing/2014/main" id="{8EA27FB5-6637-9C33-4AFF-D8B970C9C291}"/>
              </a:ext>
            </a:extLst>
          </p:cNvPr>
          <p:cNvSpPr/>
          <p:nvPr>
            <p:custDataLst>
              <p:tags r:id="rId36"/>
            </p:custDataLst>
          </p:nvPr>
        </p:nvSpPr>
        <p:spPr>
          <a:xfrm>
            <a:off x="11562277" y="2839320"/>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81</a:t>
            </a:r>
          </a:p>
        </p:txBody>
      </p:sp>
      <p:sp>
        <p:nvSpPr>
          <p:cNvPr id="18" name="矩形 17">
            <a:hlinkClick r:id="rId65" action="ppaction://hlinksldjump"/>
            <a:extLst>
              <a:ext uri="{FF2B5EF4-FFF2-40B4-BE49-F238E27FC236}">
                <a16:creationId xmlns:a16="http://schemas.microsoft.com/office/drawing/2014/main" id="{BBF380A6-01FB-C9CD-FBB0-320A9B8487C6}"/>
              </a:ext>
            </a:extLst>
          </p:cNvPr>
          <p:cNvSpPr/>
          <p:nvPr>
            <p:custDataLst>
              <p:tags r:id="rId37"/>
            </p:custDataLst>
          </p:nvPr>
        </p:nvSpPr>
        <p:spPr>
          <a:xfrm>
            <a:off x="794760" y="2839320"/>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YOLOv5</a:t>
            </a:r>
          </a:p>
        </p:txBody>
      </p:sp>
      <p:sp>
        <p:nvSpPr>
          <p:cNvPr id="17" name="矩形 16">
            <a:hlinkClick r:id="rId65" action="ppaction://hlinksldjump"/>
            <a:extLst>
              <a:ext uri="{FF2B5EF4-FFF2-40B4-BE49-F238E27FC236}">
                <a16:creationId xmlns:a16="http://schemas.microsoft.com/office/drawing/2014/main" id="{21B09C67-0546-51AF-A5F0-9425DD0749AD}"/>
              </a:ext>
            </a:extLst>
          </p:cNvPr>
          <p:cNvSpPr/>
          <p:nvPr>
            <p:custDataLst>
              <p:tags r:id="rId38"/>
            </p:custDataLst>
          </p:nvPr>
        </p:nvSpPr>
        <p:spPr>
          <a:xfrm>
            <a:off x="514349" y="2839320"/>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5</a:t>
            </a:r>
          </a:p>
        </p:txBody>
      </p:sp>
      <p:sp>
        <p:nvSpPr>
          <p:cNvPr id="16" name="矩形 15">
            <a:hlinkClick r:id="rId66" action="ppaction://hlinksldjump"/>
            <a:extLst>
              <a:ext uri="{FF2B5EF4-FFF2-40B4-BE49-F238E27FC236}">
                <a16:creationId xmlns:a16="http://schemas.microsoft.com/office/drawing/2014/main" id="{61B8C7A6-5797-45DB-6FA1-98C88C550824}"/>
              </a:ext>
            </a:extLst>
          </p:cNvPr>
          <p:cNvSpPr/>
          <p:nvPr>
            <p:custDataLst>
              <p:tags r:id="rId39"/>
            </p:custDataLst>
          </p:nvPr>
        </p:nvSpPr>
        <p:spPr>
          <a:xfrm>
            <a:off x="11562277" y="2558909"/>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76</a:t>
            </a:r>
          </a:p>
        </p:txBody>
      </p:sp>
      <p:sp>
        <p:nvSpPr>
          <p:cNvPr id="15" name="矩形 14">
            <a:hlinkClick r:id="rId66" action="ppaction://hlinksldjump"/>
            <a:extLst>
              <a:ext uri="{FF2B5EF4-FFF2-40B4-BE49-F238E27FC236}">
                <a16:creationId xmlns:a16="http://schemas.microsoft.com/office/drawing/2014/main" id="{F7070EAA-CD5B-C41C-497D-31D54E269821}"/>
              </a:ext>
            </a:extLst>
          </p:cNvPr>
          <p:cNvSpPr/>
          <p:nvPr>
            <p:custDataLst>
              <p:tags r:id="rId40"/>
            </p:custDataLst>
          </p:nvPr>
        </p:nvSpPr>
        <p:spPr>
          <a:xfrm>
            <a:off x="794760" y="2558909"/>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YOLOv4</a:t>
            </a:r>
          </a:p>
        </p:txBody>
      </p:sp>
      <p:sp>
        <p:nvSpPr>
          <p:cNvPr id="14" name="矩形 13">
            <a:hlinkClick r:id="rId66" action="ppaction://hlinksldjump"/>
            <a:extLst>
              <a:ext uri="{FF2B5EF4-FFF2-40B4-BE49-F238E27FC236}">
                <a16:creationId xmlns:a16="http://schemas.microsoft.com/office/drawing/2014/main" id="{F36FDAC2-2287-E068-200D-2BA743891C26}"/>
              </a:ext>
            </a:extLst>
          </p:cNvPr>
          <p:cNvSpPr/>
          <p:nvPr>
            <p:custDataLst>
              <p:tags r:id="rId41"/>
            </p:custDataLst>
          </p:nvPr>
        </p:nvSpPr>
        <p:spPr>
          <a:xfrm>
            <a:off x="514349" y="2558909"/>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4</a:t>
            </a:r>
          </a:p>
        </p:txBody>
      </p:sp>
      <p:sp>
        <p:nvSpPr>
          <p:cNvPr id="13" name="矩形 12">
            <a:hlinkClick r:id="rId67" action="ppaction://hlinksldjump"/>
            <a:extLst>
              <a:ext uri="{FF2B5EF4-FFF2-40B4-BE49-F238E27FC236}">
                <a16:creationId xmlns:a16="http://schemas.microsoft.com/office/drawing/2014/main" id="{F6C43317-623E-7F8E-B856-F14DC1963A40}"/>
              </a:ext>
            </a:extLst>
          </p:cNvPr>
          <p:cNvSpPr/>
          <p:nvPr>
            <p:custDataLst>
              <p:tags r:id="rId42"/>
            </p:custDataLst>
          </p:nvPr>
        </p:nvSpPr>
        <p:spPr>
          <a:xfrm>
            <a:off x="11562277" y="2278498"/>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69</a:t>
            </a:r>
          </a:p>
        </p:txBody>
      </p:sp>
      <p:sp>
        <p:nvSpPr>
          <p:cNvPr id="12" name="矩形 11">
            <a:hlinkClick r:id="rId67" action="ppaction://hlinksldjump"/>
            <a:extLst>
              <a:ext uri="{FF2B5EF4-FFF2-40B4-BE49-F238E27FC236}">
                <a16:creationId xmlns:a16="http://schemas.microsoft.com/office/drawing/2014/main" id="{E2203199-1392-0C93-14DB-650CABB230E8}"/>
              </a:ext>
            </a:extLst>
          </p:cNvPr>
          <p:cNvSpPr/>
          <p:nvPr>
            <p:custDataLst>
              <p:tags r:id="rId43"/>
            </p:custDataLst>
          </p:nvPr>
        </p:nvSpPr>
        <p:spPr>
          <a:xfrm>
            <a:off x="794760" y="2278498"/>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YOLOv3</a:t>
            </a:r>
          </a:p>
        </p:txBody>
      </p:sp>
      <p:sp>
        <p:nvSpPr>
          <p:cNvPr id="11" name="矩形 10">
            <a:hlinkClick r:id="rId67" action="ppaction://hlinksldjump"/>
            <a:extLst>
              <a:ext uri="{FF2B5EF4-FFF2-40B4-BE49-F238E27FC236}">
                <a16:creationId xmlns:a16="http://schemas.microsoft.com/office/drawing/2014/main" id="{CC9B7983-65C1-99D3-45AE-8FDAAF763689}"/>
              </a:ext>
            </a:extLst>
          </p:cNvPr>
          <p:cNvSpPr/>
          <p:nvPr>
            <p:custDataLst>
              <p:tags r:id="rId44"/>
            </p:custDataLst>
          </p:nvPr>
        </p:nvSpPr>
        <p:spPr>
          <a:xfrm>
            <a:off x="514349" y="2278498"/>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3</a:t>
            </a:r>
          </a:p>
        </p:txBody>
      </p:sp>
      <p:sp>
        <p:nvSpPr>
          <p:cNvPr id="10" name="矩形 9">
            <a:hlinkClick r:id="rId68" action="ppaction://hlinksldjump"/>
            <a:extLst>
              <a:ext uri="{FF2B5EF4-FFF2-40B4-BE49-F238E27FC236}">
                <a16:creationId xmlns:a16="http://schemas.microsoft.com/office/drawing/2014/main" id="{6C7063E4-9822-139B-6059-2112D7476E3A}"/>
              </a:ext>
            </a:extLst>
          </p:cNvPr>
          <p:cNvSpPr/>
          <p:nvPr>
            <p:custDataLst>
              <p:tags r:id="rId45"/>
            </p:custDataLst>
          </p:nvPr>
        </p:nvSpPr>
        <p:spPr>
          <a:xfrm>
            <a:off x="11562277" y="1998086"/>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63</a:t>
            </a:r>
          </a:p>
        </p:txBody>
      </p:sp>
      <p:sp>
        <p:nvSpPr>
          <p:cNvPr id="9" name="矩形 8">
            <a:hlinkClick r:id="rId68" action="ppaction://hlinksldjump"/>
            <a:extLst>
              <a:ext uri="{FF2B5EF4-FFF2-40B4-BE49-F238E27FC236}">
                <a16:creationId xmlns:a16="http://schemas.microsoft.com/office/drawing/2014/main" id="{D5BFA71F-DA18-E8B1-F780-75F3D3671605}"/>
              </a:ext>
            </a:extLst>
          </p:cNvPr>
          <p:cNvSpPr/>
          <p:nvPr>
            <p:custDataLst>
              <p:tags r:id="rId46"/>
            </p:custDataLst>
          </p:nvPr>
        </p:nvSpPr>
        <p:spPr>
          <a:xfrm>
            <a:off x="794760" y="1998086"/>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YOLO9000</a:t>
            </a:r>
          </a:p>
        </p:txBody>
      </p:sp>
      <p:sp>
        <p:nvSpPr>
          <p:cNvPr id="8" name="矩形 7">
            <a:hlinkClick r:id="rId68" action="ppaction://hlinksldjump"/>
            <a:extLst>
              <a:ext uri="{FF2B5EF4-FFF2-40B4-BE49-F238E27FC236}">
                <a16:creationId xmlns:a16="http://schemas.microsoft.com/office/drawing/2014/main" id="{F8E7033E-E45F-8557-5E98-D9007F9CDB00}"/>
              </a:ext>
            </a:extLst>
          </p:cNvPr>
          <p:cNvSpPr/>
          <p:nvPr>
            <p:custDataLst>
              <p:tags r:id="rId47"/>
            </p:custDataLst>
          </p:nvPr>
        </p:nvSpPr>
        <p:spPr>
          <a:xfrm>
            <a:off x="514349" y="1998086"/>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2</a:t>
            </a:r>
          </a:p>
        </p:txBody>
      </p:sp>
      <p:sp>
        <p:nvSpPr>
          <p:cNvPr id="7" name="矩形 6">
            <a:hlinkClick r:id="rId69" action="ppaction://hlinksldjump"/>
            <a:extLst>
              <a:ext uri="{FF2B5EF4-FFF2-40B4-BE49-F238E27FC236}">
                <a16:creationId xmlns:a16="http://schemas.microsoft.com/office/drawing/2014/main" id="{78DBCC44-2641-4A0D-CABA-F7ADC7F735AE}"/>
              </a:ext>
            </a:extLst>
          </p:cNvPr>
          <p:cNvSpPr/>
          <p:nvPr>
            <p:custDataLst>
              <p:tags r:id="rId48"/>
            </p:custDataLst>
          </p:nvPr>
        </p:nvSpPr>
        <p:spPr>
          <a:xfrm>
            <a:off x="11562277" y="1717675"/>
            <a:ext cx="66901"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46089" rIns="0" bIns="46089" numCol="1" spcCol="0" rtlCol="0" fromWordArt="0" anchor="t" anchorCtr="0" forceAA="0" compatLnSpc="1">
            <a:prstTxWarp prst="textNoShape">
              <a:avLst/>
            </a:prstTxWarp>
            <a:noAutofit/>
          </a:bodyPr>
          <a:lstStyle/>
          <a:p>
            <a:pPr algn="r">
              <a:spcBef>
                <a:spcPct val="0"/>
              </a:spcBef>
              <a:spcAft>
                <a:spcPct val="0"/>
              </a:spcAft>
            </a:pPr>
            <a:r>
              <a:rPr lang="en-US" sz="968">
                <a:solidFill>
                  <a:schemeClr val="tx1"/>
                </a:solidFill>
                <a:cs typeface="Segoe UI" panose="020B0502040204020203" pitchFamily="34" charset="0"/>
              </a:rPr>
              <a:t>55</a:t>
            </a:r>
          </a:p>
        </p:txBody>
      </p:sp>
      <p:sp>
        <p:nvSpPr>
          <p:cNvPr id="6" name="矩形 5">
            <a:hlinkClick r:id="rId69" action="ppaction://hlinksldjump"/>
            <a:extLst>
              <a:ext uri="{FF2B5EF4-FFF2-40B4-BE49-F238E27FC236}">
                <a16:creationId xmlns:a16="http://schemas.microsoft.com/office/drawing/2014/main" id="{80391BB1-E720-D1A7-E857-A4ADE2D9E592}"/>
              </a:ext>
            </a:extLst>
          </p:cNvPr>
          <p:cNvSpPr/>
          <p:nvPr>
            <p:custDataLst>
              <p:tags r:id="rId49"/>
            </p:custDataLst>
          </p:nvPr>
        </p:nvSpPr>
        <p:spPr>
          <a:xfrm>
            <a:off x="794760" y="1717675"/>
            <a:ext cx="1958329" cy="242004"/>
          </a:xfrm>
          <a:prstGeom prst="rect">
            <a:avLst/>
          </a:prstGeom>
          <a:noFill/>
          <a:ln w="9525"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0" bIns="46089" numCol="1" spcCol="0" rtlCol="0" fromWordArt="0" anchor="t" anchorCtr="0" forceAA="0" compatLnSpc="1">
            <a:prstTxWarp prst="textNoShape">
              <a:avLst/>
            </a:prstTxWarp>
            <a:noAutofit/>
          </a:bodyPr>
          <a:lstStyle/>
          <a:p>
            <a:pPr>
              <a:spcBef>
                <a:spcPct val="0"/>
              </a:spcBef>
              <a:spcAft>
                <a:spcPct val="0"/>
              </a:spcAft>
            </a:pPr>
            <a:r>
              <a:rPr lang="en-US" sz="968" b="1">
                <a:solidFill>
                  <a:schemeClr val="tx1"/>
                </a:solidFill>
                <a:cs typeface="Segoe UI" panose="020B0502040204020203" pitchFamily="34" charset="0"/>
              </a:rPr>
              <a:t>You Only Look Once</a:t>
            </a:r>
          </a:p>
        </p:txBody>
      </p:sp>
      <p:sp>
        <p:nvSpPr>
          <p:cNvPr id="5" name="矩形 4">
            <a:hlinkClick r:id="rId69" action="ppaction://hlinksldjump"/>
            <a:extLst>
              <a:ext uri="{FF2B5EF4-FFF2-40B4-BE49-F238E27FC236}">
                <a16:creationId xmlns:a16="http://schemas.microsoft.com/office/drawing/2014/main" id="{DA96D3B1-4A67-4A06-53DC-6D3BC958CF9B}"/>
              </a:ext>
            </a:extLst>
          </p:cNvPr>
          <p:cNvSpPr/>
          <p:nvPr>
            <p:custDataLst>
              <p:tags r:id="rId50"/>
            </p:custDataLst>
          </p:nvPr>
        </p:nvSpPr>
        <p:spPr>
          <a:xfrm>
            <a:off x="514349" y="1717675"/>
            <a:ext cx="242004" cy="242004"/>
          </a:xfrm>
          <a:prstGeom prst="rect">
            <a:avLst/>
          </a:prstGeom>
          <a:solidFill>
            <a:schemeClr val="accent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6089" tIns="46089" rIns="46089" bIns="46089" numCol="1" spcCol="0" rtlCol="0" fromWordArt="0" anchor="ctr" anchorCtr="0" forceAA="0" compatLnSpc="1">
            <a:prstTxWarp prst="textNoShape">
              <a:avLst/>
            </a:prstTxWarp>
            <a:noAutofit/>
          </a:bodyPr>
          <a:lstStyle/>
          <a:p>
            <a:pPr algn="ctr">
              <a:spcBef>
                <a:spcPct val="0"/>
              </a:spcBef>
              <a:spcAft>
                <a:spcPct val="0"/>
              </a:spcAft>
            </a:pPr>
            <a:r>
              <a:rPr lang="en-US" sz="968" b="1">
                <a:solidFill>
                  <a:schemeClr val="bg1"/>
                </a:solidFill>
                <a:cs typeface="Segoe UI" panose="020B0502040204020203" pitchFamily="34" charset="0"/>
              </a:rPr>
              <a:t>1</a:t>
            </a:r>
          </a:p>
        </p:txBody>
      </p:sp>
      <p:sp>
        <p:nvSpPr>
          <p:cNvPr id="4" name="标题 3">
            <a:extLst>
              <a:ext uri="{FF2B5EF4-FFF2-40B4-BE49-F238E27FC236}">
                <a16:creationId xmlns:a16="http://schemas.microsoft.com/office/drawing/2014/main" id="{53A86174-3E6B-2A22-27AF-9E0DA6ECDC4C}"/>
              </a:ext>
            </a:extLst>
          </p:cNvPr>
          <p:cNvSpPr>
            <a:spLocks noGrp="1"/>
          </p:cNvSpPr>
          <p:nvPr>
            <p:ph type="title"/>
            <p:custDataLst>
              <p:tags r:id="rId51"/>
            </p:custDataLst>
          </p:nvPr>
        </p:nvSpPr>
        <p:spPr/>
        <p:txBody>
          <a:bodyPr/>
          <a:lstStyle/>
          <a:p>
            <a:r>
              <a:rPr lang="en-US"/>
              <a:t>Models</a:t>
            </a:r>
          </a:p>
        </p:txBody>
      </p:sp>
      <p:graphicFrame>
        <p:nvGraphicFramePr>
          <p:cNvPr id="199" name="think-cell data - do not delete" hidden="1">
            <a:extLst>
              <a:ext uri="{FF2B5EF4-FFF2-40B4-BE49-F238E27FC236}">
                <a16:creationId xmlns:a16="http://schemas.microsoft.com/office/drawing/2014/main" id="{0E166186-A777-A9E6-5440-FFF1C4B67CD9}"/>
              </a:ext>
            </a:extLst>
          </p:cNvPr>
          <p:cNvGraphicFramePr>
            <a:graphicFrameLocks noChangeAspect="1"/>
          </p:cNvGraphicFramePr>
          <p:nvPr>
            <p:custDataLst>
              <p:tags r:id="rId5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0" imgW="473" imgH="476" progId="TCLayout.ActiveDocument.1">
                  <p:embed/>
                </p:oleObj>
              </mc:Choice>
              <mc:Fallback>
                <p:oleObj name="think-cell 幻灯片" r:id="rId70" imgW="473" imgH="476" progId="TCLayout.ActiveDocument.1">
                  <p:embed/>
                  <p:pic>
                    <p:nvPicPr>
                      <p:cNvPr id="199" name="think-cell data - do not delete" hidden="1">
                        <a:extLst>
                          <a:ext uri="{FF2B5EF4-FFF2-40B4-BE49-F238E27FC236}">
                            <a16:creationId xmlns:a16="http://schemas.microsoft.com/office/drawing/2014/main" id="{0E166186-A777-A9E6-5440-FFF1C4B67CD9}"/>
                          </a:ext>
                        </a:extLst>
                      </p:cNvPr>
                      <p:cNvPicPr/>
                      <p:nvPr/>
                    </p:nvPicPr>
                    <p:blipFill>
                      <a:blip r:embed="rId71"/>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35060363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660F89F-07D9-63E6-4E93-F8F4471977B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8660F89F-07D9-63E6-4E93-F8F4471977B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179599"/>
            <a:ext cx="11160917" cy="984885"/>
          </a:xfrm>
        </p:spPr>
        <p:txBody>
          <a:bodyPr vert="horz"/>
          <a:lstStyle/>
          <a:p>
            <a:r>
              <a:rPr lang="en-US" altLang="zh-CN" dirty="0"/>
              <a:t>YOLOv7: 2022 ArXiv						[Architectures]</a:t>
            </a:r>
            <a:br>
              <a:rPr lang="en-US" altLang="zh-CN" dirty="0"/>
            </a:br>
            <a:r>
              <a:rPr lang="en-US" altLang="zh-CN" dirty="0"/>
              <a:t>Authors in YOLOv4 Achieve A Smaller but Stronger YOLO</a:t>
            </a:r>
            <a:endParaRPr lang="en-US" dirty="0"/>
          </a:p>
        </p:txBody>
      </p:sp>
      <p:pic>
        <p:nvPicPr>
          <p:cNvPr id="27" name="图片 26" descr="图形用户界面, 应用程序&#10;&#10;描述已自动生成">
            <a:extLst>
              <a:ext uri="{FF2B5EF4-FFF2-40B4-BE49-F238E27FC236}">
                <a16:creationId xmlns:a16="http://schemas.microsoft.com/office/drawing/2014/main" id="{147CF91E-202B-4F98-A57F-8600C7FDAB9A}"/>
              </a:ext>
            </a:extLst>
          </p:cNvPr>
          <p:cNvPicPr>
            <a:picLocks noChangeAspect="1"/>
          </p:cNvPicPr>
          <p:nvPr/>
        </p:nvPicPr>
        <p:blipFill>
          <a:blip r:embed="rId5"/>
          <a:stretch>
            <a:fillRect/>
          </a:stretch>
        </p:blipFill>
        <p:spPr>
          <a:xfrm>
            <a:off x="842772" y="1260835"/>
            <a:ext cx="10506456" cy="5028475"/>
          </a:xfrm>
          <a:prstGeom prst="rect">
            <a:avLst/>
          </a:prstGeom>
        </p:spPr>
      </p:pic>
    </p:spTree>
    <p:extLst>
      <p:ext uri="{BB962C8B-B14F-4D97-AF65-F5344CB8AC3E}">
        <p14:creationId xmlns:p14="http://schemas.microsoft.com/office/powerpoint/2010/main" val="12938908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AB6748C-9056-48B7-77D1-D7D68D028B8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5" name="think-cell data - do not delete" hidden="1">
                        <a:extLst>
                          <a:ext uri="{FF2B5EF4-FFF2-40B4-BE49-F238E27FC236}">
                            <a16:creationId xmlns:a16="http://schemas.microsoft.com/office/drawing/2014/main" id="{EAB6748C-9056-48B7-77D1-D7D68D028B8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514349" y="179599"/>
            <a:ext cx="11160917" cy="984885"/>
          </a:xfrm>
        </p:spPr>
        <p:txBody>
          <a:bodyPr vert="horz"/>
          <a:lstStyle/>
          <a:p>
            <a:r>
              <a:rPr lang="en-US" dirty="0"/>
              <a:t>YOLOv7: 2022 ArXiv						[</a:t>
            </a:r>
            <a:r>
              <a:rPr lang="en-US" altLang="zh-CN" dirty="0"/>
              <a:t>Improvements</a:t>
            </a:r>
            <a:r>
              <a:rPr lang="en-US" dirty="0"/>
              <a:t>]</a:t>
            </a:r>
            <a:br>
              <a:rPr lang="en-US" dirty="0"/>
            </a:br>
            <a:r>
              <a:rPr lang="en-US" dirty="0"/>
              <a:t>Authors in YOLOv4 Achieve A Smaller but </a:t>
            </a:r>
            <a:r>
              <a:rPr lang="en-US" altLang="zh-CN" dirty="0"/>
              <a:t>Efficient</a:t>
            </a:r>
            <a:r>
              <a:rPr lang="en-US" dirty="0"/>
              <a:t> YOLO</a:t>
            </a:r>
          </a:p>
        </p:txBody>
      </p:sp>
      <p:sp>
        <p:nvSpPr>
          <p:cNvPr id="6" name="ee4pContent1">
            <a:extLst>
              <a:ext uri="{FF2B5EF4-FFF2-40B4-BE49-F238E27FC236}">
                <a16:creationId xmlns:a16="http://schemas.microsoft.com/office/drawing/2014/main" id="{06686733-C4B8-CDB8-8625-A2D901D66C79}"/>
              </a:ext>
            </a:extLst>
          </p:cNvPr>
          <p:cNvSpPr txBox="1">
            <a:spLocks/>
          </p:cNvSpPr>
          <p:nvPr>
            <p:custDataLst>
              <p:tags r:id="rId2"/>
            </p:custDataLst>
          </p:nvPr>
        </p:nvSpPr>
        <p:spPr>
          <a:xfrm>
            <a:off x="514349" y="1717677"/>
            <a:ext cx="11160918" cy="21521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a:pPr>
            <a:r>
              <a:rPr lang="en-US" dirty="0">
                <a:solidFill>
                  <a:schemeClr val="accent1"/>
                </a:solidFill>
                <a:latin typeface="+mn-lt"/>
              </a:rPr>
              <a:t>Extended efficient layer aggregation network (E-ELAN)</a:t>
            </a:r>
          </a:p>
          <a:p>
            <a:pPr lvl="2"/>
            <a:r>
              <a:rPr lang="en-US" altLang="zh-CN" dirty="0">
                <a:latin typeface="+mn-lt"/>
              </a:rPr>
              <a:t>ELAN</a:t>
            </a:r>
            <a:r>
              <a:rPr lang="zh-CN" altLang="en-US" dirty="0">
                <a:latin typeface="+mn-lt"/>
              </a:rPr>
              <a:t>是一种策略，通过控制最短最长的梯度路径</a:t>
            </a:r>
            <a:r>
              <a:rPr lang="en-US" altLang="zh-CN" dirty="0">
                <a:latin typeface="+mn-lt"/>
              </a:rPr>
              <a:t>(the shortest longest gradient path)</a:t>
            </a:r>
            <a:r>
              <a:rPr lang="zh-CN" altLang="en-US" dirty="0">
                <a:latin typeface="+mn-lt"/>
              </a:rPr>
              <a:t>，使深度模型更有效地学习和收敛</a:t>
            </a:r>
            <a:endParaRPr lang="en-US" altLang="zh-CN" dirty="0">
              <a:latin typeface="+mn-lt"/>
            </a:endParaRPr>
          </a:p>
          <a:p>
            <a:pPr lvl="2"/>
            <a:r>
              <a:rPr lang="en-US" altLang="zh-CN" dirty="0">
                <a:latin typeface="+mn-lt"/>
              </a:rPr>
              <a:t>YOLOv7</a:t>
            </a:r>
            <a:r>
              <a:rPr lang="zh-CN" altLang="en-US" dirty="0">
                <a:latin typeface="+mn-lt"/>
              </a:rPr>
              <a:t>提出的</a:t>
            </a:r>
            <a:r>
              <a:rPr lang="en-US" altLang="zh-CN" dirty="0">
                <a:latin typeface="+mn-lt"/>
              </a:rPr>
              <a:t>E-ELAN</a:t>
            </a:r>
            <a:r>
              <a:rPr lang="zh-CN" altLang="en-US" dirty="0">
                <a:latin typeface="+mn-lt"/>
              </a:rPr>
              <a:t>适用于具有无限堆叠计算块</a:t>
            </a:r>
            <a:r>
              <a:rPr lang="en-US" altLang="zh-CN" dirty="0">
                <a:latin typeface="+mn-lt"/>
              </a:rPr>
              <a:t>(unlimited stacked computational blocks)</a:t>
            </a:r>
            <a:r>
              <a:rPr lang="zh-CN" altLang="en-US" dirty="0">
                <a:latin typeface="+mn-lt"/>
              </a:rPr>
              <a:t>的模型</a:t>
            </a:r>
            <a:endParaRPr lang="en-US" altLang="zh-CN" dirty="0">
              <a:latin typeface="+mn-lt"/>
            </a:endParaRPr>
          </a:p>
          <a:p>
            <a:pPr lvl="2"/>
            <a:r>
              <a:rPr lang="en-US" altLang="zh-CN" dirty="0">
                <a:latin typeface="+mn-lt"/>
              </a:rPr>
              <a:t>E-ELAN</a:t>
            </a:r>
            <a:r>
              <a:rPr lang="zh-CN" altLang="en-US" dirty="0">
                <a:latin typeface="+mn-lt"/>
              </a:rPr>
              <a:t>通过洗牌和合并基数</a:t>
            </a:r>
            <a:r>
              <a:rPr lang="en-US" altLang="zh-CN" dirty="0">
                <a:latin typeface="+mn-lt"/>
              </a:rPr>
              <a:t>(shuffling and merging cardinality)</a:t>
            </a:r>
            <a:r>
              <a:rPr lang="zh-CN" altLang="en-US" dirty="0">
                <a:latin typeface="+mn-lt"/>
              </a:rPr>
              <a:t>来结合不同群体的特征，在不破坏原有梯度路径的情况下增强网络的学习能力</a:t>
            </a:r>
            <a:endParaRPr lang="en-US" dirty="0">
              <a:latin typeface="+mn-lt"/>
            </a:endParaRPr>
          </a:p>
        </p:txBody>
      </p:sp>
      <p:sp>
        <p:nvSpPr>
          <p:cNvPr id="7" name="ee4pContent1">
            <a:extLst>
              <a:ext uri="{FF2B5EF4-FFF2-40B4-BE49-F238E27FC236}">
                <a16:creationId xmlns:a16="http://schemas.microsoft.com/office/drawing/2014/main" id="{EA35ED46-004A-942E-0653-A3C36D905C84}"/>
              </a:ext>
            </a:extLst>
          </p:cNvPr>
          <p:cNvSpPr txBox="1">
            <a:spLocks/>
          </p:cNvSpPr>
          <p:nvPr>
            <p:custDataLst>
              <p:tags r:id="rId3"/>
            </p:custDataLst>
          </p:nvPr>
        </p:nvSpPr>
        <p:spPr>
          <a:xfrm>
            <a:off x="514349" y="4013713"/>
            <a:ext cx="11160918" cy="21521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342900" lvl="1" indent="-342900">
              <a:buFont typeface="+mj-lt"/>
              <a:buAutoNum type="arabicPeriod" startAt="2"/>
            </a:pPr>
            <a:r>
              <a:rPr lang="en-US" dirty="0">
                <a:solidFill>
                  <a:schemeClr val="accent1"/>
                </a:solidFill>
                <a:latin typeface="+mn-lt"/>
              </a:rPr>
              <a:t>Model scaling for concatenation-based models</a:t>
            </a:r>
          </a:p>
          <a:p>
            <a:pPr lvl="2"/>
            <a:r>
              <a:rPr lang="zh-CN" altLang="en-US" dirty="0">
                <a:latin typeface="+mn-lt"/>
              </a:rPr>
              <a:t>缩放通过调整模型的某些属性来生成不同大小的模型</a:t>
            </a:r>
            <a:endParaRPr lang="en-US" altLang="zh-CN" dirty="0">
              <a:latin typeface="+mn-lt"/>
            </a:endParaRPr>
          </a:p>
          <a:p>
            <a:pPr lvl="2"/>
            <a:r>
              <a:rPr lang="en-US" altLang="zh-CN" dirty="0">
                <a:latin typeface="+mn-lt"/>
              </a:rPr>
              <a:t>YOLOv7</a:t>
            </a:r>
            <a:r>
              <a:rPr lang="zh-CN" altLang="en-US" dirty="0">
                <a:latin typeface="+mn-lt"/>
              </a:rPr>
              <a:t>的体系结构是基于串联</a:t>
            </a:r>
            <a:r>
              <a:rPr lang="en-US" altLang="zh-CN" dirty="0">
                <a:latin typeface="+mn-lt"/>
              </a:rPr>
              <a:t>(concatenation-based)</a:t>
            </a:r>
            <a:r>
              <a:rPr lang="zh-CN" altLang="en-US" dirty="0">
                <a:latin typeface="+mn-lt"/>
              </a:rPr>
              <a:t>的体系结构，其中标准缩放</a:t>
            </a:r>
            <a:r>
              <a:rPr lang="en-US" altLang="zh-CN" dirty="0">
                <a:latin typeface="+mn-lt"/>
              </a:rPr>
              <a:t>(standard scaling)</a:t>
            </a:r>
            <a:r>
              <a:rPr lang="zh-CN" altLang="en-US" dirty="0">
                <a:latin typeface="+mn-lt"/>
              </a:rPr>
              <a:t>技术，如深度缩放</a:t>
            </a:r>
            <a:r>
              <a:rPr lang="en-US" altLang="zh-CN" dirty="0">
                <a:latin typeface="+mn-lt"/>
              </a:rPr>
              <a:t>(depth scaling,)</a:t>
            </a:r>
            <a:r>
              <a:rPr lang="zh-CN" altLang="en-US" dirty="0">
                <a:latin typeface="+mn-lt"/>
              </a:rPr>
              <a:t>，会导致过渡层的输入通道和输出通道之间的比率变化，从而导致模型的硬件使用减少</a:t>
            </a:r>
            <a:endParaRPr lang="en-US" altLang="zh-CN" dirty="0">
              <a:latin typeface="+mn-lt"/>
            </a:endParaRPr>
          </a:p>
          <a:p>
            <a:pPr lvl="2"/>
            <a:r>
              <a:rPr lang="en-US" altLang="zh-CN" dirty="0">
                <a:latin typeface="+mn-lt"/>
              </a:rPr>
              <a:t>YOLOv7</a:t>
            </a:r>
            <a:r>
              <a:rPr lang="zh-CN" altLang="en-US" dirty="0">
                <a:latin typeface="+mn-lt"/>
              </a:rPr>
              <a:t>提出了一种新的基于串联的模型缩放策略，该策略将块的深度和宽度以相同的因子进行缩放，以保持模型的最优结构</a:t>
            </a:r>
            <a:endParaRPr lang="en-US" dirty="0">
              <a:latin typeface="+mn-lt"/>
            </a:endParaRPr>
          </a:p>
        </p:txBody>
      </p:sp>
      <p:sp>
        <p:nvSpPr>
          <p:cNvPr id="9" name="ee4pHeader1">
            <a:extLst>
              <a:ext uri="{FF2B5EF4-FFF2-40B4-BE49-F238E27FC236}">
                <a16:creationId xmlns:a16="http://schemas.microsoft.com/office/drawing/2014/main" id="{1971B3D2-87B0-4F11-5AFE-93919A410D1E}"/>
              </a:ext>
            </a:extLst>
          </p:cNvPr>
          <p:cNvSpPr/>
          <p:nvPr>
            <p:custDataLst>
              <p:tags r:id="rId4"/>
            </p:custDataLst>
          </p:nvPr>
        </p:nvSpPr>
        <p:spPr bwMode="auto">
          <a:xfrm>
            <a:off x="514349" y="1255939"/>
            <a:ext cx="1116091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The architecture changes of YOLOv7</a:t>
            </a:r>
          </a:p>
        </p:txBody>
      </p:sp>
    </p:spTree>
    <p:extLst>
      <p:ext uri="{BB962C8B-B14F-4D97-AF65-F5344CB8AC3E}">
        <p14:creationId xmlns:p14="http://schemas.microsoft.com/office/powerpoint/2010/main" val="15513976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LANGUAGE_ID" val="1033"/>
  <p:tag name="EE4P_STYLE_ID" val="6cd991bf-f022-4378-96e7-2c338aeb3f5a"/>
  <p:tag name="EE4P_AGENDAWIZARD_UPDATEPAGENUMBERS" val="1"/>
  <p:tag name="EE4P_AGENDAWIZARD" val="&lt;ee4p&gt;&lt;layouts&gt;&lt;layout name=&quot;Box 1&quot; id=&quot;1_1&quot;&gt;&lt;standard&gt;&lt;textframe horizontalAnchor=&quot;1&quot; marginBottom=&quot;6&quot; marginLeft=&quot;0&quot; marginRight=&quot;0&quot; marginTop=&quot;6&quot; orientation=&quot;1&quot; verticalAnchor=&quot;1&quot; /&gt;&lt;font name=&quot;+mn-lt&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shadow visible=&quot;0&quot; /&gt;&lt;bulletformat visible=&quot;0&quot; /&gt;&lt;/standard&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40.49992&quot; top=&quot;135.25&quot; width=&quot;878.8124&quot; height=&quot;350.25&quot; /&gt;&lt;!--&#10;      &lt;subtitle&gt;&#10;        &lt;position left=&quot;31.25&quot; top=&quot;92.00031&quot; width=&quot;657.75&quot; height=&quot;19.25&quot;/&gt;&#10;        &lt;font size=&quot;16&quot;/&gt;&#10;        &lt;textframe marginBottom=&quot;0&quot; marginTop=&quot;0&quot;/&gt;&#10;        &lt;paragraphformat alignment=&quot;1&quot;/&gt;&#10;      &lt;/subtitle&gt;&#10;      --&gt;&lt;settings allowedSizingModeIds=&quot;1|2&quot; allowedFontSizes=&quot;8|9|10|10.5|11|12|14|16|18&quot; allowedTimeFormatIds=&quot;1|2|3&quot; slideLayout=&quot;11&quot; customLayoutName=&quot;Nur Titel|Title Only&quot; customLayoutIndex=&quot;&quot; showBreak=&quot;1&quot; singleAgendaSlideSelected=&quot;0&quot; backupSlideTitle=&quot;Backup: %agendaName%&quot; topMargin=&quot;0&quot; leftMargin=&quot;0&quot; allowedLevels=&quot;4&quot; itemNoFormats=&quot;{1}¦{1}.{2}¦{3:alphaLC}¦{3:alphaLC}.{4:alphaLC}&quot; /&gt;&lt;!-- Agenda item formats --&gt;&lt;cases&gt;&lt;case level=&quot;1&quot; selected=&quot;0&quot; break=&quot;0&quot; topMinSpacing=&quot;5&quot; topMaxSpacing=&quot;5&quot; bottomMinSpacing=&quot;0&quot; bottomMaxSpacing=&quot;0&quo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textframe marginLeft=&quot;6&quot; /&gt;&lt;font bold=&quot;1&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1&quot; break=&quot;0&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font bold=&quot;1&quot; /&gt;&lt;textframe marginLeft=&quot;6&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0&quot; break=&quot;1&quot; topMinSpacing=&quot;5&quot; topMaxSpacing=&quot;5&quot; bottomMinSpacing=&quot;0&quot; bottomMaxSpacing=&quot;0&quot;&gt;&lt;element field=&quot;topic&quot; type=&quot;autoshape&quot; autoShapeType=&quot;1&quot; indent=&quot;(level-1)*(itemSingleHeight+topicLeftSpacing)&quot; indentType=&quot;2&quot;&gt;&lt;paragraphformat alignment=&quot;1&quot; /&gt;&lt;textframe marginLeft=&quot;6&quot; /&gt;&lt;font bold=&quot;1&quot; italic=&quot;1&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1&quot; selected=&quot;1&quot; break=&quot;1&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topic&quot; type=&quot;autoshape&quot; autoShapeType=&quot;1&quot; indent=&quot;(level-1)*(itemSingleHeight+topicLeftSpacing)&quot; indentType=&quot;2&quot;&gt;&lt;paragraphformat alignment=&quot;1&quot; /&gt;&lt;font bold=&quot;1&quot; italic=&quot;1&quot; /&gt;&lt;textframe marginLeft=&quot;6&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s&gt;&lt;!-- Elements on slide independent of items --&gt;&lt;elements&gt;&lt;!--&#10;        &lt;element type=&quot;textbox&quot; zOrder=&quot;1&quot; value=&quot;test&quot;&gt;&#10;          &lt;position left=&quot;0&quot; top=&quot;0&quot; width=&quot;30&quot; height=&quot;30&quot;/&gt;&#10;        &lt;/element&gt;&#10;      --&gt;&lt;/elements&gt;&lt;/layout&gt;&lt;/layouts&gt;&lt;contents&gt;&lt;agenda name=&quot;Structure Agenda&quot; title=&quot;Main Content&quot; subtitle=&quot;&quot; sizingModeId=&quot;2&quot; fontSize=&quot;16&quot; fontSizeAuto=&quot;1&quot; startTime=&quot;540&quot; timeFormatId=&quot;1&quot; startItemNo=&quot;1&quot; createSingleAgendaSlide=&quot;1&quot; createSeparatingSlides=&quot;1&quot; createBackupSlide=&quot;0&quot; layoutId=&quot;1_1&quot; hideSeparatingSlides=&quot;0&quot; createSections=&quot;0&quot; singleSlideId=&quot;b1d30925-7bf2-4691-9775-82248a8c74f5&quot; backupSlideId=&quot;&quot; backupSection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613.4725&quot; /&gt;&lt;column field=&quot;responsible&quot; label=&quot;Responsible&quot; visible=&quot;1&quot; checked=&quot;0&quot; leftSpacing=&quot;10&quot; rightDistribute=&quot;1&quot; dock=&quot;1&quot; /&gt;&lt;column field=&quot;freecolumn&quot; label=&quot;&amp;lt;Header&amp;g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fa7712aa-e9c8-44ad-973f-983e71a35703&quot; parentId=&quot;&quot; level=&quot;1&quot; generateAgendaSlide=&quot;1&quot; showAgendaItem=&quot;1&quot; isBreak=&quot;0&quot; topic=&quot;目标检测是什么？&quot; agendaSlideId=&quot;ff79394e-4f96-4feb-8230-2b02ebe76a91&quot; sectionId=&quot;&quot; /&gt;&lt;item duration=&quot;30&quot; id=&quot;d6d159bd-f548-42ac-ab12-113eec926799&quot; parentId=&quot;fa7712aa-e9c8-44ad-973f-983e71a35703&quot; level=&quot;2&quot; generateAgendaSlide=&quot;1&quot; showAgendaItem=&quot;1&quot; isBreak=&quot;0&quot; topic=&quot;用于解决什么问题？&quot; agendaSlideId=&quot;a1413a93-bc97-45b4-9565-fe481251769a&quot; sectionId=&quot;&quot; /&gt;&lt;item duration=&quot;30&quot; id=&quot;050b2a7a-b6a1-40b5-ab09-13b064e8de6c&quot; parentId=&quot;fa7712aa-e9c8-44ad-973f-983e71a35703&quot; level=&quot;2&quot; generateAgendaSlide=&quot;1&quot; showAgendaItem=&quot;1&quot; isBreak=&quot;0&quot; topic=&quot;输入？输出？&quot; agendaSlideId=&quot;44da4fb5-31b1-4722-8c73-2cf2d4ae479d&quot; sectionId=&quot;&quot; /&gt;&lt;item duration=&quot;30&quot; id=&quot;6ebfa88b-a29e-4c37-b833-d53bb3b5552a&quot; parentId=&quot;fa7712aa-e9c8-44ad-973f-983e71a35703&quot; level=&quot;2&quot; generateAgendaSlide=&quot;1&quot; showAgendaItem=&quot;1&quot; isBreak=&quot;0&quot; topic=&quot;一些不得不介绍的概念&quot; agendaSlideId=&quot;8478d2ac-0780-482f-8636-0dabe776632d&quot; sectionId=&quot;&quot; /&gt;&lt;item duration=&quot;30&quot; id=&quot;6bc387ea-6955-4e87-91a1-c77bc8a8e599&quot; parentId=&quot;&quot; level=&quot;1&quot; generateAgendaSlide=&quot;1&quot; showAgendaItem=&quot;1&quot; isBreak=&quot;0&quot; topic=&quot;目标检测成长点滴&quot; agendaSlideId=&quot;4cfd5ed4-95c4-43f9-9685-a80be4cd4c1b&quot; sectionId=&quot;&quot; /&gt;&lt;item duration=&quot;30&quot; id=&quot;15ac46b6-72fc-4d90-ad91-039a21f1c082&quot; parentId=&quot;6bc387ea-6955-4e87-91a1-c77bc8a8e599&quot; level=&quot;2&quot; generateAgendaSlide=&quot;1&quot; showAgendaItem=&quot;1&quot; isBreak=&quot;0&quot; topic=&quot;网络结构发展&quot; agendaSlideId=&quot;e9c0193a-0f06-40be-aa54-abab4b14808f&quot; sectionId=&quot;&quot; /&gt;&lt;item duration=&quot;30&quot; id=&quot;f01d5516-2d59-47df-a59a-80a43184bf32&quot; parentId=&quot;6bc387ea-6955-4e87-91a1-c77bc8a8e599&quot; level=&quot;2&quot; generateAgendaSlide=&quot;1&quot; showAgendaItem=&quot;1&quot; isBreak=&quot;0&quot; topic=&quot;网络任务类型发展&quot; agendaSlideId=&quot;75f37bd0-74cb-4d62-af35-9c596ed4cb43&quot; sectionId=&quot;&quot; /&gt;&lt;item duration=&quot;30&quot; id=&quot;db86b697-8e7c-41c2-baae-2e3881a95327&quot; parentId=&quot;&quot; level=&quot;1&quot; generateAgendaSlide=&quot;1&quot; showAgendaItem=&quot;1&quot; isBreak=&quot;0&quot; topic=&quot;YOLO来了&quot; agendaSlideId=&quot;21862d2d-5254-47a9-8dc0-562d13eb7381&quot; sectionId=&quot;&quot; /&gt;&lt;item duration=&quot;30&quot; id=&quot;4cdff812-58cd-4a9e-a8f9-a4f026fad3c8&quot; parentId=&quot;&quot; level=&quot;1&quot; generateAgendaSlide=&quot;1&quot; showAgendaItem=&quot;1&quot; isBreak=&quot;0&quot; topic=&quot;小小的实验&quot; agendaSlideId=&quot;c60992c8-7d55-4dcf-8ecc-a61dd8265ca1&quot; sectionId=&quot;&quot; /&gt;&lt;item duration=&quot;30&quot; id=&quot;147a51c3-fca8-4b3f-a099-77402d15d93b&quot; parentId=&quot;&quot; level=&quot;1&quot; generateAgendaSlide=&quot;1&quot; showAgendaItem=&quot;1&quot; isBreak=&quot;0&quot; topic=&quot;写在最后&quot; agendaSlideId=&quot;34f253b2-3044-4574-9970-4cf76daca6c8&quot; sectionId=&quot;&quot; /&gt;&lt;/items&gt;&lt;/agenda&gt;&lt;agenda name=&quot;Model Agenda&quot; title=&quot;Models&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 backup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1136.804&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ee276dcc-334a-461d-9a3a-0237fd1c1eec&quot; parentId=&quot;&quot; level=&quot;1&quot; generateAgendaSlide=&quot;1&quot; showAgendaItem=&quot;1&quot; isBreak=&quot;0&quot; topic=&quot;You Only Look Once&quot; agendaSlideId=&quot;73c50061-2ef5-463e-901c-c6cb38993807&quot; /&gt;&lt;item duration=&quot;30&quot; id=&quot;39cd205a-f9e8-4a8e-a411-e623d9765f35&quot; parentId=&quot;&quot; level=&quot;1&quot; generateAgendaSlide=&quot;1&quot; showAgendaItem=&quot;1&quot; isBreak=&quot;0&quot; topic=&quot;YOLO9000&quot; agendaSlideId=&quot;e3effbf2-c680-4a75-b917-58c654acdbde&quot; /&gt;&lt;item duration=&quot;30&quot; id=&quot;71ffe48e-1182-4df2-8631-c736230d5fb2&quot; parentId=&quot;&quot; level=&quot;1&quot; generateAgendaSlide=&quot;1&quot; showAgendaItem=&quot;1&quot; isBreak=&quot;0&quot; topic=&quot;YOLOv3&quot; agendaSlideId=&quot;55787c8c-e318-4e99-983c-6f4014e75aa1&quot; /&gt;&lt;item duration=&quot;30&quot; id=&quot;d1caf6a6-90a9-46fd-93db-68b7915508c1&quot; parentId=&quot;&quot; level=&quot;1&quot; generateAgendaSlide=&quot;1&quot; showAgendaItem=&quot;1&quot; isBreak=&quot;0&quot; topic=&quot;YOLOv4&quot; agendaSlideId=&quot;bb633197-64b9-4d62-b3c9-eca77b982714&quot; /&gt;&lt;item duration=&quot;30&quot; id=&quot;ea8c7e79-e3d9-4e14-aca2-4cd484354c35&quot; parentId=&quot;&quot; level=&quot;1&quot; generateAgendaSlide=&quot;1&quot; showAgendaItem=&quot;1&quot; isBreak=&quot;0&quot; topic=&quot;YOLOv5&quot; agendaSlideId=&quot;90ccecf7-1a88-476a-9995-f385df1ecb6d&quot; /&gt;&lt;item duration=&quot;30&quot; id=&quot;cc574b72-0b9b-4506-b554-82f54f5dce8f&quot; parentId=&quot;&quot; level=&quot;1&quot; generateAgendaSlide=&quot;1&quot; showAgendaItem=&quot;1&quot; isBreak=&quot;0&quot; topic=&quot;Scaled-YOLOv4&quot; agendaSlideId=&quot;e686a40c-d6b7-415b-946e-7f370d22457d&quot; /&gt;&lt;item duration=&quot;30&quot; id=&quot;99687838-e674-4d8f-9a19-9c611b6d80ec&quot; parentId=&quot;&quot; level=&quot;1&quot; generateAgendaSlide=&quot;1&quot; showAgendaItem=&quot;1&quot; isBreak=&quot;0&quot; topic=&quot;YOLOR&quot; agendaSlideId=&quot;ee8c388e-0af6-4792-a606-0733a6db944a&quot; /&gt;&lt;item duration=&quot;30&quot; id=&quot;1d58624f-4dac-4e37-9d59-8a9b8f43fc43&quot; parentId=&quot;&quot; level=&quot;1&quot; generateAgendaSlide=&quot;1&quot; showAgendaItem=&quot;1&quot; isBreak=&quot;0&quot; topic=&quot;YOLOX&quot; agendaSlideId=&quot;8c0a9f6a-ec23-4339-b204-1ad784653cd2&quot; /&gt;&lt;item duration=&quot;30&quot; id=&quot;68c0facd-6f96-4335-8df7-5fcf6fc7a9f8&quot; parentId=&quot;&quot; level=&quot;1&quot; generateAgendaSlide=&quot;1&quot; showAgendaItem=&quot;1&quot; isBreak=&quot;0&quot; topic=&quot;YOLOv6&quot; agendaSlideId=&quot;fdb20c27-7c5b-49ad-af57-77141cb46e3e&quot; /&gt;&lt;item duration=&quot;30&quot; id=&quot;df954694-f809-4f22-ab61-c9a7dc702ef7&quot; parentId=&quot;&quot; level=&quot;1&quot; generateAgendaSlide=&quot;1&quot; showAgendaItem=&quot;1&quot; isBreak=&quot;0&quot; topic=&quot;YOLOv7&quot; agendaSlideId=&quot;a13345af-30bf-4c06-aad8-28d108a0a77c&quot; /&gt;&lt;item duration=&quot;30&quot; id=&quot;654c7e5a-7a7f-4192-b4a6-b2f8dc9e0e1e&quot; parentId=&quot;&quot; level=&quot;1&quot; generateAgendaSlide=&quot;1&quot; showAgendaItem=&quot;1&quot; isBreak=&quot;0&quot; topic=&quot;DAMO-YOLO&quot; agendaSlideId=&quot;687e02da-61f6-4a46-932a-b7b658afd324&quot; /&gt;&lt;item duration=&quot;30&quot; id=&quot;f51274b8-dd72-4eaf-b21a-b7204e1b148d&quot; parentId=&quot;&quot; level=&quot;1&quot; generateAgendaSlide=&quot;1&quot; showAgendaItem=&quot;1&quot; isBreak=&quot;0&quot; topic=&quot;YOLOv8&quot; agendaSlideId=&quot;eacb9316-6b68-4662-94b8-c848f6f7cc96&quot; /&gt;&lt;item duration=&quot;30&quot; id=&quot;1ab974c4-41e6-4b0a-a253-323bdfe96feb&quot; parentId=&quot;&quot; level=&quot;1&quot; generateAgendaSlide=&quot;1&quot; showAgendaItem=&quot;1&quot; isBreak=&quot;0&quot; topic=&quot;PP-YOLO PP-YOLOv2 PP-YOLOvE&quot; agendaSlideId=&quot;bfb95e89-a131-4b34-b727-9216ca22d070&quot; /&gt;&lt;item duration=&quot;30&quot; id=&quot;24996faf-76bc-4d20-bad9-47e223ef9efe&quot; parentId=&quot;&quot; level=&quot;1&quot; generateAgendaSlide=&quot;1&quot; showAgendaItem=&quot;1&quot; isBreak=&quot;0&quot; topic=&quot;YOLO-NAS&quot; agendaSlideId=&quot;843462fd-bd4c-4a19-8c73-2db80e62d07c&quot; /&gt;&lt;item duration=&quot;30&quot; id=&quot;aaaa13f6-72a8-4348-a0f3-baf2967c27b6&quot; parentId=&quot;&quot; level=&quot;1&quot; generateAgendaSlide=&quot;1&quot; showAgendaItem=&quot;1&quot; isBreak=&quot;0&quot; topic=&quot;YOLO-World&quot; agendaSlideId=&quot;f0b92527-73ca-4038-a3d9-fe77d63e682c&quot; /&gt;&lt;item duration=&quot;30&quot; id=&quot;6cb6648a-a6ec-4879-930d-276ea4555633&quot; parentId=&quot;&quot; level=&quot;1&quot; generateAgendaSlide=&quot;1&quot; showAgendaItem=&quot;1&quot; isBreak=&quot;0&quot; topic=&quot;YOLOv9&quot; agendaSlideId=&quot;951219b9-2655-4923-a391-53bd2df846b5&quot; /&gt;&lt;/items&gt;&lt;/agenda&gt;&lt;agenda name=&quot;Concept Agenda&quot; title=&quot;Concepts&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793.0604&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0aac6084-b4bb-4901-8cb7-043aa508857a&quot; parentId=&quot;&quot; level=&quot;1&quot; generateAgendaSlide=&quot;1&quot; showAgendaItem=&quot;1&quot; isBreak=&quot;0&quot; topic=&quot;网络结构&quot; agendaSlideId=&quot;4ebd5b5b-031e-4cda-8e65-64d131c2ff84&quot; /&gt;&lt;item duration=&quot;30&quot; id=&quot;8dde07b5-b079-4618-b6c2-824f2e326c3a&quot; parentId=&quot;0aac6084-b4bb-4901-8cb7-043aa508857a&quot; level=&quot;2&quot; generateAgendaSlide=&quot;0&quot; showAgendaItem=&quot;1&quot; isBreak=&quot;0&quot; topic=&quot;Multi-Stage&quot; agendaSlideId=&quot;&quot; /&gt;&lt;item duration=&quot;30&quot; id=&quot;b06dda50-c372-4256-ab15-6f9af20f80ef&quot; parentId=&quot;0aac6084-b4bb-4901-8cb7-043aa508857a&quot; level=&quot;2&quot; generateAgendaSlide=&quot;0&quot; showAgendaItem=&quot;1&quot; isBreak=&quot;0&quot; topic=&quot;Two-Stage&quot; agendaSlideId=&quot;&quot; /&gt;&lt;item duration=&quot;30&quot; id=&quot;5aef62cc-e09b-4e44-8cbd-8a7e36ccb774&quot; parentId=&quot;0aac6084-b4bb-4901-8cb7-043aa508857a&quot; level=&quot;2&quot; generateAgendaSlide=&quot;0&quot; showAgendaItem=&quot;1&quot; isBreak=&quot;0&quot; topic=&quot;One-Stage&quot; agendaSlideId=&quot;&quot; /&gt;&lt;item duration=&quot;30&quot; id=&quot;395c63f8-d7fa-4508-becf-e1d9d495f3c9&quot; parentId=&quot;&quot; level=&quot;1&quot; generateAgendaSlide=&quot;1&quot; showAgendaItem=&quot;1&quot; isBreak=&quot;0&quot; topic=&quot;阈值设定&quot; agendaSlideId=&quot;aa9e9e38-eb92-4023-9b17-21eba750abfe&quot; /&gt;&lt;item duration=&quot;30&quot; id=&quot;af49d096-d9ab-47b3-b5cd-db16706a5f10&quot; parentId=&quot;395c63f8-d7fa-4508-becf-e1d9d495f3c9&quot; level=&quot;2&quot; generateAgendaSlide=&quot;0&quot; showAgendaItem=&quot;1&quot; isBreak=&quot;0&quot; topic=&quot;IoU&quot; agendaSlideId=&quot;&quot; /&gt;&lt;item duration=&quot;30&quot; id=&quot;648ea360-2d0d-4499-a2dc-56f5293aca47&quot; parentId=&quot;395c63f8-d7fa-4508-becf-e1d9d495f3c9&quot; level=&quot;2&quot; generateAgendaSlide=&quot;0&quot; showAgendaItem=&quot;1&quot; isBreak=&quot;0&quot; topic=&quot;Confidence&quot; agendaSlideId=&quot;&quot; /&gt;&lt;item duration=&quot;30&quot; id=&quot;cc767dbc-9211-489e-93fa-683aecae9c7f&quot; parentId=&quot;&quot; level=&quot;1&quot; generateAgendaSlide=&quot;1&quot; showAgendaItem=&quot;1&quot; isBreak=&quot;0&quot; topic=&quot;网络算法&quot; agendaSlideId=&quot;6ee565c2-9f33-47fb-b807-8ff858018808&quot; /&gt;&lt;item duration=&quot;30&quot; id=&quot;08d5f002-e782-49c9-94ef-eb98ca77b3ec&quot; parentId=&quot;cc767dbc-9211-489e-93fa-683aecae9c7f&quot; level=&quot;2&quot; generateAgendaSlide=&quot;0&quot; showAgendaItem=&quot;1&quot; isBreak=&quot;0&quot; topic=&quot;Scores &amp;amp; Boxes&quot; /&gt;&lt;item duration=&quot;30&quot; id=&quot;abee88f0-271f-4b1c-80fd-8b1bcb7878db&quot; parentId=&quot;cc767dbc-9211-489e-93fa-683aecae9c7f&quot; level=&quot;2&quot; generateAgendaSlide=&quot;0&quot; showAgendaItem=&quot;1&quot; isBreak=&quot;0&quot; topic=&quot;NMS&quot; agendaSlideId=&quot;&quot; /&gt;&lt;item duration=&quot;30&quot; id=&quot;0188bfbc-a382-4482-963a-22d3b03bf363&quot; parentId=&quot;&quot; level=&quot;1&quot; generateAgendaSlide=&quot;1&quot; showAgendaItem=&quot;1&quot; isBreak=&quot;0&quot; topic=&quot;评价标准&quot; agendaSlideId=&quot;be17ae85-ef5f-42ac-90bb-af45d7565650&quot; /&gt;&lt;item duration=&quot;30&quot; id=&quot;9731281a-a9df-49fc-91e0-49d2d2a02f17&quot; parentId=&quot;0188bfbc-a382-4482-963a-22d3b03bf363&quot; level=&quot;2&quot; generateAgendaSlide=&quot;0&quot; showAgendaItem=&quot;1&quot; isBreak=&quot;0&quot; topic=&quot;TP FP TN FN&quot; agendaSlideId=&quot;&quot; /&gt;&lt;item duration=&quot;30&quot; id=&quot;5cbe0a6b-ac71-407d-9a87-e7fdbd619215&quot; parentId=&quot;0188bfbc-a382-4482-963a-22d3b03bf363&quot; level=&quot;2&quot; generateAgendaSlide=&quot;0&quot; showAgendaItem=&quot;1&quot; isBreak=&quot;0&quot; topic=&quot;Accuracy Precision Recall&quot; agendaSlideId=&quot;&quot; /&gt;&lt;item duration=&quot;30&quot; id=&quot;ff0e7392-0f85-4ee7-b1bc-e7634698cd99&quot; parentId=&quot;0188bfbc-a382-4482-963a-22d3b03bf363&quot; level=&quot;2&quot; generateAgendaSlide=&quot;0&quot; showAgendaItem=&quot;1&quot; isBreak=&quot;0&quot; topic=&quot;F-Score F1-score&quot; agendaSlideId=&quot;&quot; /&gt;&lt;item duration=&quot;30&quot; id=&quot;1c85bf2b-04bd-4c91-865c-d8c3d43407f6&quot; parentId=&quot;0188bfbc-a382-4482-963a-22d3b03bf363&quot; level=&quot;2&quot; generateAgendaSlide=&quot;0&quot; showAgendaItem=&quot;1&quot; isBreak=&quot;0&quot; topic=&quot;PR&quot; agendaSlideId=&quot;&quot; /&gt;&lt;item duration=&quot;30&quot; id=&quot;ea4c1a64-23ab-4f6e-b2be-433a41e625dd&quot; parentId=&quot;0188bfbc-a382-4482-963a-22d3b03bf363&quot; level=&quot;2&quot; generateAgendaSlide=&quot;0&quot; showAgendaItem=&quot;1&quot; isBreak=&quot;0&quot; topic=&quot;AP mAP&quot; agendaSlideId=&quot;&quot; /&gt;&lt;item duration=&quot;30&quot; id=&quot;8bce00f4-a933-456e-9c61-29c95046eb8d&quot; parentId=&quot;0188bfbc-a382-4482-963a-22d3b03bf363&quot; level=&quot;2&quot; generateAgendaSlide=&quot;0&quot; showAgendaItem=&quot;1&quot; isBreak=&quot;0&quot; topic=&quot;TPR FPR TNR&quot; agendaSlideId=&quot;&quot; /&gt;&lt;item duration=&quot;30&quot; id=&quot;b77e7509-3d0e-4bd9-9c69-11ff7d105e4c&quot; parentId=&quot;0188bfbc-a382-4482-963a-22d3b03bf363&quot; level=&quot;2&quot; generateAgendaSlide=&quot;0&quot; showAgendaItem=&quot;1&quot; isBreak=&quot;0&quot; topic=&quot;ROC&quot; agendaSlideId=&quot;&quot; /&gt;&lt;item duration=&quot;30&quot; id=&quot;c89c0843-eead-4403-a73b-30511a4cc547&quot; parentId=&quot;0188bfbc-a382-4482-963a-22d3b03bf363&quot; level=&quot;2&quot; generateAgendaSlide=&quot;0&quot; showAgendaItem=&quot;1&quot; isBreak=&quot;0&quot; topic=&quot;AUC&quot; agendaSlideId=&quot;&quot; /&gt;&lt;/items&gt;&lt;/agenda&gt;&lt;/contents&gt;&lt;/ee4p&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EE4P_SLIDEID" val="b1d30925-7bf2-4691-9775-82248a8c74f5"/>
</p:tagLst>
</file>

<file path=ppt/tags/tag100.xml><?xml version="1.0" encoding="utf-8"?>
<p:tagLst xmlns:a="http://schemas.openxmlformats.org/drawingml/2006/main" xmlns:r="http://schemas.openxmlformats.org/officeDocument/2006/relationships" xmlns:p="http://schemas.openxmlformats.org/presentationml/2006/main">
  <p:tag name="EE4P_AGENDAWIZARD" val="item_44da4fb5-31b1-4722-8c73-2cf2d4ae479d_Topic"/>
  <p:tag name="EE4P_AGENDAWIZARD_CONTENT" val="/输入？输出？"/>
  <p:tag name="EE4P_AGENDAWIZARD_PROPERTIES" val="113.5094/208.2594/167.6211/31.50472"/>
</p:tagLst>
</file>

<file path=ppt/tags/tag1000.xml><?xml version="1.0" encoding="utf-8"?>
<p:tagLst xmlns:a="http://schemas.openxmlformats.org/drawingml/2006/main" xmlns:r="http://schemas.openxmlformats.org/officeDocument/2006/relationships" xmlns:p="http://schemas.openxmlformats.org/presentationml/2006/main">
  <p:tag name="EE4P_AGENDAWIZARD" val="item_55787c8c-e318-4e99-983c-6f4014e75aa1_ItemNo"/>
  <p:tag name="EE4P_AGENDAWIZARD_CONTENT" val="/3"/>
  <p:tag name="EE4P_AGENDAWIZARD_PROPERTIES" val="40.49992/179.4093/19.05543/19.05543"/>
</p:tagLst>
</file>

<file path=ppt/tags/tag1001.xml><?xml version="1.0" encoding="utf-8"?>
<p:tagLst xmlns:a="http://schemas.openxmlformats.org/drawingml/2006/main" xmlns:r="http://schemas.openxmlformats.org/officeDocument/2006/relationships" xmlns:p="http://schemas.openxmlformats.org/presentationml/2006/main">
  <p:tag name="EE4P_AGENDAWIZARD" val="item_e3effbf2-c680-4a75-b917-58c654acdbde_PageNo"/>
  <p:tag name="EE4P_AGENDAWIZARD_PROPERTIES" val="910.4155/157.3296/5.267795/19.05543"/>
  <p:tag name="EE4P_AGENDAWIZARD_CONTENT" val="/63"/>
</p:tagLst>
</file>

<file path=ppt/tags/tag1002.xml><?xml version="1.0" encoding="utf-8"?>
<p:tagLst xmlns:a="http://schemas.openxmlformats.org/drawingml/2006/main" xmlns:r="http://schemas.openxmlformats.org/officeDocument/2006/relationships" xmlns:p="http://schemas.openxmlformats.org/presentationml/2006/main">
  <p:tag name="EE4P_AGENDAWIZARD" val="item_e3effbf2-c680-4a75-b917-58c654acdbde_Topic"/>
  <p:tag name="EE4P_AGENDAWIZARD_CONTENT" val="/YOLO9000"/>
  <p:tag name="EE4P_AGENDAWIZARD_PROPERTIES" val="62.57953/157.3296/154.1991/19.05543"/>
</p:tagLst>
</file>

<file path=ppt/tags/tag1003.xml><?xml version="1.0" encoding="utf-8"?>
<p:tagLst xmlns:a="http://schemas.openxmlformats.org/drawingml/2006/main" xmlns:r="http://schemas.openxmlformats.org/officeDocument/2006/relationships" xmlns:p="http://schemas.openxmlformats.org/presentationml/2006/main">
  <p:tag name="EE4P_AGENDAWIZARD" val="item_e3effbf2-c680-4a75-b917-58c654acdbde_ItemNo"/>
  <p:tag name="EE4P_AGENDAWIZARD_CONTENT" val="/2"/>
  <p:tag name="EE4P_AGENDAWIZARD_PROPERTIES" val="40.49992/157.3296/19.05543/19.05543"/>
</p:tagLst>
</file>

<file path=ppt/tags/tag1004.xml><?xml version="1.0" encoding="utf-8"?>
<p:tagLst xmlns:a="http://schemas.openxmlformats.org/drawingml/2006/main" xmlns:r="http://schemas.openxmlformats.org/officeDocument/2006/relationships" xmlns:p="http://schemas.openxmlformats.org/presentationml/2006/main">
  <p:tag name="EE4P_AGENDAWIZARD" val="item_73c50061-2ef5-463e-901c-c6cb38993807_PageNo"/>
  <p:tag name="EE4P_AGENDAWIZARD_PROPERTIES" val="910.4155/135.25/5.267795/19.05543"/>
  <p:tag name="EE4P_AGENDAWIZARD_CONTENT" val="/55"/>
</p:tagLst>
</file>

<file path=ppt/tags/tag1005.xml><?xml version="1.0" encoding="utf-8"?>
<p:tagLst xmlns:a="http://schemas.openxmlformats.org/drawingml/2006/main" xmlns:r="http://schemas.openxmlformats.org/officeDocument/2006/relationships" xmlns:p="http://schemas.openxmlformats.org/presentationml/2006/main">
  <p:tag name="EE4P_AGENDAWIZARD" val="item_73c50061-2ef5-463e-901c-c6cb38993807_Topic"/>
  <p:tag name="EE4P_AGENDAWIZARD_CONTENT" val="/You Only Look Once"/>
  <p:tag name="EE4P_AGENDAWIZARD_PROPERTIES" val="62.57953/135.25/154.1991/19.05543"/>
</p:tagLst>
</file>

<file path=ppt/tags/tag1006.xml><?xml version="1.0" encoding="utf-8"?>
<p:tagLst xmlns:a="http://schemas.openxmlformats.org/drawingml/2006/main" xmlns:r="http://schemas.openxmlformats.org/officeDocument/2006/relationships" xmlns:p="http://schemas.openxmlformats.org/presentationml/2006/main">
  <p:tag name="EE4P_AGENDAWIZARD" val="item_73c50061-2ef5-463e-901c-c6cb38993807_ItemNo"/>
  <p:tag name="EE4P_AGENDAWIZARD_CONTENT" val="/1"/>
  <p:tag name="EE4P_AGENDAWIZARD_PROPERTIES" val="40.49992/135.25/19.05543/19.05543"/>
</p:tagLst>
</file>

<file path=ppt/tags/tag100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EE4P_AGENDAWIZARD" val="item_44da4fb5-31b1-4722-8c73-2cf2d4ae479d_ItemNo"/>
  <p:tag name="EE4P_AGENDAWIZARD_CONTENT" val="/1.2"/>
  <p:tag name="EE4P_AGENDAWIZARD_PROPERTIES" val="77.00465/208.2594/31.50472/31.50472"/>
</p:tagLst>
</file>

<file path=ppt/tags/tag10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1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1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1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1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1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1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2.xml><?xml version="1.0" encoding="utf-8"?>
<p:tagLst xmlns:a="http://schemas.openxmlformats.org/drawingml/2006/main" xmlns:r="http://schemas.openxmlformats.org/officeDocument/2006/relationships" xmlns:p="http://schemas.openxmlformats.org/presentationml/2006/main">
  <p:tag name="EE4P_AGENDAWIZARD" val="item_a1413a93-bc97-45b4-9565-fe481251769a_PageNo"/>
  <p:tag name="EE4P_AGENDAWIZARD_PROPERTIES" val="904.603/171.7547/8.709291/31.50472"/>
  <p:tag name="EE4P_AGENDAWIZARD_CONTENT" val="/8"/>
</p:tagLst>
</file>

<file path=ppt/tags/tag102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1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2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2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2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2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2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27.xml><?xml version="1.0" encoding="utf-8"?>
<p:tagLst xmlns:a="http://schemas.openxmlformats.org/drawingml/2006/main" xmlns:r="http://schemas.openxmlformats.org/officeDocument/2006/relationships" xmlns:p="http://schemas.openxmlformats.org/presentationml/2006/main">
  <p:tag name="EE4P_SLIDEID" val="687e02da-61f6-4a46-932a-b7b658afd324"/>
</p:tagLst>
</file>

<file path=ppt/tags/tag1028.xml><?xml version="1.0" encoding="utf-8"?>
<p:tagLst xmlns:a="http://schemas.openxmlformats.org/drawingml/2006/main" xmlns:r="http://schemas.openxmlformats.org/officeDocument/2006/relationships" xmlns:p="http://schemas.openxmlformats.org/presentationml/2006/main">
  <p:tag name="EE4P_AGENDAWIZARD" val="item_951219b9-2655-4923-a391-53bd2df846b5_PageNo"/>
  <p:tag name="EE4P_AGENDAWIZARD_PROPERTIES" val="910.4155/466.4447/5.267795/19.05543"/>
  <p:tag name="EE4P_AGENDAWIZARD_CONTENT" val="/132"/>
</p:tagLst>
</file>

<file path=ppt/tags/tag1029.xml><?xml version="1.0" encoding="utf-8"?>
<p:tagLst xmlns:a="http://schemas.openxmlformats.org/drawingml/2006/main" xmlns:r="http://schemas.openxmlformats.org/officeDocument/2006/relationships" xmlns:p="http://schemas.openxmlformats.org/presentationml/2006/main">
  <p:tag name="EE4P_AGENDAWIZARD" val="item_951219b9-2655-4923-a391-53bd2df846b5_Topic"/>
  <p:tag name="EE4P_AGENDAWIZARD_CONTENT" val="/YOLOv9"/>
  <p:tag name="EE4P_AGENDAWIZARD_PROPERTIES" val="62.57953/466.4447/154.1991/19.05543"/>
</p:tagLst>
</file>

<file path=ppt/tags/tag103.xml><?xml version="1.0" encoding="utf-8"?>
<p:tagLst xmlns:a="http://schemas.openxmlformats.org/drawingml/2006/main" xmlns:r="http://schemas.openxmlformats.org/officeDocument/2006/relationships" xmlns:p="http://schemas.openxmlformats.org/presentationml/2006/main">
  <p:tag name="EE4P_AGENDAWIZARD" val="item_a1413a93-bc97-45b4-9565-fe481251769a_Topic"/>
  <p:tag name="EE4P_AGENDAWIZARD_CONTENT" val="/用于解决什么问题？"/>
  <p:tag name="EE4P_AGENDAWIZARD_PROPERTIES" val="113.5094/171.7547/167.6211/31.50472"/>
</p:tagLst>
</file>

<file path=ppt/tags/tag1030.xml><?xml version="1.0" encoding="utf-8"?>
<p:tagLst xmlns:a="http://schemas.openxmlformats.org/drawingml/2006/main" xmlns:r="http://schemas.openxmlformats.org/officeDocument/2006/relationships" xmlns:p="http://schemas.openxmlformats.org/presentationml/2006/main">
  <p:tag name="EE4P_AGENDAWIZARD" val="item_951219b9-2655-4923-a391-53bd2df846b5_ItemNo"/>
  <p:tag name="EE4P_AGENDAWIZARD_CONTENT" val="/16"/>
  <p:tag name="EE4P_AGENDAWIZARD_PROPERTIES" val="40.49992/466.4447/19.05543/19.05543"/>
</p:tagLst>
</file>

<file path=ppt/tags/tag1031.xml><?xml version="1.0" encoding="utf-8"?>
<p:tagLst xmlns:a="http://schemas.openxmlformats.org/drawingml/2006/main" xmlns:r="http://schemas.openxmlformats.org/officeDocument/2006/relationships" xmlns:p="http://schemas.openxmlformats.org/presentationml/2006/main">
  <p:tag name="EE4P_AGENDAWIZARD" val="item_f0b92527-73ca-4038-a3d9-fe77d63e682c_PageNo"/>
  <p:tag name="EE4P_AGENDAWIZARD_PROPERTIES" val="910.4155/444.3651/5.267795/19.05543"/>
  <p:tag name="EE4P_AGENDAWIZARD_CONTENT" val="/124"/>
</p:tagLst>
</file>

<file path=ppt/tags/tag1032.xml><?xml version="1.0" encoding="utf-8"?>
<p:tagLst xmlns:a="http://schemas.openxmlformats.org/drawingml/2006/main" xmlns:r="http://schemas.openxmlformats.org/officeDocument/2006/relationships" xmlns:p="http://schemas.openxmlformats.org/presentationml/2006/main">
  <p:tag name="EE4P_AGENDAWIZARD" val="item_f0b92527-73ca-4038-a3d9-fe77d63e682c_Topic"/>
  <p:tag name="EE4P_AGENDAWIZARD_CONTENT" val="/YOLO-World"/>
  <p:tag name="EE4P_AGENDAWIZARD_PROPERTIES" val="62.57953/444.3651/154.1991/19.05543"/>
</p:tagLst>
</file>

<file path=ppt/tags/tag1033.xml><?xml version="1.0" encoding="utf-8"?>
<p:tagLst xmlns:a="http://schemas.openxmlformats.org/drawingml/2006/main" xmlns:r="http://schemas.openxmlformats.org/officeDocument/2006/relationships" xmlns:p="http://schemas.openxmlformats.org/presentationml/2006/main">
  <p:tag name="EE4P_AGENDAWIZARD" val="item_f0b92527-73ca-4038-a3d9-fe77d63e682c_ItemNo"/>
  <p:tag name="EE4P_AGENDAWIZARD_CONTENT" val="/15"/>
  <p:tag name="EE4P_AGENDAWIZARD_PROPERTIES" val="40.49992/444.3651/19.05543/19.05543"/>
</p:tagLst>
</file>

<file path=ppt/tags/tag1034.xml><?xml version="1.0" encoding="utf-8"?>
<p:tagLst xmlns:a="http://schemas.openxmlformats.org/drawingml/2006/main" xmlns:r="http://schemas.openxmlformats.org/officeDocument/2006/relationships" xmlns:p="http://schemas.openxmlformats.org/presentationml/2006/main">
  <p:tag name="EE4P_AGENDAWIZARD" val="item_843462fd-bd4c-4a19-8c73-2db80e62d07c_PageNo"/>
  <p:tag name="EE4P_AGENDAWIZARD_PROPERTIES" val="910.4155/422.2854/5.267795/19.05536"/>
  <p:tag name="EE4P_AGENDAWIZARD_CONTENT" val="/120"/>
</p:tagLst>
</file>

<file path=ppt/tags/tag1035.xml><?xml version="1.0" encoding="utf-8"?>
<p:tagLst xmlns:a="http://schemas.openxmlformats.org/drawingml/2006/main" xmlns:r="http://schemas.openxmlformats.org/officeDocument/2006/relationships" xmlns:p="http://schemas.openxmlformats.org/presentationml/2006/main">
  <p:tag name="EE4P_AGENDAWIZARD" val="item_843462fd-bd4c-4a19-8c73-2db80e62d07c_Topic"/>
  <p:tag name="EE4P_AGENDAWIZARD_CONTENT" val="/YOLO-NAS"/>
  <p:tag name="EE4P_AGENDAWIZARD_PROPERTIES" val="62.57953/422.2854/154.1991/19.05536"/>
</p:tagLst>
</file>

<file path=ppt/tags/tag1036.xml><?xml version="1.0" encoding="utf-8"?>
<p:tagLst xmlns:a="http://schemas.openxmlformats.org/drawingml/2006/main" xmlns:r="http://schemas.openxmlformats.org/officeDocument/2006/relationships" xmlns:p="http://schemas.openxmlformats.org/presentationml/2006/main">
  <p:tag name="EE4P_AGENDAWIZARD" val="item_843462fd-bd4c-4a19-8c73-2db80e62d07c_ItemNo"/>
  <p:tag name="EE4P_AGENDAWIZARD_CONTENT" val="/14"/>
  <p:tag name="EE4P_AGENDAWIZARD_PROPERTIES" val="40.49992/422.2854/19.05543/19.05536"/>
</p:tagLst>
</file>

<file path=ppt/tags/tag1037.xml><?xml version="1.0" encoding="utf-8"?>
<p:tagLst xmlns:a="http://schemas.openxmlformats.org/drawingml/2006/main" xmlns:r="http://schemas.openxmlformats.org/officeDocument/2006/relationships" xmlns:p="http://schemas.openxmlformats.org/presentationml/2006/main">
  <p:tag name="EE4P_AGENDAWIZARD" val="item_bfb95e89-a131-4b34-b727-9216ca22d070_PageNo"/>
  <p:tag name="EE4P_AGENDAWIZARD_PROPERTIES" val="910.4155/400.2057/5.267795/19.05543"/>
  <p:tag name="EE4P_AGENDAWIZARD_CONTENT" val="/111"/>
</p:tagLst>
</file>

<file path=ppt/tags/tag1038.xml><?xml version="1.0" encoding="utf-8"?>
<p:tagLst xmlns:a="http://schemas.openxmlformats.org/drawingml/2006/main" xmlns:r="http://schemas.openxmlformats.org/officeDocument/2006/relationships" xmlns:p="http://schemas.openxmlformats.org/presentationml/2006/main">
  <p:tag name="EE4P_AGENDAWIZARD" val="item_bfb95e89-a131-4b34-b727-9216ca22d070_Topic"/>
  <p:tag name="EE4P_AGENDAWIZARD_CONTENT" val="/PP-YOLO PP-YOLOv2 PP-YOLOvE"/>
  <p:tag name="EE4P_AGENDAWIZARD_PROPERTIES" val="62.57953/400.2057/154.1991/19.05543"/>
</p:tagLst>
</file>

<file path=ppt/tags/tag1039.xml><?xml version="1.0" encoding="utf-8"?>
<p:tagLst xmlns:a="http://schemas.openxmlformats.org/drawingml/2006/main" xmlns:r="http://schemas.openxmlformats.org/officeDocument/2006/relationships" xmlns:p="http://schemas.openxmlformats.org/presentationml/2006/main">
  <p:tag name="EE4P_AGENDAWIZARD" val="item_bfb95e89-a131-4b34-b727-9216ca22d070_ItemNo"/>
  <p:tag name="EE4P_AGENDAWIZARD_CONTENT" val="/13"/>
  <p:tag name="EE4P_AGENDAWIZARD_PROPERTIES" val="40.49992/400.2057/19.05543/19.05543"/>
</p:tagLst>
</file>

<file path=ppt/tags/tag104.xml><?xml version="1.0" encoding="utf-8"?>
<p:tagLst xmlns:a="http://schemas.openxmlformats.org/drawingml/2006/main" xmlns:r="http://schemas.openxmlformats.org/officeDocument/2006/relationships" xmlns:p="http://schemas.openxmlformats.org/presentationml/2006/main">
  <p:tag name="EE4P_AGENDAWIZARD" val="item_a1413a93-bc97-45b4-9565-fe481251769a_ItemNo"/>
  <p:tag name="EE4P_AGENDAWIZARD_CONTENT" val="/1.1"/>
  <p:tag name="EE4P_AGENDAWIZARD_PROPERTIES" val="77.00465/171.7547/31.50472/31.50472"/>
</p:tagLst>
</file>

<file path=ppt/tags/tag1040.xml><?xml version="1.0" encoding="utf-8"?>
<p:tagLst xmlns:a="http://schemas.openxmlformats.org/drawingml/2006/main" xmlns:r="http://schemas.openxmlformats.org/officeDocument/2006/relationships" xmlns:p="http://schemas.openxmlformats.org/presentationml/2006/main">
  <p:tag name="EE4P_AGENDAWIZARD" val="item_eacb9316-6b68-4662-94b8-c848f6f7cc96_PageNo"/>
  <p:tag name="EE4P_AGENDAWIZARD_PROPERTIES" val="910.4155/378.1261/5.267795/19.05543"/>
  <p:tag name="EE4P_AGENDAWIZARD_CONTENT" val="/106"/>
</p:tagLst>
</file>

<file path=ppt/tags/tag1041.xml><?xml version="1.0" encoding="utf-8"?>
<p:tagLst xmlns:a="http://schemas.openxmlformats.org/drawingml/2006/main" xmlns:r="http://schemas.openxmlformats.org/officeDocument/2006/relationships" xmlns:p="http://schemas.openxmlformats.org/presentationml/2006/main">
  <p:tag name="EE4P_AGENDAWIZARD" val="item_eacb9316-6b68-4662-94b8-c848f6f7cc96_Topic"/>
  <p:tag name="EE4P_AGENDAWIZARD_CONTENT" val="/YOLOv8"/>
  <p:tag name="EE4P_AGENDAWIZARD_PROPERTIES" val="62.57953/378.1261/154.1991/19.05543"/>
</p:tagLst>
</file>

<file path=ppt/tags/tag1042.xml><?xml version="1.0" encoding="utf-8"?>
<p:tagLst xmlns:a="http://schemas.openxmlformats.org/drawingml/2006/main" xmlns:r="http://schemas.openxmlformats.org/officeDocument/2006/relationships" xmlns:p="http://schemas.openxmlformats.org/presentationml/2006/main">
  <p:tag name="EE4P_AGENDAWIZARD" val="item_eacb9316-6b68-4662-94b8-c848f6f7cc96_ItemNo"/>
  <p:tag name="EE4P_AGENDAWIZARD_CONTENT" val="/12"/>
  <p:tag name="EE4P_AGENDAWIZARD_PROPERTIES" val="40.49992/378.1261/19.05543/19.05543"/>
</p:tagLst>
</file>

<file path=ppt/tags/tag1043.xml><?xml version="1.0" encoding="utf-8"?>
<p:tagLst xmlns:a="http://schemas.openxmlformats.org/drawingml/2006/main" xmlns:r="http://schemas.openxmlformats.org/officeDocument/2006/relationships" xmlns:p="http://schemas.openxmlformats.org/presentationml/2006/main">
  <p:tag name="EE4P_AGENDAWIZARD" val="item_687e02da-61f6-4a46-932a-b7b658afd324_Element"/>
</p:tagLst>
</file>

<file path=ppt/tags/tag1044.xml><?xml version="1.0" encoding="utf-8"?>
<p:tagLst xmlns:a="http://schemas.openxmlformats.org/drawingml/2006/main" xmlns:r="http://schemas.openxmlformats.org/officeDocument/2006/relationships" xmlns:p="http://schemas.openxmlformats.org/presentationml/2006/main">
  <p:tag name="EE4P_AGENDAWIZARD" val="item_687e02da-61f6-4a46-932a-b7b658afd324_PageNo"/>
  <p:tag name="EE4P_AGENDAWIZARD_PROPERTIES" val="910.4155/356.0464/5.267795/19.05543"/>
  <p:tag name="EE4P_AGENDAWIZARD_CONTENT" val="/102"/>
</p:tagLst>
</file>

<file path=ppt/tags/tag1045.xml><?xml version="1.0" encoding="utf-8"?>
<p:tagLst xmlns:a="http://schemas.openxmlformats.org/drawingml/2006/main" xmlns:r="http://schemas.openxmlformats.org/officeDocument/2006/relationships" xmlns:p="http://schemas.openxmlformats.org/presentationml/2006/main">
  <p:tag name="EE4P_AGENDAWIZARD" val="item_687e02da-61f6-4a46-932a-b7b658afd324_Topic"/>
  <p:tag name="EE4P_AGENDAWIZARD_CONTENT" val="/DAMO-YOLO"/>
  <p:tag name="EE4P_AGENDAWIZARD_PROPERTIES" val="62.57953/356.0464/154.1991/19.05543"/>
</p:tagLst>
</file>

<file path=ppt/tags/tag1046.xml><?xml version="1.0" encoding="utf-8"?>
<p:tagLst xmlns:a="http://schemas.openxmlformats.org/drawingml/2006/main" xmlns:r="http://schemas.openxmlformats.org/officeDocument/2006/relationships" xmlns:p="http://schemas.openxmlformats.org/presentationml/2006/main">
  <p:tag name="EE4P_AGENDAWIZARD" val="item_687e02da-61f6-4a46-932a-b7b658afd324_ItemNo"/>
  <p:tag name="EE4P_AGENDAWIZARD_CONTENT" val="/11"/>
  <p:tag name="EE4P_AGENDAWIZARD_PROPERTIES" val="40.49992/356.0464/19.05543/19.05543"/>
</p:tagLst>
</file>

<file path=ppt/tags/tag1047.xml><?xml version="1.0" encoding="utf-8"?>
<p:tagLst xmlns:a="http://schemas.openxmlformats.org/drawingml/2006/main" xmlns:r="http://schemas.openxmlformats.org/officeDocument/2006/relationships" xmlns:p="http://schemas.openxmlformats.org/presentationml/2006/main">
  <p:tag name="EE4P_AGENDAWIZARD" val="item_a13345af-30bf-4c06-aad8-28d108a0a77c_PageNo"/>
  <p:tag name="EE4P_AGENDAWIZARD_PROPERTIES" val="910.4155/333.9668/5.267795/19.05543"/>
  <p:tag name="EE4P_AGENDAWIZARD_CONTENT" val="/97"/>
</p:tagLst>
</file>

<file path=ppt/tags/tag1048.xml><?xml version="1.0" encoding="utf-8"?>
<p:tagLst xmlns:a="http://schemas.openxmlformats.org/drawingml/2006/main" xmlns:r="http://schemas.openxmlformats.org/officeDocument/2006/relationships" xmlns:p="http://schemas.openxmlformats.org/presentationml/2006/main">
  <p:tag name="EE4P_AGENDAWIZARD" val="item_a13345af-30bf-4c06-aad8-28d108a0a77c_Topic"/>
  <p:tag name="EE4P_AGENDAWIZARD_CONTENT" val="/YOLOv7"/>
  <p:tag name="EE4P_AGENDAWIZARD_PROPERTIES" val="62.57953/333.9668/154.1991/19.05543"/>
</p:tagLst>
</file>

<file path=ppt/tags/tag1049.xml><?xml version="1.0" encoding="utf-8"?>
<p:tagLst xmlns:a="http://schemas.openxmlformats.org/drawingml/2006/main" xmlns:r="http://schemas.openxmlformats.org/officeDocument/2006/relationships" xmlns:p="http://schemas.openxmlformats.org/presentationml/2006/main">
  <p:tag name="EE4P_AGENDAWIZARD" val="item_a13345af-30bf-4c06-aad8-28d108a0a77c_ItemNo"/>
  <p:tag name="EE4P_AGENDAWIZARD_CONTENT" val="/10"/>
  <p:tag name="EE4P_AGENDAWIZARD_PROPERTIES" val="40.49992/333.9668/19.05543/19.05543"/>
</p:tagLst>
</file>

<file path=ppt/tags/tag105.xml><?xml version="1.0" encoding="utf-8"?>
<p:tagLst xmlns:a="http://schemas.openxmlformats.org/drawingml/2006/main" xmlns:r="http://schemas.openxmlformats.org/officeDocument/2006/relationships" xmlns:p="http://schemas.openxmlformats.org/presentationml/2006/main">
  <p:tag name="EE4P_AGENDAWIZARD" val="item_ff79394e-4f96-4feb-8230-2b02ebe76a91_PageNo"/>
  <p:tag name="EE4P_AGENDAWIZARD_PROPERTIES" val="904.603/135.25/8.709291/31.50472"/>
  <p:tag name="EE4P_AGENDAWIZARD_CONTENT" val="/6"/>
</p:tagLst>
</file>

<file path=ppt/tags/tag1050.xml><?xml version="1.0" encoding="utf-8"?>
<p:tagLst xmlns:a="http://schemas.openxmlformats.org/drawingml/2006/main" xmlns:r="http://schemas.openxmlformats.org/officeDocument/2006/relationships" xmlns:p="http://schemas.openxmlformats.org/presentationml/2006/main">
  <p:tag name="EE4P_AGENDAWIZARD" val="item_fdb20c27-7c5b-49ad-af57-77141cb46e3e_PageNo"/>
  <p:tag name="EE4P_AGENDAWIZARD_PROPERTIES" val="910.4155/311.8872/5.267795/19.05543"/>
  <p:tag name="EE4P_AGENDAWIZARD_CONTENT" val="/94"/>
</p:tagLst>
</file>

<file path=ppt/tags/tag1051.xml><?xml version="1.0" encoding="utf-8"?>
<p:tagLst xmlns:a="http://schemas.openxmlformats.org/drawingml/2006/main" xmlns:r="http://schemas.openxmlformats.org/officeDocument/2006/relationships" xmlns:p="http://schemas.openxmlformats.org/presentationml/2006/main">
  <p:tag name="EE4P_AGENDAWIZARD" val="item_fdb20c27-7c5b-49ad-af57-77141cb46e3e_Topic"/>
  <p:tag name="EE4P_AGENDAWIZARD_CONTENT" val="/YOLOv6"/>
  <p:tag name="EE4P_AGENDAWIZARD_PROPERTIES" val="62.57953/311.8872/154.1991/19.05543"/>
</p:tagLst>
</file>

<file path=ppt/tags/tag1052.xml><?xml version="1.0" encoding="utf-8"?>
<p:tagLst xmlns:a="http://schemas.openxmlformats.org/drawingml/2006/main" xmlns:r="http://schemas.openxmlformats.org/officeDocument/2006/relationships" xmlns:p="http://schemas.openxmlformats.org/presentationml/2006/main">
  <p:tag name="EE4P_AGENDAWIZARD" val="item_fdb20c27-7c5b-49ad-af57-77141cb46e3e_ItemNo"/>
  <p:tag name="EE4P_AGENDAWIZARD_CONTENT" val="/9"/>
  <p:tag name="EE4P_AGENDAWIZARD_PROPERTIES" val="40.49992/311.8872/19.05543/19.05543"/>
</p:tagLst>
</file>

<file path=ppt/tags/tag1053.xml><?xml version="1.0" encoding="utf-8"?>
<p:tagLst xmlns:a="http://schemas.openxmlformats.org/drawingml/2006/main" xmlns:r="http://schemas.openxmlformats.org/officeDocument/2006/relationships" xmlns:p="http://schemas.openxmlformats.org/presentationml/2006/main">
  <p:tag name="EE4P_AGENDAWIZARD" val="item_8c0a9f6a-ec23-4339-b204-1ad784653cd2_PageNo"/>
  <p:tag name="EE4P_AGENDAWIZARD_PROPERTIES" val="910.4155/289.8075/5.267795/19.05543"/>
  <p:tag name="EE4P_AGENDAWIZARD_CONTENT" val="/91"/>
</p:tagLst>
</file>

<file path=ppt/tags/tag1054.xml><?xml version="1.0" encoding="utf-8"?>
<p:tagLst xmlns:a="http://schemas.openxmlformats.org/drawingml/2006/main" xmlns:r="http://schemas.openxmlformats.org/officeDocument/2006/relationships" xmlns:p="http://schemas.openxmlformats.org/presentationml/2006/main">
  <p:tag name="EE4P_AGENDAWIZARD" val="item_8c0a9f6a-ec23-4339-b204-1ad784653cd2_Topic"/>
  <p:tag name="EE4P_AGENDAWIZARD_CONTENT" val="/YOLOX"/>
  <p:tag name="EE4P_AGENDAWIZARD_PROPERTIES" val="62.57953/289.8075/154.1991/19.05543"/>
</p:tagLst>
</file>

<file path=ppt/tags/tag1055.xml><?xml version="1.0" encoding="utf-8"?>
<p:tagLst xmlns:a="http://schemas.openxmlformats.org/drawingml/2006/main" xmlns:r="http://schemas.openxmlformats.org/officeDocument/2006/relationships" xmlns:p="http://schemas.openxmlformats.org/presentationml/2006/main">
  <p:tag name="EE4P_AGENDAWIZARD" val="item_8c0a9f6a-ec23-4339-b204-1ad784653cd2_ItemNo"/>
  <p:tag name="EE4P_AGENDAWIZARD_CONTENT" val="/8"/>
  <p:tag name="EE4P_AGENDAWIZARD_PROPERTIES" val="40.49992/289.8075/19.05543/19.05543"/>
</p:tagLst>
</file>

<file path=ppt/tags/tag1056.xml><?xml version="1.0" encoding="utf-8"?>
<p:tagLst xmlns:a="http://schemas.openxmlformats.org/drawingml/2006/main" xmlns:r="http://schemas.openxmlformats.org/officeDocument/2006/relationships" xmlns:p="http://schemas.openxmlformats.org/presentationml/2006/main">
  <p:tag name="EE4P_AGENDAWIZARD" val="item_ee8c388e-0af6-4792-a606-0733a6db944a_PageNo"/>
  <p:tag name="EE4P_AGENDAWIZARD_PROPERTIES" val="910.4155/267.7279/5.267795/19.05536"/>
  <p:tag name="EE4P_AGENDAWIZARD_CONTENT" val="/88"/>
</p:tagLst>
</file>

<file path=ppt/tags/tag1057.xml><?xml version="1.0" encoding="utf-8"?>
<p:tagLst xmlns:a="http://schemas.openxmlformats.org/drawingml/2006/main" xmlns:r="http://schemas.openxmlformats.org/officeDocument/2006/relationships" xmlns:p="http://schemas.openxmlformats.org/presentationml/2006/main">
  <p:tag name="EE4P_AGENDAWIZARD" val="item_ee8c388e-0af6-4792-a606-0733a6db944a_Topic"/>
  <p:tag name="EE4P_AGENDAWIZARD_CONTENT" val="/YOLOR"/>
  <p:tag name="EE4P_AGENDAWIZARD_PROPERTIES" val="62.57953/267.7279/154.1991/19.05536"/>
</p:tagLst>
</file>

<file path=ppt/tags/tag1058.xml><?xml version="1.0" encoding="utf-8"?>
<p:tagLst xmlns:a="http://schemas.openxmlformats.org/drawingml/2006/main" xmlns:r="http://schemas.openxmlformats.org/officeDocument/2006/relationships" xmlns:p="http://schemas.openxmlformats.org/presentationml/2006/main">
  <p:tag name="EE4P_AGENDAWIZARD" val="item_ee8c388e-0af6-4792-a606-0733a6db944a_ItemNo"/>
  <p:tag name="EE4P_AGENDAWIZARD_CONTENT" val="/7"/>
  <p:tag name="EE4P_AGENDAWIZARD_PROPERTIES" val="40.49992/267.7279/19.05543/19.05536"/>
</p:tagLst>
</file>

<file path=ppt/tags/tag1059.xml><?xml version="1.0" encoding="utf-8"?>
<p:tagLst xmlns:a="http://schemas.openxmlformats.org/drawingml/2006/main" xmlns:r="http://schemas.openxmlformats.org/officeDocument/2006/relationships" xmlns:p="http://schemas.openxmlformats.org/presentationml/2006/main">
  <p:tag name="EE4P_AGENDAWIZARD" val="item_e686a40c-d6b7-415b-946e-7f370d22457d_PageNo"/>
  <p:tag name="EE4P_AGENDAWIZARD_PROPERTIES" val="910.4155/245.6482/5.267795/19.05543"/>
  <p:tag name="EE4P_AGENDAWIZARD_CONTENT" val="/85"/>
</p:tagLst>
</file>

<file path=ppt/tags/tag106.xml><?xml version="1.0" encoding="utf-8"?>
<p:tagLst xmlns:a="http://schemas.openxmlformats.org/drawingml/2006/main" xmlns:r="http://schemas.openxmlformats.org/officeDocument/2006/relationships" xmlns:p="http://schemas.openxmlformats.org/presentationml/2006/main">
  <p:tag name="EE4P_AGENDAWIZARD" val="item_ff79394e-4f96-4feb-8230-2b02ebe76a91_Topic"/>
  <p:tag name="EE4P_AGENDAWIZARD_CONTENT" val="/目标检测是什么？"/>
  <p:tag name="EE4P_AGENDAWIZARD_PROPERTIES" val="77.00465/135.25/204.1258/31.50472"/>
</p:tagLst>
</file>

<file path=ppt/tags/tag1060.xml><?xml version="1.0" encoding="utf-8"?>
<p:tagLst xmlns:a="http://schemas.openxmlformats.org/drawingml/2006/main" xmlns:r="http://schemas.openxmlformats.org/officeDocument/2006/relationships" xmlns:p="http://schemas.openxmlformats.org/presentationml/2006/main">
  <p:tag name="EE4P_AGENDAWIZARD" val="item_e686a40c-d6b7-415b-946e-7f370d22457d_Topic"/>
  <p:tag name="EE4P_AGENDAWIZARD_CONTENT" val="/Scaled-YOLOv4"/>
  <p:tag name="EE4P_AGENDAWIZARD_PROPERTIES" val="62.57953/245.6482/154.1991/19.05543"/>
</p:tagLst>
</file>

<file path=ppt/tags/tag1061.xml><?xml version="1.0" encoding="utf-8"?>
<p:tagLst xmlns:a="http://schemas.openxmlformats.org/drawingml/2006/main" xmlns:r="http://schemas.openxmlformats.org/officeDocument/2006/relationships" xmlns:p="http://schemas.openxmlformats.org/presentationml/2006/main">
  <p:tag name="EE4P_AGENDAWIZARD" val="item_e686a40c-d6b7-415b-946e-7f370d22457d_ItemNo"/>
  <p:tag name="EE4P_AGENDAWIZARD_CONTENT" val="/6"/>
  <p:tag name="EE4P_AGENDAWIZARD_PROPERTIES" val="40.49992/245.6482/19.05543/19.05543"/>
</p:tagLst>
</file>

<file path=ppt/tags/tag1062.xml><?xml version="1.0" encoding="utf-8"?>
<p:tagLst xmlns:a="http://schemas.openxmlformats.org/drawingml/2006/main" xmlns:r="http://schemas.openxmlformats.org/officeDocument/2006/relationships" xmlns:p="http://schemas.openxmlformats.org/presentationml/2006/main">
  <p:tag name="EE4P_AGENDAWIZARD" val="item_90ccecf7-1a88-476a-9995-f385df1ecb6d_PageNo"/>
  <p:tag name="EE4P_AGENDAWIZARD_PROPERTIES" val="910.4155/223.5685/5.267795/19.05543"/>
  <p:tag name="EE4P_AGENDAWIZARD_CONTENT" val="/81"/>
</p:tagLst>
</file>

<file path=ppt/tags/tag1063.xml><?xml version="1.0" encoding="utf-8"?>
<p:tagLst xmlns:a="http://schemas.openxmlformats.org/drawingml/2006/main" xmlns:r="http://schemas.openxmlformats.org/officeDocument/2006/relationships" xmlns:p="http://schemas.openxmlformats.org/presentationml/2006/main">
  <p:tag name="EE4P_AGENDAWIZARD" val="item_90ccecf7-1a88-476a-9995-f385df1ecb6d_Topic"/>
  <p:tag name="EE4P_AGENDAWIZARD_CONTENT" val="/YOLOv5"/>
  <p:tag name="EE4P_AGENDAWIZARD_PROPERTIES" val="62.57953/223.5685/154.1991/19.05543"/>
</p:tagLst>
</file>

<file path=ppt/tags/tag1064.xml><?xml version="1.0" encoding="utf-8"?>
<p:tagLst xmlns:a="http://schemas.openxmlformats.org/drawingml/2006/main" xmlns:r="http://schemas.openxmlformats.org/officeDocument/2006/relationships" xmlns:p="http://schemas.openxmlformats.org/presentationml/2006/main">
  <p:tag name="EE4P_AGENDAWIZARD" val="item_90ccecf7-1a88-476a-9995-f385df1ecb6d_ItemNo"/>
  <p:tag name="EE4P_AGENDAWIZARD_CONTENT" val="/5"/>
  <p:tag name="EE4P_AGENDAWIZARD_PROPERTIES" val="40.49992/223.5685/19.05543/19.05543"/>
</p:tagLst>
</file>

<file path=ppt/tags/tag1065.xml><?xml version="1.0" encoding="utf-8"?>
<p:tagLst xmlns:a="http://schemas.openxmlformats.org/drawingml/2006/main" xmlns:r="http://schemas.openxmlformats.org/officeDocument/2006/relationships" xmlns:p="http://schemas.openxmlformats.org/presentationml/2006/main">
  <p:tag name="EE4P_AGENDAWIZARD" val="item_bb633197-64b9-4d62-b3c9-eca77b982714_PageNo"/>
  <p:tag name="EE4P_AGENDAWIZARD_PROPERTIES" val="910.4155/201.4889/5.267795/19.05543"/>
  <p:tag name="EE4P_AGENDAWIZARD_CONTENT" val="/76"/>
</p:tagLst>
</file>

<file path=ppt/tags/tag1066.xml><?xml version="1.0" encoding="utf-8"?>
<p:tagLst xmlns:a="http://schemas.openxmlformats.org/drawingml/2006/main" xmlns:r="http://schemas.openxmlformats.org/officeDocument/2006/relationships" xmlns:p="http://schemas.openxmlformats.org/presentationml/2006/main">
  <p:tag name="EE4P_AGENDAWIZARD" val="item_bb633197-64b9-4d62-b3c9-eca77b982714_Topic"/>
  <p:tag name="EE4P_AGENDAWIZARD_CONTENT" val="/YOLOv4"/>
  <p:tag name="EE4P_AGENDAWIZARD_PROPERTIES" val="62.57953/201.4889/154.1991/19.05543"/>
</p:tagLst>
</file>

<file path=ppt/tags/tag1067.xml><?xml version="1.0" encoding="utf-8"?>
<p:tagLst xmlns:a="http://schemas.openxmlformats.org/drawingml/2006/main" xmlns:r="http://schemas.openxmlformats.org/officeDocument/2006/relationships" xmlns:p="http://schemas.openxmlformats.org/presentationml/2006/main">
  <p:tag name="EE4P_AGENDAWIZARD" val="item_bb633197-64b9-4d62-b3c9-eca77b982714_ItemNo"/>
  <p:tag name="EE4P_AGENDAWIZARD_CONTENT" val="/4"/>
  <p:tag name="EE4P_AGENDAWIZARD_PROPERTIES" val="40.49992/201.4889/19.05543/19.05543"/>
</p:tagLst>
</file>

<file path=ppt/tags/tag1068.xml><?xml version="1.0" encoding="utf-8"?>
<p:tagLst xmlns:a="http://schemas.openxmlformats.org/drawingml/2006/main" xmlns:r="http://schemas.openxmlformats.org/officeDocument/2006/relationships" xmlns:p="http://schemas.openxmlformats.org/presentationml/2006/main">
  <p:tag name="EE4P_AGENDAWIZARD" val="item_55787c8c-e318-4e99-983c-6f4014e75aa1_PageNo"/>
  <p:tag name="EE4P_AGENDAWIZARD_PROPERTIES" val="910.4155/179.4093/5.267795/19.05543"/>
  <p:tag name="EE4P_AGENDAWIZARD_CONTENT" val="/69"/>
</p:tagLst>
</file>

<file path=ppt/tags/tag1069.xml><?xml version="1.0" encoding="utf-8"?>
<p:tagLst xmlns:a="http://schemas.openxmlformats.org/drawingml/2006/main" xmlns:r="http://schemas.openxmlformats.org/officeDocument/2006/relationships" xmlns:p="http://schemas.openxmlformats.org/presentationml/2006/main">
  <p:tag name="EE4P_AGENDAWIZARD" val="item_55787c8c-e318-4e99-983c-6f4014e75aa1_Topic"/>
  <p:tag name="EE4P_AGENDAWIZARD_CONTENT" val="/YOLOv3"/>
  <p:tag name="EE4P_AGENDAWIZARD_PROPERTIES" val="62.57953/179.4093/154.1991/19.05543"/>
</p:tagLst>
</file>

<file path=ppt/tags/tag107.xml><?xml version="1.0" encoding="utf-8"?>
<p:tagLst xmlns:a="http://schemas.openxmlformats.org/drawingml/2006/main" xmlns:r="http://schemas.openxmlformats.org/officeDocument/2006/relationships" xmlns:p="http://schemas.openxmlformats.org/presentationml/2006/main">
  <p:tag name="EE4P_AGENDAWIZARD" val="item_ff79394e-4f96-4feb-8230-2b02ebe76a91_ItemNo"/>
  <p:tag name="EE4P_AGENDAWIZARD_CONTENT" val="/1"/>
  <p:tag name="EE4P_AGENDAWIZARD_PROPERTIES" val="40.49992/135.25/31.50472/31.50472"/>
</p:tagLst>
</file>

<file path=ppt/tags/tag1070.xml><?xml version="1.0" encoding="utf-8"?>
<p:tagLst xmlns:a="http://schemas.openxmlformats.org/drawingml/2006/main" xmlns:r="http://schemas.openxmlformats.org/officeDocument/2006/relationships" xmlns:p="http://schemas.openxmlformats.org/presentationml/2006/main">
  <p:tag name="EE4P_AGENDAWIZARD" val="item_55787c8c-e318-4e99-983c-6f4014e75aa1_ItemNo"/>
  <p:tag name="EE4P_AGENDAWIZARD_CONTENT" val="/3"/>
  <p:tag name="EE4P_AGENDAWIZARD_PROPERTIES" val="40.49992/179.4093/19.05543/19.05543"/>
</p:tagLst>
</file>

<file path=ppt/tags/tag1071.xml><?xml version="1.0" encoding="utf-8"?>
<p:tagLst xmlns:a="http://schemas.openxmlformats.org/drawingml/2006/main" xmlns:r="http://schemas.openxmlformats.org/officeDocument/2006/relationships" xmlns:p="http://schemas.openxmlformats.org/presentationml/2006/main">
  <p:tag name="EE4P_AGENDAWIZARD" val="item_e3effbf2-c680-4a75-b917-58c654acdbde_PageNo"/>
  <p:tag name="EE4P_AGENDAWIZARD_PROPERTIES" val="910.4155/157.3296/5.267795/19.05543"/>
  <p:tag name="EE4P_AGENDAWIZARD_CONTENT" val="/63"/>
</p:tagLst>
</file>

<file path=ppt/tags/tag1072.xml><?xml version="1.0" encoding="utf-8"?>
<p:tagLst xmlns:a="http://schemas.openxmlformats.org/drawingml/2006/main" xmlns:r="http://schemas.openxmlformats.org/officeDocument/2006/relationships" xmlns:p="http://schemas.openxmlformats.org/presentationml/2006/main">
  <p:tag name="EE4P_AGENDAWIZARD" val="item_e3effbf2-c680-4a75-b917-58c654acdbde_Topic"/>
  <p:tag name="EE4P_AGENDAWIZARD_CONTENT" val="/YOLO9000"/>
  <p:tag name="EE4P_AGENDAWIZARD_PROPERTIES" val="62.57953/157.3296/154.1991/19.05543"/>
</p:tagLst>
</file>

<file path=ppt/tags/tag1073.xml><?xml version="1.0" encoding="utf-8"?>
<p:tagLst xmlns:a="http://schemas.openxmlformats.org/drawingml/2006/main" xmlns:r="http://schemas.openxmlformats.org/officeDocument/2006/relationships" xmlns:p="http://schemas.openxmlformats.org/presentationml/2006/main">
  <p:tag name="EE4P_AGENDAWIZARD" val="item_e3effbf2-c680-4a75-b917-58c654acdbde_ItemNo"/>
  <p:tag name="EE4P_AGENDAWIZARD_CONTENT" val="/2"/>
  <p:tag name="EE4P_AGENDAWIZARD_PROPERTIES" val="40.49992/157.3296/19.05543/19.05543"/>
</p:tagLst>
</file>

<file path=ppt/tags/tag1074.xml><?xml version="1.0" encoding="utf-8"?>
<p:tagLst xmlns:a="http://schemas.openxmlformats.org/drawingml/2006/main" xmlns:r="http://schemas.openxmlformats.org/officeDocument/2006/relationships" xmlns:p="http://schemas.openxmlformats.org/presentationml/2006/main">
  <p:tag name="EE4P_AGENDAWIZARD" val="item_73c50061-2ef5-463e-901c-c6cb38993807_PageNo"/>
  <p:tag name="EE4P_AGENDAWIZARD_PROPERTIES" val="910.4155/135.25/5.267795/19.05543"/>
  <p:tag name="EE4P_AGENDAWIZARD_CONTENT" val="/55"/>
</p:tagLst>
</file>

<file path=ppt/tags/tag1075.xml><?xml version="1.0" encoding="utf-8"?>
<p:tagLst xmlns:a="http://schemas.openxmlformats.org/drawingml/2006/main" xmlns:r="http://schemas.openxmlformats.org/officeDocument/2006/relationships" xmlns:p="http://schemas.openxmlformats.org/presentationml/2006/main">
  <p:tag name="EE4P_AGENDAWIZARD" val="item_73c50061-2ef5-463e-901c-c6cb38993807_Topic"/>
  <p:tag name="EE4P_AGENDAWIZARD_CONTENT" val="/You Only Look Once"/>
  <p:tag name="EE4P_AGENDAWIZARD_PROPERTIES" val="62.57953/135.25/154.1991/19.05543"/>
</p:tagLst>
</file>

<file path=ppt/tags/tag1076.xml><?xml version="1.0" encoding="utf-8"?>
<p:tagLst xmlns:a="http://schemas.openxmlformats.org/drawingml/2006/main" xmlns:r="http://schemas.openxmlformats.org/officeDocument/2006/relationships" xmlns:p="http://schemas.openxmlformats.org/presentationml/2006/main">
  <p:tag name="EE4P_AGENDAWIZARD" val="item_73c50061-2ef5-463e-901c-c6cb38993807_ItemNo"/>
  <p:tag name="EE4P_AGENDAWIZARD_CONTENT" val="/1"/>
  <p:tag name="EE4P_AGENDAWIZARD_PROPERTIES" val="40.49992/135.25/19.05543/19.05543"/>
</p:tagLst>
</file>

<file path=ppt/tags/tag107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8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8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8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8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86.xml><?xml version="1.0" encoding="utf-8"?>
<p:tagLst xmlns:a="http://schemas.openxmlformats.org/drawingml/2006/main" xmlns:r="http://schemas.openxmlformats.org/officeDocument/2006/relationships" xmlns:p="http://schemas.openxmlformats.org/presentationml/2006/main">
  <p:tag name="EE4P_SLIDEID" val="eacb9316-6b68-4662-94b8-c848f6f7cc96"/>
</p:tagLst>
</file>

<file path=ppt/tags/tag1086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8.xml><?xml version="1.0" encoding="utf-8"?>
<p:tagLst xmlns:a="http://schemas.openxmlformats.org/drawingml/2006/main" xmlns:r="http://schemas.openxmlformats.org/officeDocument/2006/relationships" xmlns:p="http://schemas.openxmlformats.org/presentationml/2006/main">
  <p:tag name="EE4P_AGENDAWIZARD" val="item_951219b9-2655-4923-a391-53bd2df846b5_PageNo"/>
  <p:tag name="EE4P_AGENDAWIZARD_PROPERTIES" val="910.4155/466.4447/5.267795/19.05543"/>
  <p:tag name="EE4P_AGENDAWIZARD_CONTENT" val="/132"/>
</p:tagLst>
</file>

<file path=ppt/tags/tag1089.xml><?xml version="1.0" encoding="utf-8"?>
<p:tagLst xmlns:a="http://schemas.openxmlformats.org/drawingml/2006/main" xmlns:r="http://schemas.openxmlformats.org/officeDocument/2006/relationships" xmlns:p="http://schemas.openxmlformats.org/presentationml/2006/main">
  <p:tag name="EE4P_AGENDAWIZARD" val="item_951219b9-2655-4923-a391-53bd2df846b5_Topic"/>
  <p:tag name="EE4P_AGENDAWIZARD_CONTENT" val="/YOLOv9"/>
  <p:tag name="EE4P_AGENDAWIZARD_PROPERTIES" val="62.57953/466.4447/154.1991/19.05543"/>
</p:tagLst>
</file>

<file path=ppt/tags/tag1089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9.xml><?xml version="1.0" encoding="utf-8"?>
<p:tagLst xmlns:a="http://schemas.openxmlformats.org/drawingml/2006/main" xmlns:r="http://schemas.openxmlformats.org/officeDocument/2006/relationships" xmlns:p="http://schemas.openxmlformats.org/presentationml/2006/main">
  <p:tag name="EE4P_STYLE_ID" val="6cd991bf-f022-4378-96e7-2c338aeb3f5a"/>
  <p:tag name="EE4P_STYLE_NAME" val="Box"/>
  <p:tag name="EE4P_SMART_ELEMENT" val="NumberBall"/>
  <p:tag name="EE4P_SMART_ELEMENT_XML" val="&lt;smartelement id=&quot;NumberBall&quot; shape=&quot;Oval&quot;&gt;&lt;position width=&quot;22&quot; height=&quot;22&quot; alignment=&quot;1&quot; /&gt;&lt;elements&gt;&lt;element name=&quot;background&quot;&gt;&lt;fill visible=&quot;1&quot; foreColor=&quot;&quot; /&gt;&lt;line visible=&quot;0&quot; /&gt;&lt;reflection visible=&quot;0&quot; /&gt;&lt;shadow visible=&quot;0&quot; /&gt;&lt;font color=&quot;!&quot; /&gt;&lt;/element&gt;&lt;/elements&gt;&lt;colors&gt;&lt;color value=&quot;5!14&quot; name=&quot;Accent 1&quot; default=&quot;1&quot; /&gt;&lt;color value=&quot;6!14&quot; name=&quot;Accent 2&quot; /&gt;&lt;color value=&quot;7!14&quot; name=&quot;Accent 3&quot; /&gt;&lt;color value=&quot;8!14&quot; name=&quot;Accent 4&quot; /&gt;&lt;color value=&quot;9!14&quot; name=&quot;Accent 5&quot; /&gt;&lt;color value=&quot;10!14&quot; name=&quot;Accent 6&quot; /&gt;&lt;color value=&quot;#000000!#ffffff&quot; name=&quot;Black&quot; /&gt;&lt;color value=&quot;#ffffff!#000000&quot; name=&quot;White&quot; /&gt;&lt;/colors&gt;&lt;shapes&gt;&lt;value id=&quot;Oval&quot; /&gt;&lt;value id=&quot;Rectangle&quot; /&gt;&lt;/shapes&gt;&lt;/smartelement&gt;"/>
</p:tagLst>
</file>

<file path=ppt/tags/tag1090.xml><?xml version="1.0" encoding="utf-8"?>
<p:tagLst xmlns:a="http://schemas.openxmlformats.org/drawingml/2006/main" xmlns:r="http://schemas.openxmlformats.org/officeDocument/2006/relationships" xmlns:p="http://schemas.openxmlformats.org/presentationml/2006/main">
  <p:tag name="EE4P_AGENDAWIZARD" val="item_951219b9-2655-4923-a391-53bd2df846b5_ItemNo"/>
  <p:tag name="EE4P_AGENDAWIZARD_CONTENT" val="/16"/>
  <p:tag name="EE4P_AGENDAWIZARD_PROPERTIES" val="40.49992/466.4447/19.05543/19.05543"/>
</p:tagLst>
</file>

<file path=ppt/tags/tag1090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91.xml><?xml version="1.0" encoding="utf-8"?>
<p:tagLst xmlns:a="http://schemas.openxmlformats.org/drawingml/2006/main" xmlns:r="http://schemas.openxmlformats.org/officeDocument/2006/relationships" xmlns:p="http://schemas.openxmlformats.org/presentationml/2006/main">
  <p:tag name="EE4P_AGENDAWIZARD" val="item_f0b92527-73ca-4038-a3d9-fe77d63e682c_PageNo"/>
  <p:tag name="EE4P_AGENDAWIZARD_PROPERTIES" val="910.4155/444.3651/5.267795/19.05543"/>
  <p:tag name="EE4P_AGENDAWIZARD_CONTENT" val="/124"/>
</p:tagLst>
</file>

<file path=ppt/tags/tag1092.xml><?xml version="1.0" encoding="utf-8"?>
<p:tagLst xmlns:a="http://schemas.openxmlformats.org/drawingml/2006/main" xmlns:r="http://schemas.openxmlformats.org/officeDocument/2006/relationships" xmlns:p="http://schemas.openxmlformats.org/presentationml/2006/main">
  <p:tag name="EE4P_AGENDAWIZARD" val="item_f0b92527-73ca-4038-a3d9-fe77d63e682c_Topic"/>
  <p:tag name="EE4P_AGENDAWIZARD_CONTENT" val="/YOLO-World"/>
  <p:tag name="EE4P_AGENDAWIZARD_PROPERTIES" val="62.57953/444.3651/154.1991/19.05543"/>
</p:tagLst>
</file>

<file path=ppt/tags/tag1092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93.xml><?xml version="1.0" encoding="utf-8"?>
<p:tagLst xmlns:a="http://schemas.openxmlformats.org/drawingml/2006/main" xmlns:r="http://schemas.openxmlformats.org/officeDocument/2006/relationships" xmlns:p="http://schemas.openxmlformats.org/presentationml/2006/main">
  <p:tag name="EE4P_AGENDAWIZARD" val="item_f0b92527-73ca-4038-a3d9-fe77d63e682c_ItemNo"/>
  <p:tag name="EE4P_AGENDAWIZARD_CONTENT" val="/15"/>
  <p:tag name="EE4P_AGENDAWIZARD_PROPERTIES" val="40.49992/444.3651/19.05543/19.05543"/>
</p:tagLst>
</file>

<file path=ppt/tags/tag1093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94.xml><?xml version="1.0" encoding="utf-8"?>
<p:tagLst xmlns:a="http://schemas.openxmlformats.org/drawingml/2006/main" xmlns:r="http://schemas.openxmlformats.org/officeDocument/2006/relationships" xmlns:p="http://schemas.openxmlformats.org/presentationml/2006/main">
  <p:tag name="EE4P_AGENDAWIZARD" val="item_843462fd-bd4c-4a19-8c73-2db80e62d07c_PageNo"/>
  <p:tag name="EE4P_AGENDAWIZARD_PROPERTIES" val="910.4155/422.2854/5.267795/19.05536"/>
  <p:tag name="EE4P_AGENDAWIZARD_CONTENT" val="/120"/>
</p:tagLst>
</file>

<file path=ppt/tags/tag1095.xml><?xml version="1.0" encoding="utf-8"?>
<p:tagLst xmlns:a="http://schemas.openxmlformats.org/drawingml/2006/main" xmlns:r="http://schemas.openxmlformats.org/officeDocument/2006/relationships" xmlns:p="http://schemas.openxmlformats.org/presentationml/2006/main">
  <p:tag name="EE4P_AGENDAWIZARD" val="item_843462fd-bd4c-4a19-8c73-2db80e62d07c_Topic"/>
  <p:tag name="EE4P_AGENDAWIZARD_CONTENT" val="/YOLO-NAS"/>
  <p:tag name="EE4P_AGENDAWIZARD_PROPERTIES" val="62.57953/422.2854/154.1991/19.05536"/>
</p:tagLst>
</file>

<file path=ppt/tags/tag1096.xml><?xml version="1.0" encoding="utf-8"?>
<p:tagLst xmlns:a="http://schemas.openxmlformats.org/drawingml/2006/main" xmlns:r="http://schemas.openxmlformats.org/officeDocument/2006/relationships" xmlns:p="http://schemas.openxmlformats.org/presentationml/2006/main">
  <p:tag name="EE4P_AGENDAWIZARD" val="item_843462fd-bd4c-4a19-8c73-2db80e62d07c_ItemNo"/>
  <p:tag name="EE4P_AGENDAWIZARD_CONTENT" val="/14"/>
  <p:tag name="EE4P_AGENDAWIZARD_PROPERTIES" val="40.49992/422.2854/19.05543/19.05536"/>
</p:tagLst>
</file>

<file path=ppt/tags/tag1096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97.xml><?xml version="1.0" encoding="utf-8"?>
<p:tagLst xmlns:a="http://schemas.openxmlformats.org/drawingml/2006/main" xmlns:r="http://schemas.openxmlformats.org/officeDocument/2006/relationships" xmlns:p="http://schemas.openxmlformats.org/presentationml/2006/main">
  <p:tag name="EE4P_AGENDAWIZARD" val="item_bfb95e89-a131-4b34-b727-9216ca22d070_PageNo"/>
  <p:tag name="EE4P_AGENDAWIZARD_PROPERTIES" val="910.4155/400.2057/5.267795/19.05543"/>
  <p:tag name="EE4P_AGENDAWIZARD_CONTENT" val="/111"/>
</p:tagLst>
</file>

<file path=ppt/tags/tag1098.xml><?xml version="1.0" encoding="utf-8"?>
<p:tagLst xmlns:a="http://schemas.openxmlformats.org/drawingml/2006/main" xmlns:r="http://schemas.openxmlformats.org/officeDocument/2006/relationships" xmlns:p="http://schemas.openxmlformats.org/presentationml/2006/main">
  <p:tag name="EE4P_AGENDAWIZARD" val="item_bfb95e89-a131-4b34-b727-9216ca22d070_Topic"/>
  <p:tag name="EE4P_AGENDAWIZARD_CONTENT" val="/PP-YOLO PP-YOLOv2 PP-YOLOvE"/>
  <p:tag name="EE4P_AGENDAWIZARD_PROPERTIES" val="62.57953/400.2057/154.1991/19.05543"/>
</p:tagLst>
</file>

<file path=ppt/tags/tag1099.xml><?xml version="1.0" encoding="utf-8"?>
<p:tagLst xmlns:a="http://schemas.openxmlformats.org/drawingml/2006/main" xmlns:r="http://schemas.openxmlformats.org/officeDocument/2006/relationships" xmlns:p="http://schemas.openxmlformats.org/presentationml/2006/main">
  <p:tag name="EE4P_AGENDAWIZARD" val="item_bfb95e89-a131-4b34-b727-9216ca22d070_ItemNo"/>
  <p:tag name="EE4P_AGENDAWIZARD_CONTENT" val="/13"/>
  <p:tag name="EE4P_AGENDAWIZARD_PROPERTIES" val="40.49992/400.2057/19.05543/19.05543"/>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34f253b2-3044-4574-9970-4cf76daca6c8_PageNo"/>
  <p:tag name="EE4P_AGENDAWIZARD_PROPERTIES" val="904.603/281.2689/8.709291/31.50472"/>
  <p:tag name="EE4P_AGENDAWIZARD_CONTENT" val="/143"/>
</p:tagLst>
</file>

<file path=ppt/tags/tag110.xml><?xml version="1.0" encoding="utf-8"?>
<p:tagLst xmlns:a="http://schemas.openxmlformats.org/drawingml/2006/main" xmlns:r="http://schemas.openxmlformats.org/officeDocument/2006/relationships" xmlns:p="http://schemas.openxmlformats.org/presentationml/2006/main">
  <p:tag name="EE4P_STYLE_ID" val="6cd991bf-f022-4378-96e7-2c338aeb3f5a"/>
  <p:tag name="EE4P_STYLE_NAME" val="Box"/>
  <p:tag name="EE4P_SMART_ELEMENT" val="NumberBall"/>
  <p:tag name="EE4P_SMART_ELEMENT_XML" val="&lt;smartelement id=&quot;NumberBall&quot; shape=&quot;Oval&quot;&gt;&lt;position width=&quot;22&quot; height=&quot;22&quot; alignment=&quot;1&quot; /&gt;&lt;elements&gt;&lt;element name=&quot;background&quot;&gt;&lt;fill visible=&quot;1&quot; foreColor=&quot;&quot; /&gt;&lt;line visible=&quot;0&quot; /&gt;&lt;reflection visible=&quot;0&quot; /&gt;&lt;shadow visible=&quot;0&quot; /&gt;&lt;font color=&quot;!&quot; /&gt;&lt;/element&gt;&lt;/elements&gt;&lt;colors&gt;&lt;color value=&quot;5!14&quot; name=&quot;Accent 1&quot; default=&quot;1&quot; /&gt;&lt;color value=&quot;6!14&quot; name=&quot;Accent 2&quot; /&gt;&lt;color value=&quot;7!14&quot; name=&quot;Accent 3&quot; /&gt;&lt;color value=&quot;8!14&quot; name=&quot;Accent 4&quot; /&gt;&lt;color value=&quot;9!14&quot; name=&quot;Accent 5&quot; /&gt;&lt;color value=&quot;10!14&quot; name=&quot;Accent 6&quot; /&gt;&lt;color value=&quot;#000000!#ffffff&quot; name=&quot;Black&quot; /&gt;&lt;color value=&quot;#ffffff!#000000&quot; name=&quot;White&quot; /&gt;&lt;/colors&gt;&lt;shapes&gt;&lt;value id=&quot;Oval&quot; /&gt;&lt;value id=&quot;Rectangle&quot; /&gt;&lt;/shapes&gt;&lt;/smartelement&gt;"/>
</p:tagLst>
</file>

<file path=ppt/tags/tag1100.xml><?xml version="1.0" encoding="utf-8"?>
<p:tagLst xmlns:a="http://schemas.openxmlformats.org/drawingml/2006/main" xmlns:r="http://schemas.openxmlformats.org/officeDocument/2006/relationships" xmlns:p="http://schemas.openxmlformats.org/presentationml/2006/main">
  <p:tag name="EE4P_AGENDAWIZARD" val="item_eacb9316-6b68-4662-94b8-c848f6f7cc96_Element"/>
</p:tagLst>
</file>

<file path=ppt/tags/tag1101.xml><?xml version="1.0" encoding="utf-8"?>
<p:tagLst xmlns:a="http://schemas.openxmlformats.org/drawingml/2006/main" xmlns:r="http://schemas.openxmlformats.org/officeDocument/2006/relationships" xmlns:p="http://schemas.openxmlformats.org/presentationml/2006/main">
  <p:tag name="EE4P_AGENDAWIZARD" val="item_eacb9316-6b68-4662-94b8-c848f6f7cc96_PageNo"/>
  <p:tag name="EE4P_AGENDAWIZARD_PROPERTIES" val="910.4155/378.1261/5.267795/19.05543"/>
  <p:tag name="EE4P_AGENDAWIZARD_CONTENT" val="/106"/>
</p:tagLst>
</file>

<file path=ppt/tags/tag1101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102.xml><?xml version="1.0" encoding="utf-8"?>
<p:tagLst xmlns:a="http://schemas.openxmlformats.org/drawingml/2006/main" xmlns:r="http://schemas.openxmlformats.org/officeDocument/2006/relationships" xmlns:p="http://schemas.openxmlformats.org/presentationml/2006/main">
  <p:tag name="EE4P_AGENDAWIZARD" val="item_eacb9316-6b68-4662-94b8-c848f6f7cc96_Topic"/>
  <p:tag name="EE4P_AGENDAWIZARD_CONTENT" val="/YOLOv8"/>
  <p:tag name="EE4P_AGENDAWIZARD_PROPERTIES" val="62.57953/378.1261/154.1991/19.05543"/>
</p:tagLst>
</file>

<file path=ppt/tags/tag1103.xml><?xml version="1.0" encoding="utf-8"?>
<p:tagLst xmlns:a="http://schemas.openxmlformats.org/drawingml/2006/main" xmlns:r="http://schemas.openxmlformats.org/officeDocument/2006/relationships" xmlns:p="http://schemas.openxmlformats.org/presentationml/2006/main">
  <p:tag name="EE4P_AGENDAWIZARD" val="item_eacb9316-6b68-4662-94b8-c848f6f7cc96_ItemNo"/>
  <p:tag name="EE4P_AGENDAWIZARD_CONTENT" val="/12"/>
  <p:tag name="EE4P_AGENDAWIZARD_PROPERTIES" val="40.49992/378.1261/19.05543/19.05543"/>
</p:tagLst>
</file>

<file path=ppt/tags/tag1104.xml><?xml version="1.0" encoding="utf-8"?>
<p:tagLst xmlns:a="http://schemas.openxmlformats.org/drawingml/2006/main" xmlns:r="http://schemas.openxmlformats.org/officeDocument/2006/relationships" xmlns:p="http://schemas.openxmlformats.org/presentationml/2006/main">
  <p:tag name="EE4P_AGENDAWIZARD" val="item_687e02da-61f6-4a46-932a-b7b658afd324_PageNo"/>
  <p:tag name="EE4P_AGENDAWIZARD_PROPERTIES" val="910.4155/356.0464/5.267795/19.05543"/>
  <p:tag name="EE4P_AGENDAWIZARD_CONTENT" val="/102"/>
</p:tagLst>
</file>

<file path=ppt/tags/tag1105.xml><?xml version="1.0" encoding="utf-8"?>
<p:tagLst xmlns:a="http://schemas.openxmlformats.org/drawingml/2006/main" xmlns:r="http://schemas.openxmlformats.org/officeDocument/2006/relationships" xmlns:p="http://schemas.openxmlformats.org/presentationml/2006/main">
  <p:tag name="EE4P_AGENDAWIZARD" val="item_687e02da-61f6-4a46-932a-b7b658afd324_Topic"/>
  <p:tag name="EE4P_AGENDAWIZARD_CONTENT" val="/DAMO-YOLO"/>
  <p:tag name="EE4P_AGENDAWIZARD_PROPERTIES" val="62.57953/356.0464/154.1991/19.05543"/>
</p:tagLst>
</file>

<file path=ppt/tags/tag1106.xml><?xml version="1.0" encoding="utf-8"?>
<p:tagLst xmlns:a="http://schemas.openxmlformats.org/drawingml/2006/main" xmlns:r="http://schemas.openxmlformats.org/officeDocument/2006/relationships" xmlns:p="http://schemas.openxmlformats.org/presentationml/2006/main">
  <p:tag name="EE4P_AGENDAWIZARD" val="item_687e02da-61f6-4a46-932a-b7b658afd324_ItemNo"/>
  <p:tag name="EE4P_AGENDAWIZARD_CONTENT" val="/11"/>
  <p:tag name="EE4P_AGENDAWIZARD_PROPERTIES" val="40.49992/356.0464/19.05543/19.05543"/>
</p:tagLst>
</file>

<file path=ppt/tags/tag1107.xml><?xml version="1.0" encoding="utf-8"?>
<p:tagLst xmlns:a="http://schemas.openxmlformats.org/drawingml/2006/main" xmlns:r="http://schemas.openxmlformats.org/officeDocument/2006/relationships" xmlns:p="http://schemas.openxmlformats.org/presentationml/2006/main">
  <p:tag name="EE4P_AGENDAWIZARD" val="item_a13345af-30bf-4c06-aad8-28d108a0a77c_PageNo"/>
  <p:tag name="EE4P_AGENDAWIZARD_PROPERTIES" val="910.4155/333.9668/5.267795/19.05543"/>
  <p:tag name="EE4P_AGENDAWIZARD_CONTENT" val="/97"/>
</p:tagLst>
</file>

<file path=ppt/tags/tag1108.xml><?xml version="1.0" encoding="utf-8"?>
<p:tagLst xmlns:a="http://schemas.openxmlformats.org/drawingml/2006/main" xmlns:r="http://schemas.openxmlformats.org/officeDocument/2006/relationships" xmlns:p="http://schemas.openxmlformats.org/presentationml/2006/main">
  <p:tag name="EE4P_AGENDAWIZARD" val="item_a13345af-30bf-4c06-aad8-28d108a0a77c_Topic"/>
  <p:tag name="EE4P_AGENDAWIZARD_CONTENT" val="/YOLOv7"/>
  <p:tag name="EE4P_AGENDAWIZARD_PROPERTIES" val="62.57953/333.9668/154.1991/19.05543"/>
</p:tagLst>
</file>

<file path=ppt/tags/tag1109.xml><?xml version="1.0" encoding="utf-8"?>
<p:tagLst xmlns:a="http://schemas.openxmlformats.org/drawingml/2006/main" xmlns:r="http://schemas.openxmlformats.org/officeDocument/2006/relationships" xmlns:p="http://schemas.openxmlformats.org/presentationml/2006/main">
  <p:tag name="EE4P_AGENDAWIZARD" val="item_a13345af-30bf-4c06-aad8-28d108a0a77c_ItemNo"/>
  <p:tag name="EE4P_AGENDAWIZARD_CONTENT" val="/10"/>
  <p:tag name="EE4P_AGENDAWIZARD_PROPERTIES" val="40.49992/333.9668/19.05543/19.05543"/>
</p:tagLst>
</file>

<file path=ppt/tags/tag111.xml><?xml version="1.0" encoding="utf-8"?>
<p:tagLst xmlns:a="http://schemas.openxmlformats.org/drawingml/2006/main" xmlns:r="http://schemas.openxmlformats.org/officeDocument/2006/relationships" xmlns:p="http://schemas.openxmlformats.org/presentationml/2006/main">
  <p:tag name="EE4P_SLIDEID" val="8478d2ac-0780-482f-8636-0dabe776632d"/>
</p:tagLst>
</file>

<file path=ppt/tags/tag1110.xml><?xml version="1.0" encoding="utf-8"?>
<p:tagLst xmlns:a="http://schemas.openxmlformats.org/drawingml/2006/main" xmlns:r="http://schemas.openxmlformats.org/officeDocument/2006/relationships" xmlns:p="http://schemas.openxmlformats.org/presentationml/2006/main">
  <p:tag name="EE4P_AGENDAWIZARD" val="item_fdb20c27-7c5b-49ad-af57-77141cb46e3e_PageNo"/>
  <p:tag name="EE4P_AGENDAWIZARD_PROPERTIES" val="910.4155/311.8872/5.267795/19.05543"/>
  <p:tag name="EE4P_AGENDAWIZARD_CONTENT" val="/94"/>
</p:tagLst>
</file>

<file path=ppt/tags/tag1111.xml><?xml version="1.0" encoding="utf-8"?>
<p:tagLst xmlns:a="http://schemas.openxmlformats.org/drawingml/2006/main" xmlns:r="http://schemas.openxmlformats.org/officeDocument/2006/relationships" xmlns:p="http://schemas.openxmlformats.org/presentationml/2006/main">
  <p:tag name="EE4P_AGENDAWIZARD" val="item_fdb20c27-7c5b-49ad-af57-77141cb46e3e_Topic"/>
  <p:tag name="EE4P_AGENDAWIZARD_CONTENT" val="/YOLOv6"/>
  <p:tag name="EE4P_AGENDAWIZARD_PROPERTIES" val="62.57953/311.8872/154.1991/19.05543"/>
</p:tagLst>
</file>

<file path=ppt/tags/tag1112.xml><?xml version="1.0" encoding="utf-8"?>
<p:tagLst xmlns:a="http://schemas.openxmlformats.org/drawingml/2006/main" xmlns:r="http://schemas.openxmlformats.org/officeDocument/2006/relationships" xmlns:p="http://schemas.openxmlformats.org/presentationml/2006/main">
  <p:tag name="EE4P_AGENDAWIZARD" val="item_fdb20c27-7c5b-49ad-af57-77141cb46e3e_ItemNo"/>
  <p:tag name="EE4P_AGENDAWIZARD_CONTENT" val="/9"/>
  <p:tag name="EE4P_AGENDAWIZARD_PROPERTIES" val="40.49992/311.8872/19.05543/19.05543"/>
</p:tagLst>
</file>

<file path=ppt/tags/tag1113.xml><?xml version="1.0" encoding="utf-8"?>
<p:tagLst xmlns:a="http://schemas.openxmlformats.org/drawingml/2006/main" xmlns:r="http://schemas.openxmlformats.org/officeDocument/2006/relationships" xmlns:p="http://schemas.openxmlformats.org/presentationml/2006/main">
  <p:tag name="EE4P_AGENDAWIZARD" val="item_8c0a9f6a-ec23-4339-b204-1ad784653cd2_PageNo"/>
  <p:tag name="EE4P_AGENDAWIZARD_PROPERTIES" val="910.4155/289.8075/5.267795/19.05543"/>
  <p:tag name="EE4P_AGENDAWIZARD_CONTENT" val="/91"/>
</p:tagLst>
</file>

<file path=ppt/tags/tag1114.xml><?xml version="1.0" encoding="utf-8"?>
<p:tagLst xmlns:a="http://schemas.openxmlformats.org/drawingml/2006/main" xmlns:r="http://schemas.openxmlformats.org/officeDocument/2006/relationships" xmlns:p="http://schemas.openxmlformats.org/presentationml/2006/main">
  <p:tag name="EE4P_AGENDAWIZARD" val="item_8c0a9f6a-ec23-4339-b204-1ad784653cd2_Topic"/>
  <p:tag name="EE4P_AGENDAWIZARD_CONTENT" val="/YOLOX"/>
  <p:tag name="EE4P_AGENDAWIZARD_PROPERTIES" val="62.57953/289.8075/154.1991/19.05543"/>
</p:tagLst>
</file>

<file path=ppt/tags/tag1115.xml><?xml version="1.0" encoding="utf-8"?>
<p:tagLst xmlns:a="http://schemas.openxmlformats.org/drawingml/2006/main" xmlns:r="http://schemas.openxmlformats.org/officeDocument/2006/relationships" xmlns:p="http://schemas.openxmlformats.org/presentationml/2006/main">
  <p:tag name="EE4P_AGENDAWIZARD" val="item_8c0a9f6a-ec23-4339-b204-1ad784653cd2_ItemNo"/>
  <p:tag name="EE4P_AGENDAWIZARD_CONTENT" val="/8"/>
  <p:tag name="EE4P_AGENDAWIZARD_PROPERTIES" val="40.49992/289.8075/19.05543/19.05543"/>
</p:tagLst>
</file>

<file path=ppt/tags/tag1116.xml><?xml version="1.0" encoding="utf-8"?>
<p:tagLst xmlns:a="http://schemas.openxmlformats.org/drawingml/2006/main" xmlns:r="http://schemas.openxmlformats.org/officeDocument/2006/relationships" xmlns:p="http://schemas.openxmlformats.org/presentationml/2006/main">
  <p:tag name="EE4P_AGENDAWIZARD" val="item_ee8c388e-0af6-4792-a606-0733a6db944a_PageNo"/>
  <p:tag name="EE4P_AGENDAWIZARD_PROPERTIES" val="910.4155/267.7279/5.267795/19.05536"/>
  <p:tag name="EE4P_AGENDAWIZARD_CONTENT" val="/88"/>
</p:tagLst>
</file>

<file path=ppt/tags/tag1117.xml><?xml version="1.0" encoding="utf-8"?>
<p:tagLst xmlns:a="http://schemas.openxmlformats.org/drawingml/2006/main" xmlns:r="http://schemas.openxmlformats.org/officeDocument/2006/relationships" xmlns:p="http://schemas.openxmlformats.org/presentationml/2006/main">
  <p:tag name="EE4P_AGENDAWIZARD" val="item_ee8c388e-0af6-4792-a606-0733a6db944a_Topic"/>
  <p:tag name="EE4P_AGENDAWIZARD_CONTENT" val="/YOLOR"/>
  <p:tag name="EE4P_AGENDAWIZARD_PROPERTIES" val="62.57953/267.7279/154.1991/19.05536"/>
</p:tagLst>
</file>

<file path=ppt/tags/tag1118.xml><?xml version="1.0" encoding="utf-8"?>
<p:tagLst xmlns:a="http://schemas.openxmlformats.org/drawingml/2006/main" xmlns:r="http://schemas.openxmlformats.org/officeDocument/2006/relationships" xmlns:p="http://schemas.openxmlformats.org/presentationml/2006/main">
  <p:tag name="EE4P_AGENDAWIZARD" val="item_ee8c388e-0af6-4792-a606-0733a6db944a_ItemNo"/>
  <p:tag name="EE4P_AGENDAWIZARD_CONTENT" val="/7"/>
  <p:tag name="EE4P_AGENDAWIZARD_PROPERTIES" val="40.49992/267.7279/19.05543/19.05536"/>
</p:tagLst>
</file>

<file path=ppt/tags/tag1119.xml><?xml version="1.0" encoding="utf-8"?>
<p:tagLst xmlns:a="http://schemas.openxmlformats.org/drawingml/2006/main" xmlns:r="http://schemas.openxmlformats.org/officeDocument/2006/relationships" xmlns:p="http://schemas.openxmlformats.org/presentationml/2006/main">
  <p:tag name="EE4P_AGENDAWIZARD" val="item_e686a40c-d6b7-415b-946e-7f370d22457d_PageNo"/>
  <p:tag name="EE4P_AGENDAWIZARD_PROPERTIES" val="910.4155/245.6482/5.267795/19.05543"/>
  <p:tag name="EE4P_AGENDAWIZARD_CONTENT" val="/85"/>
</p:tagLst>
</file>

<file path=ppt/tags/tag112.xml><?xml version="1.0" encoding="utf-8"?>
<p:tagLst xmlns:a="http://schemas.openxmlformats.org/drawingml/2006/main" xmlns:r="http://schemas.openxmlformats.org/officeDocument/2006/relationships" xmlns:p="http://schemas.openxmlformats.org/presentationml/2006/main">
  <p:tag name="EE4P_AGENDAWIZARD" val="item_34f253b2-3044-4574-9970-4cf76daca6c8_PageNo"/>
  <p:tag name="EE4P_AGENDAWIZARD_PROPERTIES" val="904.603/390.7831/8.709291/31.50472"/>
  <p:tag name="EE4P_AGENDAWIZARD_CONTENT" val="/143"/>
</p:tagLst>
</file>

<file path=ppt/tags/tag1120.xml><?xml version="1.0" encoding="utf-8"?>
<p:tagLst xmlns:a="http://schemas.openxmlformats.org/drawingml/2006/main" xmlns:r="http://schemas.openxmlformats.org/officeDocument/2006/relationships" xmlns:p="http://schemas.openxmlformats.org/presentationml/2006/main">
  <p:tag name="EE4P_AGENDAWIZARD" val="item_e686a40c-d6b7-415b-946e-7f370d22457d_Topic"/>
  <p:tag name="EE4P_AGENDAWIZARD_CONTENT" val="/Scaled-YOLOv4"/>
  <p:tag name="EE4P_AGENDAWIZARD_PROPERTIES" val="62.57953/245.6482/154.1991/19.05543"/>
</p:tagLst>
</file>

<file path=ppt/tags/tag1121.xml><?xml version="1.0" encoding="utf-8"?>
<p:tagLst xmlns:a="http://schemas.openxmlformats.org/drawingml/2006/main" xmlns:r="http://schemas.openxmlformats.org/officeDocument/2006/relationships" xmlns:p="http://schemas.openxmlformats.org/presentationml/2006/main">
  <p:tag name="EE4P_AGENDAWIZARD" val="item_e686a40c-d6b7-415b-946e-7f370d22457d_ItemNo"/>
  <p:tag name="EE4P_AGENDAWIZARD_CONTENT" val="/6"/>
  <p:tag name="EE4P_AGENDAWIZARD_PROPERTIES" val="40.49992/245.6482/19.05543/19.05543"/>
</p:tagLst>
</file>

<file path=ppt/tags/tag1122.xml><?xml version="1.0" encoding="utf-8"?>
<p:tagLst xmlns:a="http://schemas.openxmlformats.org/drawingml/2006/main" xmlns:r="http://schemas.openxmlformats.org/officeDocument/2006/relationships" xmlns:p="http://schemas.openxmlformats.org/presentationml/2006/main">
  <p:tag name="EE4P_AGENDAWIZARD" val="item_90ccecf7-1a88-476a-9995-f385df1ecb6d_PageNo"/>
  <p:tag name="EE4P_AGENDAWIZARD_PROPERTIES" val="910.4155/223.5685/5.267795/19.05543"/>
  <p:tag name="EE4P_AGENDAWIZARD_CONTENT" val="/81"/>
</p:tagLst>
</file>

<file path=ppt/tags/tag1123.xml><?xml version="1.0" encoding="utf-8"?>
<p:tagLst xmlns:a="http://schemas.openxmlformats.org/drawingml/2006/main" xmlns:r="http://schemas.openxmlformats.org/officeDocument/2006/relationships" xmlns:p="http://schemas.openxmlformats.org/presentationml/2006/main">
  <p:tag name="EE4P_AGENDAWIZARD" val="item_90ccecf7-1a88-476a-9995-f385df1ecb6d_Topic"/>
  <p:tag name="EE4P_AGENDAWIZARD_CONTENT" val="/YOLOv5"/>
  <p:tag name="EE4P_AGENDAWIZARD_PROPERTIES" val="62.57953/223.5685/154.1991/19.05543"/>
</p:tagLst>
</file>

<file path=ppt/tags/tag1124.xml><?xml version="1.0" encoding="utf-8"?>
<p:tagLst xmlns:a="http://schemas.openxmlformats.org/drawingml/2006/main" xmlns:r="http://schemas.openxmlformats.org/officeDocument/2006/relationships" xmlns:p="http://schemas.openxmlformats.org/presentationml/2006/main">
  <p:tag name="EE4P_AGENDAWIZARD" val="item_90ccecf7-1a88-476a-9995-f385df1ecb6d_ItemNo"/>
  <p:tag name="EE4P_AGENDAWIZARD_CONTENT" val="/5"/>
  <p:tag name="EE4P_AGENDAWIZARD_PROPERTIES" val="40.49992/223.5685/19.05543/19.05543"/>
</p:tagLst>
</file>

<file path=ppt/tags/tag1125.xml><?xml version="1.0" encoding="utf-8"?>
<p:tagLst xmlns:a="http://schemas.openxmlformats.org/drawingml/2006/main" xmlns:r="http://schemas.openxmlformats.org/officeDocument/2006/relationships" xmlns:p="http://schemas.openxmlformats.org/presentationml/2006/main">
  <p:tag name="EE4P_AGENDAWIZARD" val="item_bb633197-64b9-4d62-b3c9-eca77b982714_PageNo"/>
  <p:tag name="EE4P_AGENDAWIZARD_PROPERTIES" val="910.4155/201.4889/5.267795/19.05543"/>
  <p:tag name="EE4P_AGENDAWIZARD_CONTENT" val="/76"/>
</p:tagLst>
</file>

<file path=ppt/tags/tag1126.xml><?xml version="1.0" encoding="utf-8"?>
<p:tagLst xmlns:a="http://schemas.openxmlformats.org/drawingml/2006/main" xmlns:r="http://schemas.openxmlformats.org/officeDocument/2006/relationships" xmlns:p="http://schemas.openxmlformats.org/presentationml/2006/main">
  <p:tag name="EE4P_AGENDAWIZARD" val="item_bb633197-64b9-4d62-b3c9-eca77b982714_Topic"/>
  <p:tag name="EE4P_AGENDAWIZARD_CONTENT" val="/YOLOv4"/>
  <p:tag name="EE4P_AGENDAWIZARD_PROPERTIES" val="62.57953/201.4889/154.1991/19.05543"/>
</p:tagLst>
</file>

<file path=ppt/tags/tag1127.xml><?xml version="1.0" encoding="utf-8"?>
<p:tagLst xmlns:a="http://schemas.openxmlformats.org/drawingml/2006/main" xmlns:r="http://schemas.openxmlformats.org/officeDocument/2006/relationships" xmlns:p="http://schemas.openxmlformats.org/presentationml/2006/main">
  <p:tag name="EE4P_AGENDAWIZARD" val="item_bb633197-64b9-4d62-b3c9-eca77b982714_ItemNo"/>
  <p:tag name="EE4P_AGENDAWIZARD_CONTENT" val="/4"/>
  <p:tag name="EE4P_AGENDAWIZARD_PROPERTIES" val="40.49992/201.4889/19.05543/19.05543"/>
</p:tagLst>
</file>

<file path=ppt/tags/tag1128.xml><?xml version="1.0" encoding="utf-8"?>
<p:tagLst xmlns:a="http://schemas.openxmlformats.org/drawingml/2006/main" xmlns:r="http://schemas.openxmlformats.org/officeDocument/2006/relationships" xmlns:p="http://schemas.openxmlformats.org/presentationml/2006/main">
  <p:tag name="EE4P_AGENDAWIZARD" val="item_55787c8c-e318-4e99-983c-6f4014e75aa1_PageNo"/>
  <p:tag name="EE4P_AGENDAWIZARD_PROPERTIES" val="910.4155/179.4093/5.267795/19.05543"/>
  <p:tag name="EE4P_AGENDAWIZARD_CONTENT" val="/69"/>
</p:tagLst>
</file>

<file path=ppt/tags/tag1129.xml><?xml version="1.0" encoding="utf-8"?>
<p:tagLst xmlns:a="http://schemas.openxmlformats.org/drawingml/2006/main" xmlns:r="http://schemas.openxmlformats.org/officeDocument/2006/relationships" xmlns:p="http://schemas.openxmlformats.org/presentationml/2006/main">
  <p:tag name="EE4P_AGENDAWIZARD" val="item_55787c8c-e318-4e99-983c-6f4014e75aa1_Topic"/>
  <p:tag name="EE4P_AGENDAWIZARD_CONTENT" val="/YOLOv3"/>
  <p:tag name="EE4P_AGENDAWIZARD_PROPERTIES" val="62.57953/179.4093/154.1991/19.05543"/>
</p:tagLst>
</file>

<file path=ppt/tags/tag113.xml><?xml version="1.0" encoding="utf-8"?>
<p:tagLst xmlns:a="http://schemas.openxmlformats.org/drawingml/2006/main" xmlns:r="http://schemas.openxmlformats.org/officeDocument/2006/relationships" xmlns:p="http://schemas.openxmlformats.org/presentationml/2006/main">
  <p:tag name="EE4P_AGENDAWIZARD" val="item_34f253b2-3044-4574-9970-4cf76daca6c8_Topic"/>
  <p:tag name="EE4P_AGENDAWIZARD_CONTENT" val="/写在最后"/>
  <p:tag name="EE4P_AGENDAWIZARD_PROPERTIES" val="77.00465/390.7831/204.1258/31.50472"/>
</p:tagLst>
</file>

<file path=ppt/tags/tag1130.xml><?xml version="1.0" encoding="utf-8"?>
<p:tagLst xmlns:a="http://schemas.openxmlformats.org/drawingml/2006/main" xmlns:r="http://schemas.openxmlformats.org/officeDocument/2006/relationships" xmlns:p="http://schemas.openxmlformats.org/presentationml/2006/main">
  <p:tag name="EE4P_AGENDAWIZARD" val="item_55787c8c-e318-4e99-983c-6f4014e75aa1_ItemNo"/>
  <p:tag name="EE4P_AGENDAWIZARD_CONTENT" val="/3"/>
  <p:tag name="EE4P_AGENDAWIZARD_PROPERTIES" val="40.49992/179.4093/19.05543/19.05543"/>
</p:tagLst>
</file>

<file path=ppt/tags/tag1131.xml><?xml version="1.0" encoding="utf-8"?>
<p:tagLst xmlns:a="http://schemas.openxmlformats.org/drawingml/2006/main" xmlns:r="http://schemas.openxmlformats.org/officeDocument/2006/relationships" xmlns:p="http://schemas.openxmlformats.org/presentationml/2006/main">
  <p:tag name="EE4P_AGENDAWIZARD" val="item_e3effbf2-c680-4a75-b917-58c654acdbde_PageNo"/>
  <p:tag name="EE4P_AGENDAWIZARD_PROPERTIES" val="910.4155/157.3296/5.267795/19.05543"/>
  <p:tag name="EE4P_AGENDAWIZARD_CONTENT" val="/63"/>
</p:tagLst>
</file>

<file path=ppt/tags/tag1132.xml><?xml version="1.0" encoding="utf-8"?>
<p:tagLst xmlns:a="http://schemas.openxmlformats.org/drawingml/2006/main" xmlns:r="http://schemas.openxmlformats.org/officeDocument/2006/relationships" xmlns:p="http://schemas.openxmlformats.org/presentationml/2006/main">
  <p:tag name="EE4P_AGENDAWIZARD" val="item_e3effbf2-c680-4a75-b917-58c654acdbde_Topic"/>
  <p:tag name="EE4P_AGENDAWIZARD_CONTENT" val="/YOLO9000"/>
  <p:tag name="EE4P_AGENDAWIZARD_PROPERTIES" val="62.57953/157.3296/154.1991/19.05543"/>
</p:tagLst>
</file>

<file path=ppt/tags/tag1133.xml><?xml version="1.0" encoding="utf-8"?>
<p:tagLst xmlns:a="http://schemas.openxmlformats.org/drawingml/2006/main" xmlns:r="http://schemas.openxmlformats.org/officeDocument/2006/relationships" xmlns:p="http://schemas.openxmlformats.org/presentationml/2006/main">
  <p:tag name="EE4P_AGENDAWIZARD" val="item_e3effbf2-c680-4a75-b917-58c654acdbde_ItemNo"/>
  <p:tag name="EE4P_AGENDAWIZARD_CONTENT" val="/2"/>
  <p:tag name="EE4P_AGENDAWIZARD_PROPERTIES" val="40.49992/157.3296/19.05543/19.05543"/>
</p:tagLst>
</file>

<file path=ppt/tags/tag1134.xml><?xml version="1.0" encoding="utf-8"?>
<p:tagLst xmlns:a="http://schemas.openxmlformats.org/drawingml/2006/main" xmlns:r="http://schemas.openxmlformats.org/officeDocument/2006/relationships" xmlns:p="http://schemas.openxmlformats.org/presentationml/2006/main">
  <p:tag name="EE4P_AGENDAWIZARD" val="item_73c50061-2ef5-463e-901c-c6cb38993807_PageNo"/>
  <p:tag name="EE4P_AGENDAWIZARD_PROPERTIES" val="910.4155/135.25/5.267795/19.05543"/>
  <p:tag name="EE4P_AGENDAWIZARD_CONTENT" val="/55"/>
</p:tagLst>
</file>

<file path=ppt/tags/tag1135.xml><?xml version="1.0" encoding="utf-8"?>
<p:tagLst xmlns:a="http://schemas.openxmlformats.org/drawingml/2006/main" xmlns:r="http://schemas.openxmlformats.org/officeDocument/2006/relationships" xmlns:p="http://schemas.openxmlformats.org/presentationml/2006/main">
  <p:tag name="EE4P_AGENDAWIZARD" val="item_73c50061-2ef5-463e-901c-c6cb38993807_Topic"/>
  <p:tag name="EE4P_AGENDAWIZARD_CONTENT" val="/You Only Look Once"/>
  <p:tag name="EE4P_AGENDAWIZARD_PROPERTIES" val="62.57953/135.25/154.1991/19.05543"/>
</p:tagLst>
</file>

<file path=ppt/tags/tag1136.xml><?xml version="1.0" encoding="utf-8"?>
<p:tagLst xmlns:a="http://schemas.openxmlformats.org/drawingml/2006/main" xmlns:r="http://schemas.openxmlformats.org/officeDocument/2006/relationships" xmlns:p="http://schemas.openxmlformats.org/presentationml/2006/main">
  <p:tag name="EE4P_AGENDAWIZARD" val="item_73c50061-2ef5-463e-901c-c6cb38993807_ItemNo"/>
  <p:tag name="EE4P_AGENDAWIZARD_CONTENT" val="/1"/>
  <p:tag name="EE4P_AGENDAWIZARD_PROPERTIES" val="40.49992/135.25/19.05543/19.05543"/>
</p:tagLst>
</file>

<file path=ppt/tags/tag113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4.xml><?xml version="1.0" encoding="utf-8"?>
<p:tagLst xmlns:a="http://schemas.openxmlformats.org/drawingml/2006/main" xmlns:r="http://schemas.openxmlformats.org/officeDocument/2006/relationships" xmlns:p="http://schemas.openxmlformats.org/presentationml/2006/main">
  <p:tag name="EE4P_AGENDAWIZARD" val="item_34f253b2-3044-4574-9970-4cf76daca6c8_ItemNo"/>
  <p:tag name="EE4P_AGENDAWIZARD_CONTENT" val="/5"/>
  <p:tag name="EE4P_AGENDAWIZARD_PROPERTIES" val="40.49992/390.7831/31.50472/31.50472"/>
</p:tagLst>
</file>

<file path=ppt/tags/tag114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4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14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4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4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5.xml><?xml version="1.0" encoding="utf-8"?>
<p:tagLst xmlns:a="http://schemas.openxmlformats.org/drawingml/2006/main" xmlns:r="http://schemas.openxmlformats.org/officeDocument/2006/relationships" xmlns:p="http://schemas.openxmlformats.org/presentationml/2006/main">
  <p:tag name="EE4P_AGENDAWIZARD" val="item_c60992c8-7d55-4dcf-8ecc-a61dd8265ca1_PageNo"/>
  <p:tag name="EE4P_AGENDAWIZARD_PROPERTIES" val="904.603/354.2784/8.709291/31.5048"/>
  <p:tag name="EE4P_AGENDAWIZARD_CONTENT" val="/141"/>
</p:tagLst>
</file>

<file path=ppt/tags/tag115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5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52.xml><?xml version="1.0" encoding="utf-8"?>
<p:tagLst xmlns:a="http://schemas.openxmlformats.org/drawingml/2006/main" xmlns:r="http://schemas.openxmlformats.org/officeDocument/2006/relationships" xmlns:p="http://schemas.openxmlformats.org/presentationml/2006/main">
  <p:tag name="EE4P_SLIDEID" val="bfb95e89-a131-4b34-b727-9216ca22d070"/>
</p:tagLst>
</file>

<file path=ppt/tags/tag1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4.xml><?xml version="1.0" encoding="utf-8"?>
<p:tagLst xmlns:a="http://schemas.openxmlformats.org/drawingml/2006/main" xmlns:r="http://schemas.openxmlformats.org/officeDocument/2006/relationships" xmlns:p="http://schemas.openxmlformats.org/presentationml/2006/main">
  <p:tag name="EE4P_AGENDAWIZARD" val="item_951219b9-2655-4923-a391-53bd2df846b5_PageNo"/>
  <p:tag name="EE4P_AGENDAWIZARD_PROPERTIES" val="910.4155/466.4447/5.267795/19.05543"/>
  <p:tag name="EE4P_AGENDAWIZARD_CONTENT" val="/132"/>
</p:tagLst>
</file>

<file path=ppt/tags/tag1155.xml><?xml version="1.0" encoding="utf-8"?>
<p:tagLst xmlns:a="http://schemas.openxmlformats.org/drawingml/2006/main" xmlns:r="http://schemas.openxmlformats.org/officeDocument/2006/relationships" xmlns:p="http://schemas.openxmlformats.org/presentationml/2006/main">
  <p:tag name="EE4P_AGENDAWIZARD" val="item_951219b9-2655-4923-a391-53bd2df846b5_Topic"/>
  <p:tag name="EE4P_AGENDAWIZARD_CONTENT" val="/YOLOv9"/>
  <p:tag name="EE4P_AGENDAWIZARD_PROPERTIES" val="62.57953/466.4447/154.1991/19.05543"/>
</p:tagLst>
</file>

<file path=ppt/tags/tag1156.xml><?xml version="1.0" encoding="utf-8"?>
<p:tagLst xmlns:a="http://schemas.openxmlformats.org/drawingml/2006/main" xmlns:r="http://schemas.openxmlformats.org/officeDocument/2006/relationships" xmlns:p="http://schemas.openxmlformats.org/presentationml/2006/main">
  <p:tag name="EE4P_AGENDAWIZARD" val="item_951219b9-2655-4923-a391-53bd2df846b5_ItemNo"/>
  <p:tag name="EE4P_AGENDAWIZARD_CONTENT" val="/16"/>
  <p:tag name="EE4P_AGENDAWIZARD_PROPERTIES" val="40.49992/466.4447/19.05543/19.05543"/>
</p:tagLst>
</file>

<file path=ppt/tags/tag1157.xml><?xml version="1.0" encoding="utf-8"?>
<p:tagLst xmlns:a="http://schemas.openxmlformats.org/drawingml/2006/main" xmlns:r="http://schemas.openxmlformats.org/officeDocument/2006/relationships" xmlns:p="http://schemas.openxmlformats.org/presentationml/2006/main">
  <p:tag name="EE4P_AGENDAWIZARD" val="item_f0b92527-73ca-4038-a3d9-fe77d63e682c_PageNo"/>
  <p:tag name="EE4P_AGENDAWIZARD_PROPERTIES" val="910.4155/444.3651/5.267795/19.05543"/>
  <p:tag name="EE4P_AGENDAWIZARD_CONTENT" val="/124"/>
</p:tagLst>
</file>

<file path=ppt/tags/tag1157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58.xml><?xml version="1.0" encoding="utf-8"?>
<p:tagLst xmlns:a="http://schemas.openxmlformats.org/drawingml/2006/main" xmlns:r="http://schemas.openxmlformats.org/officeDocument/2006/relationships" xmlns:p="http://schemas.openxmlformats.org/presentationml/2006/main">
  <p:tag name="EE4P_AGENDAWIZARD" val="item_f0b92527-73ca-4038-a3d9-fe77d63e682c_Topic"/>
  <p:tag name="EE4P_AGENDAWIZARD_CONTENT" val="/YOLO-World"/>
  <p:tag name="EE4P_AGENDAWIZARD_PROPERTIES" val="62.57953/444.3651/154.1991/19.05543"/>
</p:tagLst>
</file>

<file path=ppt/tags/tag1159.xml><?xml version="1.0" encoding="utf-8"?>
<p:tagLst xmlns:a="http://schemas.openxmlformats.org/drawingml/2006/main" xmlns:r="http://schemas.openxmlformats.org/officeDocument/2006/relationships" xmlns:p="http://schemas.openxmlformats.org/presentationml/2006/main">
  <p:tag name="EE4P_AGENDAWIZARD" val="item_f0b92527-73ca-4038-a3d9-fe77d63e682c_ItemNo"/>
  <p:tag name="EE4P_AGENDAWIZARD_CONTENT" val="/15"/>
  <p:tag name="EE4P_AGENDAWIZARD_PROPERTIES" val="40.49992/444.3651/19.05543/19.05543"/>
</p:tagLst>
</file>

<file path=ppt/tags/tag116.xml><?xml version="1.0" encoding="utf-8"?>
<p:tagLst xmlns:a="http://schemas.openxmlformats.org/drawingml/2006/main" xmlns:r="http://schemas.openxmlformats.org/officeDocument/2006/relationships" xmlns:p="http://schemas.openxmlformats.org/presentationml/2006/main">
  <p:tag name="EE4P_AGENDAWIZARD" val="item_c60992c8-7d55-4dcf-8ecc-a61dd8265ca1_Topic"/>
  <p:tag name="EE4P_AGENDAWIZARD_CONTENT" val="/小小的实验"/>
  <p:tag name="EE4P_AGENDAWIZARD_PROPERTIES" val="77.00465/354.2784/204.1258/31.5048"/>
</p:tagLst>
</file>

<file path=ppt/tags/tag1160.xml><?xml version="1.0" encoding="utf-8"?>
<p:tagLst xmlns:a="http://schemas.openxmlformats.org/drawingml/2006/main" xmlns:r="http://schemas.openxmlformats.org/officeDocument/2006/relationships" xmlns:p="http://schemas.openxmlformats.org/presentationml/2006/main">
  <p:tag name="EE4P_AGENDAWIZARD" val="item_843462fd-bd4c-4a19-8c73-2db80e62d07c_PageNo"/>
  <p:tag name="EE4P_AGENDAWIZARD_PROPERTIES" val="910.4155/422.2854/5.267795/19.05536"/>
  <p:tag name="EE4P_AGENDAWIZARD_CONTENT" val="/120"/>
</p:tagLst>
</file>

<file path=ppt/tags/tag1161.xml><?xml version="1.0" encoding="utf-8"?>
<p:tagLst xmlns:a="http://schemas.openxmlformats.org/drawingml/2006/main" xmlns:r="http://schemas.openxmlformats.org/officeDocument/2006/relationships" xmlns:p="http://schemas.openxmlformats.org/presentationml/2006/main">
  <p:tag name="EE4P_AGENDAWIZARD" val="item_843462fd-bd4c-4a19-8c73-2db80e62d07c_Topic"/>
  <p:tag name="EE4P_AGENDAWIZARD_CONTENT" val="/YOLO-NAS"/>
  <p:tag name="EE4P_AGENDAWIZARD_PROPERTIES" val="62.57953/422.2854/154.1991/19.05536"/>
</p:tagLst>
</file>

<file path=ppt/tags/tag1162.xml><?xml version="1.0" encoding="utf-8"?>
<p:tagLst xmlns:a="http://schemas.openxmlformats.org/drawingml/2006/main" xmlns:r="http://schemas.openxmlformats.org/officeDocument/2006/relationships" xmlns:p="http://schemas.openxmlformats.org/presentationml/2006/main">
  <p:tag name="EE4P_AGENDAWIZARD" val="item_843462fd-bd4c-4a19-8c73-2db80e62d07c_ItemNo"/>
  <p:tag name="EE4P_AGENDAWIZARD_CONTENT" val="/14"/>
  <p:tag name="EE4P_AGENDAWIZARD_PROPERTIES" val="40.49992/422.2854/19.05543/19.05536"/>
</p:tagLst>
</file>

<file path=ppt/tags/tag1163.xml><?xml version="1.0" encoding="utf-8"?>
<p:tagLst xmlns:a="http://schemas.openxmlformats.org/drawingml/2006/main" xmlns:r="http://schemas.openxmlformats.org/officeDocument/2006/relationships" xmlns:p="http://schemas.openxmlformats.org/presentationml/2006/main">
  <p:tag name="EE4P_AGENDAWIZARD" val="item_bfb95e89-a131-4b34-b727-9216ca22d070_Element"/>
</p:tagLst>
</file>

<file path=ppt/tags/tag1164.xml><?xml version="1.0" encoding="utf-8"?>
<p:tagLst xmlns:a="http://schemas.openxmlformats.org/drawingml/2006/main" xmlns:r="http://schemas.openxmlformats.org/officeDocument/2006/relationships" xmlns:p="http://schemas.openxmlformats.org/presentationml/2006/main">
  <p:tag name="EE4P_AGENDAWIZARD" val="item_bfb95e89-a131-4b34-b727-9216ca22d070_PageNo"/>
  <p:tag name="EE4P_AGENDAWIZARD_PROPERTIES" val="910.4155/400.2057/5.267795/19.05543"/>
  <p:tag name="EE4P_AGENDAWIZARD_CONTENT" val="/111"/>
</p:tagLst>
</file>

<file path=ppt/tags/tag1165.xml><?xml version="1.0" encoding="utf-8"?>
<p:tagLst xmlns:a="http://schemas.openxmlformats.org/drawingml/2006/main" xmlns:r="http://schemas.openxmlformats.org/officeDocument/2006/relationships" xmlns:p="http://schemas.openxmlformats.org/presentationml/2006/main">
  <p:tag name="EE4P_AGENDAWIZARD" val="item_bfb95e89-a131-4b34-b727-9216ca22d070_Topic"/>
  <p:tag name="EE4P_AGENDAWIZARD_CONTENT" val="/PP-YOLO PP-YOLOv2 PP-YOLOvE"/>
  <p:tag name="EE4P_AGENDAWIZARD_PROPERTIES" val="62.57953/400.2057/154.1991/19.05543"/>
</p:tagLst>
</file>

<file path=ppt/tags/tag1166.xml><?xml version="1.0" encoding="utf-8"?>
<p:tagLst xmlns:a="http://schemas.openxmlformats.org/drawingml/2006/main" xmlns:r="http://schemas.openxmlformats.org/officeDocument/2006/relationships" xmlns:p="http://schemas.openxmlformats.org/presentationml/2006/main">
  <p:tag name="EE4P_AGENDAWIZARD" val="item_bfb95e89-a131-4b34-b727-9216ca22d070_ItemNo"/>
  <p:tag name="EE4P_AGENDAWIZARD_CONTENT" val="/13"/>
  <p:tag name="EE4P_AGENDAWIZARD_PROPERTIES" val="40.49992/400.2057/19.05543/19.05543"/>
</p:tagLst>
</file>

<file path=ppt/tags/tag1167.xml><?xml version="1.0" encoding="utf-8"?>
<p:tagLst xmlns:a="http://schemas.openxmlformats.org/drawingml/2006/main" xmlns:r="http://schemas.openxmlformats.org/officeDocument/2006/relationships" xmlns:p="http://schemas.openxmlformats.org/presentationml/2006/main">
  <p:tag name="EE4P_AGENDAWIZARD" val="item_eacb9316-6b68-4662-94b8-c848f6f7cc96_PageNo"/>
  <p:tag name="EE4P_AGENDAWIZARD_PROPERTIES" val="910.4155/378.1261/5.267795/19.05543"/>
  <p:tag name="EE4P_AGENDAWIZARD_CONTENT" val="/106"/>
</p:tagLst>
</file>

<file path=ppt/tags/tag1168.xml><?xml version="1.0" encoding="utf-8"?>
<p:tagLst xmlns:a="http://schemas.openxmlformats.org/drawingml/2006/main" xmlns:r="http://schemas.openxmlformats.org/officeDocument/2006/relationships" xmlns:p="http://schemas.openxmlformats.org/presentationml/2006/main">
  <p:tag name="EE4P_AGENDAWIZARD" val="item_eacb9316-6b68-4662-94b8-c848f6f7cc96_Topic"/>
  <p:tag name="EE4P_AGENDAWIZARD_CONTENT" val="/YOLOv8"/>
  <p:tag name="EE4P_AGENDAWIZARD_PROPERTIES" val="62.57953/378.1261/154.1991/19.05543"/>
</p:tagLst>
</file>

<file path=ppt/tags/tag1169.xml><?xml version="1.0" encoding="utf-8"?>
<p:tagLst xmlns:a="http://schemas.openxmlformats.org/drawingml/2006/main" xmlns:r="http://schemas.openxmlformats.org/officeDocument/2006/relationships" xmlns:p="http://schemas.openxmlformats.org/presentationml/2006/main">
  <p:tag name="EE4P_AGENDAWIZARD" val="item_eacb9316-6b68-4662-94b8-c848f6f7cc96_ItemNo"/>
  <p:tag name="EE4P_AGENDAWIZARD_CONTENT" val="/12"/>
  <p:tag name="EE4P_AGENDAWIZARD_PROPERTIES" val="40.49992/378.1261/19.05543/19.05543"/>
</p:tagLst>
</file>

<file path=ppt/tags/tag117.xml><?xml version="1.0" encoding="utf-8"?>
<p:tagLst xmlns:a="http://schemas.openxmlformats.org/drawingml/2006/main" xmlns:r="http://schemas.openxmlformats.org/officeDocument/2006/relationships" xmlns:p="http://schemas.openxmlformats.org/presentationml/2006/main">
  <p:tag name="EE4P_AGENDAWIZARD" val="item_c60992c8-7d55-4dcf-8ecc-a61dd8265ca1_ItemNo"/>
  <p:tag name="EE4P_AGENDAWIZARD_CONTENT" val="/4"/>
  <p:tag name="EE4P_AGENDAWIZARD_PROPERTIES" val="40.49992/354.2784/31.50472/31.5048"/>
</p:tagLst>
</file>

<file path=ppt/tags/tag1170.xml><?xml version="1.0" encoding="utf-8"?>
<p:tagLst xmlns:a="http://schemas.openxmlformats.org/drawingml/2006/main" xmlns:r="http://schemas.openxmlformats.org/officeDocument/2006/relationships" xmlns:p="http://schemas.openxmlformats.org/presentationml/2006/main">
  <p:tag name="EE4P_AGENDAWIZARD" val="item_687e02da-61f6-4a46-932a-b7b658afd324_PageNo"/>
  <p:tag name="EE4P_AGENDAWIZARD_PROPERTIES" val="910.4155/356.0464/5.267795/19.05543"/>
  <p:tag name="EE4P_AGENDAWIZARD_CONTENT" val="/102"/>
</p:tagLst>
</file>

<file path=ppt/tags/tag1171.xml><?xml version="1.0" encoding="utf-8"?>
<p:tagLst xmlns:a="http://schemas.openxmlformats.org/drawingml/2006/main" xmlns:r="http://schemas.openxmlformats.org/officeDocument/2006/relationships" xmlns:p="http://schemas.openxmlformats.org/presentationml/2006/main">
  <p:tag name="EE4P_AGENDAWIZARD" val="item_687e02da-61f6-4a46-932a-b7b658afd324_Topic"/>
  <p:tag name="EE4P_AGENDAWIZARD_CONTENT" val="/DAMO-YOLO"/>
  <p:tag name="EE4P_AGENDAWIZARD_PROPERTIES" val="62.57953/356.0464/154.1991/19.05543"/>
</p:tagLst>
</file>

<file path=ppt/tags/tag1172.xml><?xml version="1.0" encoding="utf-8"?>
<p:tagLst xmlns:a="http://schemas.openxmlformats.org/drawingml/2006/main" xmlns:r="http://schemas.openxmlformats.org/officeDocument/2006/relationships" xmlns:p="http://schemas.openxmlformats.org/presentationml/2006/main">
  <p:tag name="EE4P_AGENDAWIZARD" val="item_687e02da-61f6-4a46-932a-b7b658afd324_ItemNo"/>
  <p:tag name="EE4P_AGENDAWIZARD_CONTENT" val="/11"/>
  <p:tag name="EE4P_AGENDAWIZARD_PROPERTIES" val="40.49992/356.0464/19.05543/19.05543"/>
</p:tagLst>
</file>

<file path=ppt/tags/tag1173.xml><?xml version="1.0" encoding="utf-8"?>
<p:tagLst xmlns:a="http://schemas.openxmlformats.org/drawingml/2006/main" xmlns:r="http://schemas.openxmlformats.org/officeDocument/2006/relationships" xmlns:p="http://schemas.openxmlformats.org/presentationml/2006/main">
  <p:tag name="EE4P_AGENDAWIZARD" val="item_a13345af-30bf-4c06-aad8-28d108a0a77c_PageNo"/>
  <p:tag name="EE4P_AGENDAWIZARD_PROPERTIES" val="910.4155/333.9668/5.267795/19.05543"/>
  <p:tag name="EE4P_AGENDAWIZARD_CONTENT" val="/97"/>
</p:tagLst>
</file>

<file path=ppt/tags/tag1174.xml><?xml version="1.0" encoding="utf-8"?>
<p:tagLst xmlns:a="http://schemas.openxmlformats.org/drawingml/2006/main" xmlns:r="http://schemas.openxmlformats.org/officeDocument/2006/relationships" xmlns:p="http://schemas.openxmlformats.org/presentationml/2006/main">
  <p:tag name="EE4P_AGENDAWIZARD" val="item_a13345af-30bf-4c06-aad8-28d108a0a77c_Topic"/>
  <p:tag name="EE4P_AGENDAWIZARD_CONTENT" val="/YOLOv7"/>
  <p:tag name="EE4P_AGENDAWIZARD_PROPERTIES" val="62.57953/333.9668/154.1991/19.05543"/>
</p:tagLst>
</file>

<file path=ppt/tags/tag1175.xml><?xml version="1.0" encoding="utf-8"?>
<p:tagLst xmlns:a="http://schemas.openxmlformats.org/drawingml/2006/main" xmlns:r="http://schemas.openxmlformats.org/officeDocument/2006/relationships" xmlns:p="http://schemas.openxmlformats.org/presentationml/2006/main">
  <p:tag name="EE4P_AGENDAWIZARD" val="item_a13345af-30bf-4c06-aad8-28d108a0a77c_ItemNo"/>
  <p:tag name="EE4P_AGENDAWIZARD_CONTENT" val="/10"/>
  <p:tag name="EE4P_AGENDAWIZARD_PROPERTIES" val="40.49992/333.9668/19.05543/19.05543"/>
</p:tagLst>
</file>

<file path=ppt/tags/tag1176.xml><?xml version="1.0" encoding="utf-8"?>
<p:tagLst xmlns:a="http://schemas.openxmlformats.org/drawingml/2006/main" xmlns:r="http://schemas.openxmlformats.org/officeDocument/2006/relationships" xmlns:p="http://schemas.openxmlformats.org/presentationml/2006/main">
  <p:tag name="EE4P_AGENDAWIZARD" val="item_fdb20c27-7c5b-49ad-af57-77141cb46e3e_PageNo"/>
  <p:tag name="EE4P_AGENDAWIZARD_PROPERTIES" val="910.4155/311.8872/5.267795/19.05543"/>
  <p:tag name="EE4P_AGENDAWIZARD_CONTENT" val="/94"/>
</p:tagLst>
</file>

<file path=ppt/tags/tag1177.xml><?xml version="1.0" encoding="utf-8"?>
<p:tagLst xmlns:a="http://schemas.openxmlformats.org/drawingml/2006/main" xmlns:r="http://schemas.openxmlformats.org/officeDocument/2006/relationships" xmlns:p="http://schemas.openxmlformats.org/presentationml/2006/main">
  <p:tag name="EE4P_AGENDAWIZARD" val="item_fdb20c27-7c5b-49ad-af57-77141cb46e3e_Topic"/>
  <p:tag name="EE4P_AGENDAWIZARD_CONTENT" val="/YOLOv6"/>
  <p:tag name="EE4P_AGENDAWIZARD_PROPERTIES" val="62.57953/311.8872/154.1991/19.05543"/>
</p:tagLst>
</file>

<file path=ppt/tags/tag1178.xml><?xml version="1.0" encoding="utf-8"?>
<p:tagLst xmlns:a="http://schemas.openxmlformats.org/drawingml/2006/main" xmlns:r="http://schemas.openxmlformats.org/officeDocument/2006/relationships" xmlns:p="http://schemas.openxmlformats.org/presentationml/2006/main">
  <p:tag name="EE4P_AGENDAWIZARD" val="item_fdb20c27-7c5b-49ad-af57-77141cb46e3e_ItemNo"/>
  <p:tag name="EE4P_AGENDAWIZARD_CONTENT" val="/9"/>
  <p:tag name="EE4P_AGENDAWIZARD_PROPERTIES" val="40.49992/311.8872/19.05543/19.05543"/>
</p:tagLst>
</file>

<file path=ppt/tags/tag1179.xml><?xml version="1.0" encoding="utf-8"?>
<p:tagLst xmlns:a="http://schemas.openxmlformats.org/drawingml/2006/main" xmlns:r="http://schemas.openxmlformats.org/officeDocument/2006/relationships" xmlns:p="http://schemas.openxmlformats.org/presentationml/2006/main">
  <p:tag name="EE4P_AGENDAWIZARD" val="item_8c0a9f6a-ec23-4339-b204-1ad784653cd2_PageNo"/>
  <p:tag name="EE4P_AGENDAWIZARD_PROPERTIES" val="910.4155/289.8075/5.267795/19.05543"/>
  <p:tag name="EE4P_AGENDAWIZARD_CONTENT" val="/91"/>
</p:tagLst>
</file>

<file path=ppt/tags/tag118.xml><?xml version="1.0" encoding="utf-8"?>
<p:tagLst xmlns:a="http://schemas.openxmlformats.org/drawingml/2006/main" xmlns:r="http://schemas.openxmlformats.org/officeDocument/2006/relationships" xmlns:p="http://schemas.openxmlformats.org/presentationml/2006/main">
  <p:tag name="EE4P_AGENDAWIZARD" val="item_21862d2d-5254-47a9-8dc0-562d13eb7381_PageNo"/>
  <p:tag name="EE4P_AGENDAWIZARD_PROPERTIES" val="904.603/317.7736/8.709291/31.50472"/>
  <p:tag name="EE4P_AGENDAWIZARD_CONTENT" val="/47"/>
</p:tagLst>
</file>

<file path=ppt/tags/tag1180.xml><?xml version="1.0" encoding="utf-8"?>
<p:tagLst xmlns:a="http://schemas.openxmlformats.org/drawingml/2006/main" xmlns:r="http://schemas.openxmlformats.org/officeDocument/2006/relationships" xmlns:p="http://schemas.openxmlformats.org/presentationml/2006/main">
  <p:tag name="EE4P_AGENDAWIZARD" val="item_8c0a9f6a-ec23-4339-b204-1ad784653cd2_Topic"/>
  <p:tag name="EE4P_AGENDAWIZARD_CONTENT" val="/YOLOX"/>
  <p:tag name="EE4P_AGENDAWIZARD_PROPERTIES" val="62.57953/289.8075/154.1991/19.05543"/>
</p:tagLst>
</file>

<file path=ppt/tags/tag1181.xml><?xml version="1.0" encoding="utf-8"?>
<p:tagLst xmlns:a="http://schemas.openxmlformats.org/drawingml/2006/main" xmlns:r="http://schemas.openxmlformats.org/officeDocument/2006/relationships" xmlns:p="http://schemas.openxmlformats.org/presentationml/2006/main">
  <p:tag name="EE4P_AGENDAWIZARD" val="item_8c0a9f6a-ec23-4339-b204-1ad784653cd2_ItemNo"/>
  <p:tag name="EE4P_AGENDAWIZARD_CONTENT" val="/8"/>
  <p:tag name="EE4P_AGENDAWIZARD_PROPERTIES" val="40.49992/289.8075/19.05543/19.05543"/>
</p:tagLst>
</file>

<file path=ppt/tags/tag1182.xml><?xml version="1.0" encoding="utf-8"?>
<p:tagLst xmlns:a="http://schemas.openxmlformats.org/drawingml/2006/main" xmlns:r="http://schemas.openxmlformats.org/officeDocument/2006/relationships" xmlns:p="http://schemas.openxmlformats.org/presentationml/2006/main">
  <p:tag name="EE4P_AGENDAWIZARD" val="item_ee8c388e-0af6-4792-a606-0733a6db944a_PageNo"/>
  <p:tag name="EE4P_AGENDAWIZARD_PROPERTIES" val="910.4155/267.7279/5.267795/19.05536"/>
  <p:tag name="EE4P_AGENDAWIZARD_CONTENT" val="/88"/>
</p:tagLst>
</file>

<file path=ppt/tags/tag1183.xml><?xml version="1.0" encoding="utf-8"?>
<p:tagLst xmlns:a="http://schemas.openxmlformats.org/drawingml/2006/main" xmlns:r="http://schemas.openxmlformats.org/officeDocument/2006/relationships" xmlns:p="http://schemas.openxmlformats.org/presentationml/2006/main">
  <p:tag name="EE4P_AGENDAWIZARD" val="item_ee8c388e-0af6-4792-a606-0733a6db944a_Topic"/>
  <p:tag name="EE4P_AGENDAWIZARD_CONTENT" val="/YOLOR"/>
  <p:tag name="EE4P_AGENDAWIZARD_PROPERTIES" val="62.57953/267.7279/154.1991/19.05536"/>
</p:tagLst>
</file>

<file path=ppt/tags/tag1184.xml><?xml version="1.0" encoding="utf-8"?>
<p:tagLst xmlns:a="http://schemas.openxmlformats.org/drawingml/2006/main" xmlns:r="http://schemas.openxmlformats.org/officeDocument/2006/relationships" xmlns:p="http://schemas.openxmlformats.org/presentationml/2006/main">
  <p:tag name="EE4P_AGENDAWIZARD" val="item_ee8c388e-0af6-4792-a606-0733a6db944a_ItemNo"/>
  <p:tag name="EE4P_AGENDAWIZARD_CONTENT" val="/7"/>
  <p:tag name="EE4P_AGENDAWIZARD_PROPERTIES" val="40.49992/267.7279/19.05543/19.05536"/>
</p:tagLst>
</file>

<file path=ppt/tags/tag1185.xml><?xml version="1.0" encoding="utf-8"?>
<p:tagLst xmlns:a="http://schemas.openxmlformats.org/drawingml/2006/main" xmlns:r="http://schemas.openxmlformats.org/officeDocument/2006/relationships" xmlns:p="http://schemas.openxmlformats.org/presentationml/2006/main">
  <p:tag name="EE4P_AGENDAWIZARD" val="item_e686a40c-d6b7-415b-946e-7f370d22457d_PageNo"/>
  <p:tag name="EE4P_AGENDAWIZARD_PROPERTIES" val="910.4155/245.6482/5.267795/19.05543"/>
  <p:tag name="EE4P_AGENDAWIZARD_CONTENT" val="/85"/>
</p:tagLst>
</file>

<file path=ppt/tags/tag1186.xml><?xml version="1.0" encoding="utf-8"?>
<p:tagLst xmlns:a="http://schemas.openxmlformats.org/drawingml/2006/main" xmlns:r="http://schemas.openxmlformats.org/officeDocument/2006/relationships" xmlns:p="http://schemas.openxmlformats.org/presentationml/2006/main">
  <p:tag name="EE4P_AGENDAWIZARD" val="item_e686a40c-d6b7-415b-946e-7f370d22457d_Topic"/>
  <p:tag name="EE4P_AGENDAWIZARD_CONTENT" val="/Scaled-YOLOv4"/>
  <p:tag name="EE4P_AGENDAWIZARD_PROPERTIES" val="62.57953/245.6482/154.1991/19.05543"/>
</p:tagLst>
</file>

<file path=ppt/tags/tag1187.xml><?xml version="1.0" encoding="utf-8"?>
<p:tagLst xmlns:a="http://schemas.openxmlformats.org/drawingml/2006/main" xmlns:r="http://schemas.openxmlformats.org/officeDocument/2006/relationships" xmlns:p="http://schemas.openxmlformats.org/presentationml/2006/main">
  <p:tag name="EE4P_AGENDAWIZARD" val="item_e686a40c-d6b7-415b-946e-7f370d22457d_ItemNo"/>
  <p:tag name="EE4P_AGENDAWIZARD_CONTENT" val="/6"/>
  <p:tag name="EE4P_AGENDAWIZARD_PROPERTIES" val="40.49992/245.6482/19.05543/19.05543"/>
</p:tagLst>
</file>

<file path=ppt/tags/tag1188.xml><?xml version="1.0" encoding="utf-8"?>
<p:tagLst xmlns:a="http://schemas.openxmlformats.org/drawingml/2006/main" xmlns:r="http://schemas.openxmlformats.org/officeDocument/2006/relationships" xmlns:p="http://schemas.openxmlformats.org/presentationml/2006/main">
  <p:tag name="EE4P_AGENDAWIZARD" val="item_90ccecf7-1a88-476a-9995-f385df1ecb6d_PageNo"/>
  <p:tag name="EE4P_AGENDAWIZARD_PROPERTIES" val="910.4155/223.5685/5.267795/19.05543"/>
  <p:tag name="EE4P_AGENDAWIZARD_CONTENT" val="/81"/>
</p:tagLst>
</file>

<file path=ppt/tags/tag1189.xml><?xml version="1.0" encoding="utf-8"?>
<p:tagLst xmlns:a="http://schemas.openxmlformats.org/drawingml/2006/main" xmlns:r="http://schemas.openxmlformats.org/officeDocument/2006/relationships" xmlns:p="http://schemas.openxmlformats.org/presentationml/2006/main">
  <p:tag name="EE4P_AGENDAWIZARD" val="item_90ccecf7-1a88-476a-9995-f385df1ecb6d_Topic"/>
  <p:tag name="EE4P_AGENDAWIZARD_CONTENT" val="/YOLOv5"/>
  <p:tag name="EE4P_AGENDAWIZARD_PROPERTIES" val="62.57953/223.5685/154.1991/19.05543"/>
</p:tagLst>
</file>

<file path=ppt/tags/tag119.xml><?xml version="1.0" encoding="utf-8"?>
<p:tagLst xmlns:a="http://schemas.openxmlformats.org/drawingml/2006/main" xmlns:r="http://schemas.openxmlformats.org/officeDocument/2006/relationships" xmlns:p="http://schemas.openxmlformats.org/presentationml/2006/main">
  <p:tag name="EE4P_AGENDAWIZARD" val="item_21862d2d-5254-47a9-8dc0-562d13eb7381_Topic"/>
  <p:tag name="EE4P_AGENDAWIZARD_CONTENT" val="/YOLO来了"/>
  <p:tag name="EE4P_AGENDAWIZARD_PROPERTIES" val="77.00465/317.7736/204.1258/31.50472"/>
</p:tagLst>
</file>

<file path=ppt/tags/tag1190.xml><?xml version="1.0" encoding="utf-8"?>
<p:tagLst xmlns:a="http://schemas.openxmlformats.org/drawingml/2006/main" xmlns:r="http://schemas.openxmlformats.org/officeDocument/2006/relationships" xmlns:p="http://schemas.openxmlformats.org/presentationml/2006/main">
  <p:tag name="EE4P_AGENDAWIZARD" val="item_90ccecf7-1a88-476a-9995-f385df1ecb6d_ItemNo"/>
  <p:tag name="EE4P_AGENDAWIZARD_CONTENT" val="/5"/>
  <p:tag name="EE4P_AGENDAWIZARD_PROPERTIES" val="40.49992/223.5685/19.05543/19.05543"/>
</p:tagLst>
</file>

<file path=ppt/tags/tag1191.xml><?xml version="1.0" encoding="utf-8"?>
<p:tagLst xmlns:a="http://schemas.openxmlformats.org/drawingml/2006/main" xmlns:r="http://schemas.openxmlformats.org/officeDocument/2006/relationships" xmlns:p="http://schemas.openxmlformats.org/presentationml/2006/main">
  <p:tag name="EE4P_AGENDAWIZARD" val="item_bb633197-64b9-4d62-b3c9-eca77b982714_PageNo"/>
  <p:tag name="EE4P_AGENDAWIZARD_PROPERTIES" val="910.4155/201.4889/5.267795/19.05543"/>
  <p:tag name="EE4P_AGENDAWIZARD_CONTENT" val="/76"/>
</p:tagLst>
</file>

<file path=ppt/tags/tag1192.xml><?xml version="1.0" encoding="utf-8"?>
<p:tagLst xmlns:a="http://schemas.openxmlformats.org/drawingml/2006/main" xmlns:r="http://schemas.openxmlformats.org/officeDocument/2006/relationships" xmlns:p="http://schemas.openxmlformats.org/presentationml/2006/main">
  <p:tag name="EE4P_AGENDAWIZARD" val="item_bb633197-64b9-4d62-b3c9-eca77b982714_Topic"/>
  <p:tag name="EE4P_AGENDAWIZARD_CONTENT" val="/YOLOv4"/>
  <p:tag name="EE4P_AGENDAWIZARD_PROPERTIES" val="62.57953/201.4889/154.1991/19.05543"/>
</p:tagLst>
</file>

<file path=ppt/tags/tag1193.xml><?xml version="1.0" encoding="utf-8"?>
<p:tagLst xmlns:a="http://schemas.openxmlformats.org/drawingml/2006/main" xmlns:r="http://schemas.openxmlformats.org/officeDocument/2006/relationships" xmlns:p="http://schemas.openxmlformats.org/presentationml/2006/main">
  <p:tag name="EE4P_AGENDAWIZARD" val="item_bb633197-64b9-4d62-b3c9-eca77b982714_ItemNo"/>
  <p:tag name="EE4P_AGENDAWIZARD_CONTENT" val="/4"/>
  <p:tag name="EE4P_AGENDAWIZARD_PROPERTIES" val="40.49992/201.4889/19.05543/19.05543"/>
</p:tagLst>
</file>

<file path=ppt/tags/tag1194.xml><?xml version="1.0" encoding="utf-8"?>
<p:tagLst xmlns:a="http://schemas.openxmlformats.org/drawingml/2006/main" xmlns:r="http://schemas.openxmlformats.org/officeDocument/2006/relationships" xmlns:p="http://schemas.openxmlformats.org/presentationml/2006/main">
  <p:tag name="EE4P_AGENDAWIZARD" val="item_55787c8c-e318-4e99-983c-6f4014e75aa1_PageNo"/>
  <p:tag name="EE4P_AGENDAWIZARD_PROPERTIES" val="910.4155/179.4093/5.267795/19.05543"/>
  <p:tag name="EE4P_AGENDAWIZARD_CONTENT" val="/69"/>
</p:tagLst>
</file>

<file path=ppt/tags/tag1195.xml><?xml version="1.0" encoding="utf-8"?>
<p:tagLst xmlns:a="http://schemas.openxmlformats.org/drawingml/2006/main" xmlns:r="http://schemas.openxmlformats.org/officeDocument/2006/relationships" xmlns:p="http://schemas.openxmlformats.org/presentationml/2006/main">
  <p:tag name="EE4P_AGENDAWIZARD" val="item_55787c8c-e318-4e99-983c-6f4014e75aa1_Topic"/>
  <p:tag name="EE4P_AGENDAWIZARD_CONTENT" val="/YOLOv3"/>
  <p:tag name="EE4P_AGENDAWIZARD_PROPERTIES" val="62.57953/179.4093/154.1991/19.05543"/>
</p:tagLst>
</file>

<file path=ppt/tags/tag1196.xml><?xml version="1.0" encoding="utf-8"?>
<p:tagLst xmlns:a="http://schemas.openxmlformats.org/drawingml/2006/main" xmlns:r="http://schemas.openxmlformats.org/officeDocument/2006/relationships" xmlns:p="http://schemas.openxmlformats.org/presentationml/2006/main">
  <p:tag name="EE4P_AGENDAWIZARD" val="item_55787c8c-e318-4e99-983c-6f4014e75aa1_ItemNo"/>
  <p:tag name="EE4P_AGENDAWIZARD_CONTENT" val="/3"/>
  <p:tag name="EE4P_AGENDAWIZARD_PROPERTIES" val="40.49992/179.4093/19.05543/19.05543"/>
</p:tagLst>
</file>

<file path=ppt/tags/tag1197.xml><?xml version="1.0" encoding="utf-8"?>
<p:tagLst xmlns:a="http://schemas.openxmlformats.org/drawingml/2006/main" xmlns:r="http://schemas.openxmlformats.org/officeDocument/2006/relationships" xmlns:p="http://schemas.openxmlformats.org/presentationml/2006/main">
  <p:tag name="EE4P_AGENDAWIZARD" val="item_e3effbf2-c680-4a75-b917-58c654acdbde_PageNo"/>
  <p:tag name="EE4P_AGENDAWIZARD_PROPERTIES" val="910.4155/157.3296/5.267795/19.05543"/>
  <p:tag name="EE4P_AGENDAWIZARD_CONTENT" val="/63"/>
</p:tagLst>
</file>

<file path=ppt/tags/tag1198.xml><?xml version="1.0" encoding="utf-8"?>
<p:tagLst xmlns:a="http://schemas.openxmlformats.org/drawingml/2006/main" xmlns:r="http://schemas.openxmlformats.org/officeDocument/2006/relationships" xmlns:p="http://schemas.openxmlformats.org/presentationml/2006/main">
  <p:tag name="EE4P_AGENDAWIZARD" val="item_e3effbf2-c680-4a75-b917-58c654acdbde_Topic"/>
  <p:tag name="EE4P_AGENDAWIZARD_CONTENT" val="/YOLO9000"/>
  <p:tag name="EE4P_AGENDAWIZARD_PROPERTIES" val="62.57953/157.3296/154.1991/19.05543"/>
</p:tagLst>
</file>

<file path=ppt/tags/tag1199.xml><?xml version="1.0" encoding="utf-8"?>
<p:tagLst xmlns:a="http://schemas.openxmlformats.org/drawingml/2006/main" xmlns:r="http://schemas.openxmlformats.org/officeDocument/2006/relationships" xmlns:p="http://schemas.openxmlformats.org/presentationml/2006/main">
  <p:tag name="EE4P_AGENDAWIZARD" val="item_e3effbf2-c680-4a75-b917-58c654acdbde_ItemNo"/>
  <p:tag name="EE4P_AGENDAWIZARD_CONTENT" val="/2"/>
  <p:tag name="EE4P_AGENDAWIZARD_PROPERTIES" val="40.49992/157.3296/19.05543/19.05543"/>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34f253b2-3044-4574-9970-4cf76daca6c8_Topic"/>
  <p:tag name="EE4P_AGENDAWIZARD_CONTENT" val="/写在最后"/>
  <p:tag name="EE4P_AGENDAWIZARD_PROPERTIES" val="77.00465/281.2689/204.1258/31.50472"/>
</p:tagLst>
</file>

<file path=ppt/tags/tag120.xml><?xml version="1.0" encoding="utf-8"?>
<p:tagLst xmlns:a="http://schemas.openxmlformats.org/drawingml/2006/main" xmlns:r="http://schemas.openxmlformats.org/officeDocument/2006/relationships" xmlns:p="http://schemas.openxmlformats.org/presentationml/2006/main">
  <p:tag name="EE4P_AGENDAWIZARD" val="item_21862d2d-5254-47a9-8dc0-562d13eb7381_ItemNo"/>
  <p:tag name="EE4P_AGENDAWIZARD_CONTENT" val="/3"/>
  <p:tag name="EE4P_AGENDAWIZARD_PROPERTIES" val="40.49992/317.7736/31.50472/31.50472"/>
</p:tagLst>
</file>

<file path=ppt/tags/tag1200.xml><?xml version="1.0" encoding="utf-8"?>
<p:tagLst xmlns:a="http://schemas.openxmlformats.org/drawingml/2006/main" xmlns:r="http://schemas.openxmlformats.org/officeDocument/2006/relationships" xmlns:p="http://schemas.openxmlformats.org/presentationml/2006/main">
  <p:tag name="EE4P_AGENDAWIZARD" val="item_73c50061-2ef5-463e-901c-c6cb38993807_PageNo"/>
  <p:tag name="EE4P_AGENDAWIZARD_PROPERTIES" val="910.4155/135.25/5.267795/19.05543"/>
  <p:tag name="EE4P_AGENDAWIZARD_CONTENT" val="/55"/>
</p:tagLst>
</file>

<file path=ppt/tags/tag1201.xml><?xml version="1.0" encoding="utf-8"?>
<p:tagLst xmlns:a="http://schemas.openxmlformats.org/drawingml/2006/main" xmlns:r="http://schemas.openxmlformats.org/officeDocument/2006/relationships" xmlns:p="http://schemas.openxmlformats.org/presentationml/2006/main">
  <p:tag name="EE4P_AGENDAWIZARD" val="item_73c50061-2ef5-463e-901c-c6cb38993807_Topic"/>
  <p:tag name="EE4P_AGENDAWIZARD_CONTENT" val="/You Only Look Once"/>
  <p:tag name="EE4P_AGENDAWIZARD_PROPERTIES" val="62.57953/135.25/154.1991/19.05543"/>
</p:tagLst>
</file>

<file path=ppt/tags/tag1202.xml><?xml version="1.0" encoding="utf-8"?>
<p:tagLst xmlns:a="http://schemas.openxmlformats.org/drawingml/2006/main" xmlns:r="http://schemas.openxmlformats.org/officeDocument/2006/relationships" xmlns:p="http://schemas.openxmlformats.org/presentationml/2006/main">
  <p:tag name="EE4P_AGENDAWIZARD" val="item_73c50061-2ef5-463e-901c-c6cb38993807_ItemNo"/>
  <p:tag name="EE4P_AGENDAWIZARD_CONTENT" val="/1"/>
  <p:tag name="EE4P_AGENDAWIZARD_PROPERTIES" val="40.49992/135.25/19.05543/19.05543"/>
</p:tagLst>
</file>

<file path=ppt/tags/tag120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0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0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1.xml><?xml version="1.0" encoding="utf-8"?>
<p:tagLst xmlns:a="http://schemas.openxmlformats.org/drawingml/2006/main" xmlns:r="http://schemas.openxmlformats.org/officeDocument/2006/relationships" xmlns:p="http://schemas.openxmlformats.org/presentationml/2006/main">
  <p:tag name="EE4P_AGENDAWIZARD" val="item_4cfd5ed4-95c4-43f9-9685-a80be4cd4c1b_PageNo"/>
  <p:tag name="EE4P_AGENDAWIZARD_PROPERTIES" val="904.603/281.2689/8.709291/31.50472"/>
  <p:tag name="EE4P_AGENDAWIZARD_CONTENT" val="/38"/>
</p:tagLst>
</file>

<file path=ppt/tags/tag121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1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1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1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1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1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2.xml><?xml version="1.0" encoding="utf-8"?>
<p:tagLst xmlns:a="http://schemas.openxmlformats.org/drawingml/2006/main" xmlns:r="http://schemas.openxmlformats.org/officeDocument/2006/relationships" xmlns:p="http://schemas.openxmlformats.org/presentationml/2006/main">
  <p:tag name="EE4P_AGENDAWIZARD" val="item_4cfd5ed4-95c4-43f9-9685-a80be4cd4c1b_Topic"/>
  <p:tag name="EE4P_AGENDAWIZARD_CONTENT" val="/目标检测成长点滴"/>
  <p:tag name="EE4P_AGENDAWIZARD_PROPERTIES" val="77.00465/281.2689/204.1258/31.50472"/>
</p:tagLst>
</file>

<file path=ppt/tags/tag122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2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23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26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2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27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2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28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2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3.xml><?xml version="1.0" encoding="utf-8"?>
<p:tagLst xmlns:a="http://schemas.openxmlformats.org/drawingml/2006/main" xmlns:r="http://schemas.openxmlformats.org/officeDocument/2006/relationships" xmlns:p="http://schemas.openxmlformats.org/presentationml/2006/main">
  <p:tag name="EE4P_AGENDAWIZARD" val="item_4cfd5ed4-95c4-43f9-9685-a80be4cd4c1b_ItemNo"/>
  <p:tag name="EE4P_AGENDAWIZARD_CONTENT" val="/2"/>
  <p:tag name="EE4P_AGENDAWIZARD_PROPERTIES" val="40.49992/281.2689/31.50472/31.50472"/>
</p:tagLst>
</file>

<file path=ppt/tags/tag12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31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3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3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3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35.xml><?xml version="1.0" encoding="utf-8"?>
<p:tagLst xmlns:a="http://schemas.openxmlformats.org/drawingml/2006/main" xmlns:r="http://schemas.openxmlformats.org/officeDocument/2006/relationships" xmlns:p="http://schemas.openxmlformats.org/presentationml/2006/main">
  <p:tag name="EE4P_SLIDEID" val="843462fd-bd4c-4a19-8c73-2db80e62d07c"/>
</p:tagLst>
</file>

<file path=ppt/tags/tag1236.xml><?xml version="1.0" encoding="utf-8"?>
<p:tagLst xmlns:a="http://schemas.openxmlformats.org/drawingml/2006/main" xmlns:r="http://schemas.openxmlformats.org/officeDocument/2006/relationships" xmlns:p="http://schemas.openxmlformats.org/presentationml/2006/main">
  <p:tag name="EE4P_AGENDAWIZARD" val="item_951219b9-2655-4923-a391-53bd2df846b5_PageNo"/>
  <p:tag name="EE4P_AGENDAWIZARD_PROPERTIES" val="910.4155/466.4447/5.267795/19.05543"/>
  <p:tag name="EE4P_AGENDAWIZARD_CONTENT" val="/132"/>
</p:tagLst>
</file>

<file path=ppt/tags/tag1237.xml><?xml version="1.0" encoding="utf-8"?>
<p:tagLst xmlns:a="http://schemas.openxmlformats.org/drawingml/2006/main" xmlns:r="http://schemas.openxmlformats.org/officeDocument/2006/relationships" xmlns:p="http://schemas.openxmlformats.org/presentationml/2006/main">
  <p:tag name="EE4P_AGENDAWIZARD" val="item_951219b9-2655-4923-a391-53bd2df846b5_Topic"/>
  <p:tag name="EE4P_AGENDAWIZARD_CONTENT" val="/YOLOv9"/>
  <p:tag name="EE4P_AGENDAWIZARD_PROPERTIES" val="62.57953/466.4447/154.1991/19.05543"/>
</p:tagLst>
</file>

<file path=ppt/tags/tag1238.xml><?xml version="1.0" encoding="utf-8"?>
<p:tagLst xmlns:a="http://schemas.openxmlformats.org/drawingml/2006/main" xmlns:r="http://schemas.openxmlformats.org/officeDocument/2006/relationships" xmlns:p="http://schemas.openxmlformats.org/presentationml/2006/main">
  <p:tag name="EE4P_AGENDAWIZARD" val="item_951219b9-2655-4923-a391-53bd2df846b5_ItemNo"/>
  <p:tag name="EE4P_AGENDAWIZARD_CONTENT" val="/16"/>
  <p:tag name="EE4P_AGENDAWIZARD_PROPERTIES" val="40.49992/466.4447/19.05543/19.05543"/>
</p:tagLst>
</file>

<file path=ppt/tags/tag1239.xml><?xml version="1.0" encoding="utf-8"?>
<p:tagLst xmlns:a="http://schemas.openxmlformats.org/drawingml/2006/main" xmlns:r="http://schemas.openxmlformats.org/officeDocument/2006/relationships" xmlns:p="http://schemas.openxmlformats.org/presentationml/2006/main">
  <p:tag name="EE4P_AGENDAWIZARD" val="item_f0b92527-73ca-4038-a3d9-fe77d63e682c_PageNo"/>
  <p:tag name="EE4P_AGENDAWIZARD_PROPERTIES" val="910.4155/444.3651/5.267795/19.05543"/>
  <p:tag name="EE4P_AGENDAWIZARD_CONTENT" val="/124"/>
</p:tagLst>
</file>

<file path=ppt/tags/tag124.xml><?xml version="1.0" encoding="utf-8"?>
<p:tagLst xmlns:a="http://schemas.openxmlformats.org/drawingml/2006/main" xmlns:r="http://schemas.openxmlformats.org/officeDocument/2006/relationships" xmlns:p="http://schemas.openxmlformats.org/presentationml/2006/main">
  <p:tag name="EE4P_AGENDAWIZARD" val="item_8478d2ac-0780-482f-8636-0dabe776632d_Element"/>
</p:tagLst>
</file>

<file path=ppt/tags/tag1240.xml><?xml version="1.0" encoding="utf-8"?>
<p:tagLst xmlns:a="http://schemas.openxmlformats.org/drawingml/2006/main" xmlns:r="http://schemas.openxmlformats.org/officeDocument/2006/relationships" xmlns:p="http://schemas.openxmlformats.org/presentationml/2006/main">
  <p:tag name="EE4P_AGENDAWIZARD" val="item_f0b92527-73ca-4038-a3d9-fe77d63e682c_Topic"/>
  <p:tag name="EE4P_AGENDAWIZARD_CONTENT" val="/YOLO-World"/>
  <p:tag name="EE4P_AGENDAWIZARD_PROPERTIES" val="62.57953/444.3651/154.1991/19.05543"/>
</p:tagLst>
</file>

<file path=ppt/tags/tag1241.xml><?xml version="1.0" encoding="utf-8"?>
<p:tagLst xmlns:a="http://schemas.openxmlformats.org/drawingml/2006/main" xmlns:r="http://schemas.openxmlformats.org/officeDocument/2006/relationships" xmlns:p="http://schemas.openxmlformats.org/presentationml/2006/main">
  <p:tag name="EE4P_AGENDAWIZARD" val="item_f0b92527-73ca-4038-a3d9-fe77d63e682c_ItemNo"/>
  <p:tag name="EE4P_AGENDAWIZARD_CONTENT" val="/15"/>
  <p:tag name="EE4P_AGENDAWIZARD_PROPERTIES" val="40.49992/444.3651/19.05543/19.05543"/>
</p:tagLst>
</file>

<file path=ppt/tags/tag1242.xml><?xml version="1.0" encoding="utf-8"?>
<p:tagLst xmlns:a="http://schemas.openxmlformats.org/drawingml/2006/main" xmlns:r="http://schemas.openxmlformats.org/officeDocument/2006/relationships" xmlns:p="http://schemas.openxmlformats.org/presentationml/2006/main">
  <p:tag name="EE4P_AGENDAWIZARD" val="item_843462fd-bd4c-4a19-8c73-2db80e62d07c_Element"/>
</p:tagLst>
</file>

<file path=ppt/tags/tag1243.xml><?xml version="1.0" encoding="utf-8"?>
<p:tagLst xmlns:a="http://schemas.openxmlformats.org/drawingml/2006/main" xmlns:r="http://schemas.openxmlformats.org/officeDocument/2006/relationships" xmlns:p="http://schemas.openxmlformats.org/presentationml/2006/main">
  <p:tag name="EE4P_AGENDAWIZARD" val="item_843462fd-bd4c-4a19-8c73-2db80e62d07c_PageNo"/>
  <p:tag name="EE4P_AGENDAWIZARD_PROPERTIES" val="910.4155/422.2854/5.267795/19.05536"/>
  <p:tag name="EE4P_AGENDAWIZARD_CONTENT" val="/120"/>
</p:tagLst>
</file>

<file path=ppt/tags/tag1244.xml><?xml version="1.0" encoding="utf-8"?>
<p:tagLst xmlns:a="http://schemas.openxmlformats.org/drawingml/2006/main" xmlns:r="http://schemas.openxmlformats.org/officeDocument/2006/relationships" xmlns:p="http://schemas.openxmlformats.org/presentationml/2006/main">
  <p:tag name="EE4P_AGENDAWIZARD" val="item_843462fd-bd4c-4a19-8c73-2db80e62d07c_Topic"/>
  <p:tag name="EE4P_AGENDAWIZARD_CONTENT" val="/YOLO-NAS"/>
  <p:tag name="EE4P_AGENDAWIZARD_PROPERTIES" val="62.57953/422.2854/154.1991/19.05536"/>
</p:tagLst>
</file>

<file path=ppt/tags/tag1245.xml><?xml version="1.0" encoding="utf-8"?>
<p:tagLst xmlns:a="http://schemas.openxmlformats.org/drawingml/2006/main" xmlns:r="http://schemas.openxmlformats.org/officeDocument/2006/relationships" xmlns:p="http://schemas.openxmlformats.org/presentationml/2006/main">
  <p:tag name="EE4P_AGENDAWIZARD" val="item_843462fd-bd4c-4a19-8c73-2db80e62d07c_ItemNo"/>
  <p:tag name="EE4P_AGENDAWIZARD_CONTENT" val="/14"/>
  <p:tag name="EE4P_AGENDAWIZARD_PROPERTIES" val="40.49992/422.2854/19.05543/19.05536"/>
</p:tagLst>
</file>

<file path=ppt/tags/tag1246.xml><?xml version="1.0" encoding="utf-8"?>
<p:tagLst xmlns:a="http://schemas.openxmlformats.org/drawingml/2006/main" xmlns:r="http://schemas.openxmlformats.org/officeDocument/2006/relationships" xmlns:p="http://schemas.openxmlformats.org/presentationml/2006/main">
  <p:tag name="EE4P_AGENDAWIZARD" val="item_bfb95e89-a131-4b34-b727-9216ca22d070_PageNo"/>
  <p:tag name="EE4P_AGENDAWIZARD_PROPERTIES" val="910.4155/400.2057/5.267795/19.05543"/>
  <p:tag name="EE4P_AGENDAWIZARD_CONTENT" val="/111"/>
</p:tagLst>
</file>

<file path=ppt/tags/tag1247.xml><?xml version="1.0" encoding="utf-8"?>
<p:tagLst xmlns:a="http://schemas.openxmlformats.org/drawingml/2006/main" xmlns:r="http://schemas.openxmlformats.org/officeDocument/2006/relationships" xmlns:p="http://schemas.openxmlformats.org/presentationml/2006/main">
  <p:tag name="EE4P_AGENDAWIZARD" val="item_bfb95e89-a131-4b34-b727-9216ca22d070_Topic"/>
  <p:tag name="EE4P_AGENDAWIZARD_CONTENT" val="/PP-YOLO PP-YOLOv2 PP-YOLOvE"/>
  <p:tag name="EE4P_AGENDAWIZARD_PROPERTIES" val="62.57953/400.2057/154.1991/19.05543"/>
</p:tagLst>
</file>

<file path=ppt/tags/tag1248.xml><?xml version="1.0" encoding="utf-8"?>
<p:tagLst xmlns:a="http://schemas.openxmlformats.org/drawingml/2006/main" xmlns:r="http://schemas.openxmlformats.org/officeDocument/2006/relationships" xmlns:p="http://schemas.openxmlformats.org/presentationml/2006/main">
  <p:tag name="EE4P_AGENDAWIZARD" val="item_bfb95e89-a131-4b34-b727-9216ca22d070_ItemNo"/>
  <p:tag name="EE4P_AGENDAWIZARD_CONTENT" val="/13"/>
  <p:tag name="EE4P_AGENDAWIZARD_PROPERTIES" val="40.49992/400.2057/19.05543/19.05543"/>
</p:tagLst>
</file>

<file path=ppt/tags/tag1249.xml><?xml version="1.0" encoding="utf-8"?>
<p:tagLst xmlns:a="http://schemas.openxmlformats.org/drawingml/2006/main" xmlns:r="http://schemas.openxmlformats.org/officeDocument/2006/relationships" xmlns:p="http://schemas.openxmlformats.org/presentationml/2006/main">
  <p:tag name="EE4P_AGENDAWIZARD" val="item_eacb9316-6b68-4662-94b8-c848f6f7cc96_PageNo"/>
  <p:tag name="EE4P_AGENDAWIZARD_PROPERTIES" val="910.4155/378.1261/5.267795/19.05543"/>
  <p:tag name="EE4P_AGENDAWIZARD_CONTENT" val="/106"/>
</p:tagLst>
</file>

<file path=ppt/tags/tag125.xml><?xml version="1.0" encoding="utf-8"?>
<p:tagLst xmlns:a="http://schemas.openxmlformats.org/drawingml/2006/main" xmlns:r="http://schemas.openxmlformats.org/officeDocument/2006/relationships" xmlns:p="http://schemas.openxmlformats.org/presentationml/2006/main">
  <p:tag name="EE4P_AGENDAWIZARD" val="item_8478d2ac-0780-482f-8636-0dabe776632d_PageNo"/>
  <p:tag name="EE4P_AGENDAWIZARD_PROPERTIES" val="904.603/244.7642/8.709291/31.50472"/>
  <p:tag name="EE4P_AGENDAWIZARD_CONTENT" val="/12"/>
</p:tagLst>
</file>

<file path=ppt/tags/tag1250.xml><?xml version="1.0" encoding="utf-8"?>
<p:tagLst xmlns:a="http://schemas.openxmlformats.org/drawingml/2006/main" xmlns:r="http://schemas.openxmlformats.org/officeDocument/2006/relationships" xmlns:p="http://schemas.openxmlformats.org/presentationml/2006/main">
  <p:tag name="EE4P_AGENDAWIZARD" val="item_eacb9316-6b68-4662-94b8-c848f6f7cc96_Topic"/>
  <p:tag name="EE4P_AGENDAWIZARD_CONTENT" val="/YOLOv8"/>
  <p:tag name="EE4P_AGENDAWIZARD_PROPERTIES" val="62.57953/378.1261/154.1991/19.05543"/>
</p:tagLst>
</file>

<file path=ppt/tags/tag1251.xml><?xml version="1.0" encoding="utf-8"?>
<p:tagLst xmlns:a="http://schemas.openxmlformats.org/drawingml/2006/main" xmlns:r="http://schemas.openxmlformats.org/officeDocument/2006/relationships" xmlns:p="http://schemas.openxmlformats.org/presentationml/2006/main">
  <p:tag name="EE4P_AGENDAWIZARD" val="item_eacb9316-6b68-4662-94b8-c848f6f7cc96_ItemNo"/>
  <p:tag name="EE4P_AGENDAWIZARD_CONTENT" val="/12"/>
  <p:tag name="EE4P_AGENDAWIZARD_PROPERTIES" val="40.49992/378.1261/19.05543/19.05543"/>
</p:tagLst>
</file>

<file path=ppt/tags/tag1252.xml><?xml version="1.0" encoding="utf-8"?>
<p:tagLst xmlns:a="http://schemas.openxmlformats.org/drawingml/2006/main" xmlns:r="http://schemas.openxmlformats.org/officeDocument/2006/relationships" xmlns:p="http://schemas.openxmlformats.org/presentationml/2006/main">
  <p:tag name="EE4P_AGENDAWIZARD" val="item_687e02da-61f6-4a46-932a-b7b658afd324_PageNo"/>
  <p:tag name="EE4P_AGENDAWIZARD_PROPERTIES" val="910.4155/356.0464/5.267795/19.05543"/>
  <p:tag name="EE4P_AGENDAWIZARD_CONTENT" val="/102"/>
</p:tagLst>
</file>

<file path=ppt/tags/tag1253.xml><?xml version="1.0" encoding="utf-8"?>
<p:tagLst xmlns:a="http://schemas.openxmlformats.org/drawingml/2006/main" xmlns:r="http://schemas.openxmlformats.org/officeDocument/2006/relationships" xmlns:p="http://schemas.openxmlformats.org/presentationml/2006/main">
  <p:tag name="EE4P_AGENDAWIZARD" val="item_687e02da-61f6-4a46-932a-b7b658afd324_Topic"/>
  <p:tag name="EE4P_AGENDAWIZARD_CONTENT" val="/DAMO-YOLO"/>
  <p:tag name="EE4P_AGENDAWIZARD_PROPERTIES" val="62.57953/356.0464/154.1991/19.05543"/>
</p:tagLst>
</file>

<file path=ppt/tags/tag1254.xml><?xml version="1.0" encoding="utf-8"?>
<p:tagLst xmlns:a="http://schemas.openxmlformats.org/drawingml/2006/main" xmlns:r="http://schemas.openxmlformats.org/officeDocument/2006/relationships" xmlns:p="http://schemas.openxmlformats.org/presentationml/2006/main">
  <p:tag name="EE4P_AGENDAWIZARD" val="item_687e02da-61f6-4a46-932a-b7b658afd324_ItemNo"/>
  <p:tag name="EE4P_AGENDAWIZARD_CONTENT" val="/11"/>
  <p:tag name="EE4P_AGENDAWIZARD_PROPERTIES" val="40.49992/356.0464/19.05543/19.05543"/>
</p:tagLst>
</file>

<file path=ppt/tags/tag1255.xml><?xml version="1.0" encoding="utf-8"?>
<p:tagLst xmlns:a="http://schemas.openxmlformats.org/drawingml/2006/main" xmlns:r="http://schemas.openxmlformats.org/officeDocument/2006/relationships" xmlns:p="http://schemas.openxmlformats.org/presentationml/2006/main">
  <p:tag name="EE4P_AGENDAWIZARD" val="item_a13345af-30bf-4c06-aad8-28d108a0a77c_PageNo"/>
  <p:tag name="EE4P_AGENDAWIZARD_PROPERTIES" val="910.4155/333.9668/5.267795/19.05543"/>
  <p:tag name="EE4P_AGENDAWIZARD_CONTENT" val="/97"/>
</p:tagLst>
</file>

<file path=ppt/tags/tag1256.xml><?xml version="1.0" encoding="utf-8"?>
<p:tagLst xmlns:a="http://schemas.openxmlformats.org/drawingml/2006/main" xmlns:r="http://schemas.openxmlformats.org/officeDocument/2006/relationships" xmlns:p="http://schemas.openxmlformats.org/presentationml/2006/main">
  <p:tag name="EE4P_AGENDAWIZARD" val="item_a13345af-30bf-4c06-aad8-28d108a0a77c_Topic"/>
  <p:tag name="EE4P_AGENDAWIZARD_CONTENT" val="/YOLOv7"/>
  <p:tag name="EE4P_AGENDAWIZARD_PROPERTIES" val="62.57953/333.9668/154.1991/19.05543"/>
</p:tagLst>
</file>

<file path=ppt/tags/tag1257.xml><?xml version="1.0" encoding="utf-8"?>
<p:tagLst xmlns:a="http://schemas.openxmlformats.org/drawingml/2006/main" xmlns:r="http://schemas.openxmlformats.org/officeDocument/2006/relationships" xmlns:p="http://schemas.openxmlformats.org/presentationml/2006/main">
  <p:tag name="EE4P_AGENDAWIZARD" val="item_a13345af-30bf-4c06-aad8-28d108a0a77c_ItemNo"/>
  <p:tag name="EE4P_AGENDAWIZARD_CONTENT" val="/10"/>
  <p:tag name="EE4P_AGENDAWIZARD_PROPERTIES" val="40.49992/333.9668/19.05543/19.05543"/>
</p:tagLst>
</file>

<file path=ppt/tags/tag1258.xml><?xml version="1.0" encoding="utf-8"?>
<p:tagLst xmlns:a="http://schemas.openxmlformats.org/drawingml/2006/main" xmlns:r="http://schemas.openxmlformats.org/officeDocument/2006/relationships" xmlns:p="http://schemas.openxmlformats.org/presentationml/2006/main">
  <p:tag name="EE4P_AGENDAWIZARD" val="item_fdb20c27-7c5b-49ad-af57-77141cb46e3e_PageNo"/>
  <p:tag name="EE4P_AGENDAWIZARD_PROPERTIES" val="910.4155/311.8872/5.267795/19.05543"/>
  <p:tag name="EE4P_AGENDAWIZARD_CONTENT" val="/94"/>
</p:tagLst>
</file>

<file path=ppt/tags/tag1259.xml><?xml version="1.0" encoding="utf-8"?>
<p:tagLst xmlns:a="http://schemas.openxmlformats.org/drawingml/2006/main" xmlns:r="http://schemas.openxmlformats.org/officeDocument/2006/relationships" xmlns:p="http://schemas.openxmlformats.org/presentationml/2006/main">
  <p:tag name="EE4P_AGENDAWIZARD" val="item_fdb20c27-7c5b-49ad-af57-77141cb46e3e_Topic"/>
  <p:tag name="EE4P_AGENDAWIZARD_CONTENT" val="/YOLOv6"/>
  <p:tag name="EE4P_AGENDAWIZARD_PROPERTIES" val="62.57953/311.8872/154.1991/19.05543"/>
</p:tagLst>
</file>

<file path=ppt/tags/tag126.xml><?xml version="1.0" encoding="utf-8"?>
<p:tagLst xmlns:a="http://schemas.openxmlformats.org/drawingml/2006/main" xmlns:r="http://schemas.openxmlformats.org/officeDocument/2006/relationships" xmlns:p="http://schemas.openxmlformats.org/presentationml/2006/main">
  <p:tag name="EE4P_AGENDAWIZARD" val="item_8478d2ac-0780-482f-8636-0dabe776632d_Topic"/>
  <p:tag name="EE4P_AGENDAWIZARD_CONTENT" val="/一些不得不介绍的概念"/>
  <p:tag name="EE4P_AGENDAWIZARD_PROPERTIES" val="113.5094/244.7642/167.6211/31.50472"/>
</p:tagLst>
</file>

<file path=ppt/tags/tag1260.xml><?xml version="1.0" encoding="utf-8"?>
<p:tagLst xmlns:a="http://schemas.openxmlformats.org/drawingml/2006/main" xmlns:r="http://schemas.openxmlformats.org/officeDocument/2006/relationships" xmlns:p="http://schemas.openxmlformats.org/presentationml/2006/main">
  <p:tag name="EE4P_AGENDAWIZARD" val="item_fdb20c27-7c5b-49ad-af57-77141cb46e3e_ItemNo"/>
  <p:tag name="EE4P_AGENDAWIZARD_CONTENT" val="/9"/>
  <p:tag name="EE4P_AGENDAWIZARD_PROPERTIES" val="40.49992/311.8872/19.05543/19.05543"/>
</p:tagLst>
</file>

<file path=ppt/tags/tag1261.xml><?xml version="1.0" encoding="utf-8"?>
<p:tagLst xmlns:a="http://schemas.openxmlformats.org/drawingml/2006/main" xmlns:r="http://schemas.openxmlformats.org/officeDocument/2006/relationships" xmlns:p="http://schemas.openxmlformats.org/presentationml/2006/main">
  <p:tag name="EE4P_AGENDAWIZARD" val="item_8c0a9f6a-ec23-4339-b204-1ad784653cd2_PageNo"/>
  <p:tag name="EE4P_AGENDAWIZARD_PROPERTIES" val="910.4155/289.8075/5.267795/19.05543"/>
  <p:tag name="EE4P_AGENDAWIZARD_CONTENT" val="/91"/>
</p:tagLst>
</file>

<file path=ppt/tags/tag1262.xml><?xml version="1.0" encoding="utf-8"?>
<p:tagLst xmlns:a="http://schemas.openxmlformats.org/drawingml/2006/main" xmlns:r="http://schemas.openxmlformats.org/officeDocument/2006/relationships" xmlns:p="http://schemas.openxmlformats.org/presentationml/2006/main">
  <p:tag name="EE4P_AGENDAWIZARD" val="item_8c0a9f6a-ec23-4339-b204-1ad784653cd2_Topic"/>
  <p:tag name="EE4P_AGENDAWIZARD_CONTENT" val="/YOLOX"/>
  <p:tag name="EE4P_AGENDAWIZARD_PROPERTIES" val="62.57953/289.8075/154.1991/19.05543"/>
</p:tagLst>
</file>

<file path=ppt/tags/tag1263.xml><?xml version="1.0" encoding="utf-8"?>
<p:tagLst xmlns:a="http://schemas.openxmlformats.org/drawingml/2006/main" xmlns:r="http://schemas.openxmlformats.org/officeDocument/2006/relationships" xmlns:p="http://schemas.openxmlformats.org/presentationml/2006/main">
  <p:tag name="EE4P_AGENDAWIZARD" val="item_8c0a9f6a-ec23-4339-b204-1ad784653cd2_ItemNo"/>
  <p:tag name="EE4P_AGENDAWIZARD_CONTENT" val="/8"/>
  <p:tag name="EE4P_AGENDAWIZARD_PROPERTIES" val="40.49992/289.8075/19.05543/19.05543"/>
</p:tagLst>
</file>

<file path=ppt/tags/tag1264.xml><?xml version="1.0" encoding="utf-8"?>
<p:tagLst xmlns:a="http://schemas.openxmlformats.org/drawingml/2006/main" xmlns:r="http://schemas.openxmlformats.org/officeDocument/2006/relationships" xmlns:p="http://schemas.openxmlformats.org/presentationml/2006/main">
  <p:tag name="EE4P_AGENDAWIZARD" val="item_ee8c388e-0af6-4792-a606-0733a6db944a_PageNo"/>
  <p:tag name="EE4P_AGENDAWIZARD_PROPERTIES" val="910.4155/267.7279/5.267795/19.05536"/>
  <p:tag name="EE4P_AGENDAWIZARD_CONTENT" val="/88"/>
</p:tagLst>
</file>

<file path=ppt/tags/tag1265.xml><?xml version="1.0" encoding="utf-8"?>
<p:tagLst xmlns:a="http://schemas.openxmlformats.org/drawingml/2006/main" xmlns:r="http://schemas.openxmlformats.org/officeDocument/2006/relationships" xmlns:p="http://schemas.openxmlformats.org/presentationml/2006/main">
  <p:tag name="EE4P_AGENDAWIZARD" val="item_ee8c388e-0af6-4792-a606-0733a6db944a_Topic"/>
  <p:tag name="EE4P_AGENDAWIZARD_CONTENT" val="/YOLOR"/>
  <p:tag name="EE4P_AGENDAWIZARD_PROPERTIES" val="62.57953/267.7279/154.1991/19.05536"/>
</p:tagLst>
</file>

<file path=ppt/tags/tag1266.xml><?xml version="1.0" encoding="utf-8"?>
<p:tagLst xmlns:a="http://schemas.openxmlformats.org/drawingml/2006/main" xmlns:r="http://schemas.openxmlformats.org/officeDocument/2006/relationships" xmlns:p="http://schemas.openxmlformats.org/presentationml/2006/main">
  <p:tag name="EE4P_AGENDAWIZARD" val="item_ee8c388e-0af6-4792-a606-0733a6db944a_ItemNo"/>
  <p:tag name="EE4P_AGENDAWIZARD_CONTENT" val="/7"/>
  <p:tag name="EE4P_AGENDAWIZARD_PROPERTIES" val="40.49992/267.7279/19.05543/19.05536"/>
</p:tagLst>
</file>

<file path=ppt/tags/tag1267.xml><?xml version="1.0" encoding="utf-8"?>
<p:tagLst xmlns:a="http://schemas.openxmlformats.org/drawingml/2006/main" xmlns:r="http://schemas.openxmlformats.org/officeDocument/2006/relationships" xmlns:p="http://schemas.openxmlformats.org/presentationml/2006/main">
  <p:tag name="EE4P_AGENDAWIZARD" val="item_e686a40c-d6b7-415b-946e-7f370d22457d_PageNo"/>
  <p:tag name="EE4P_AGENDAWIZARD_PROPERTIES" val="910.4155/245.6482/5.267795/19.05543"/>
  <p:tag name="EE4P_AGENDAWIZARD_CONTENT" val="/85"/>
</p:tagLst>
</file>

<file path=ppt/tags/tag1268.xml><?xml version="1.0" encoding="utf-8"?>
<p:tagLst xmlns:a="http://schemas.openxmlformats.org/drawingml/2006/main" xmlns:r="http://schemas.openxmlformats.org/officeDocument/2006/relationships" xmlns:p="http://schemas.openxmlformats.org/presentationml/2006/main">
  <p:tag name="EE4P_AGENDAWIZARD" val="item_e686a40c-d6b7-415b-946e-7f370d22457d_Topic"/>
  <p:tag name="EE4P_AGENDAWIZARD_CONTENT" val="/Scaled-YOLOv4"/>
  <p:tag name="EE4P_AGENDAWIZARD_PROPERTIES" val="62.57953/245.6482/154.1991/19.05543"/>
</p:tagLst>
</file>

<file path=ppt/tags/tag1269.xml><?xml version="1.0" encoding="utf-8"?>
<p:tagLst xmlns:a="http://schemas.openxmlformats.org/drawingml/2006/main" xmlns:r="http://schemas.openxmlformats.org/officeDocument/2006/relationships" xmlns:p="http://schemas.openxmlformats.org/presentationml/2006/main">
  <p:tag name="EE4P_AGENDAWIZARD" val="item_e686a40c-d6b7-415b-946e-7f370d22457d_ItemNo"/>
  <p:tag name="EE4P_AGENDAWIZARD_CONTENT" val="/6"/>
  <p:tag name="EE4P_AGENDAWIZARD_PROPERTIES" val="40.49992/245.6482/19.05543/19.05543"/>
</p:tagLst>
</file>

<file path=ppt/tags/tag127.xml><?xml version="1.0" encoding="utf-8"?>
<p:tagLst xmlns:a="http://schemas.openxmlformats.org/drawingml/2006/main" xmlns:r="http://schemas.openxmlformats.org/officeDocument/2006/relationships" xmlns:p="http://schemas.openxmlformats.org/presentationml/2006/main">
  <p:tag name="EE4P_AGENDAWIZARD" val="item_8478d2ac-0780-482f-8636-0dabe776632d_ItemNo"/>
  <p:tag name="EE4P_AGENDAWIZARD_CONTENT" val="/1.3"/>
  <p:tag name="EE4P_AGENDAWIZARD_PROPERTIES" val="77.00465/244.7642/31.50472/31.50472"/>
</p:tagLst>
</file>

<file path=ppt/tags/tag1270.xml><?xml version="1.0" encoding="utf-8"?>
<p:tagLst xmlns:a="http://schemas.openxmlformats.org/drawingml/2006/main" xmlns:r="http://schemas.openxmlformats.org/officeDocument/2006/relationships" xmlns:p="http://schemas.openxmlformats.org/presentationml/2006/main">
  <p:tag name="EE4P_AGENDAWIZARD" val="item_90ccecf7-1a88-476a-9995-f385df1ecb6d_PageNo"/>
  <p:tag name="EE4P_AGENDAWIZARD_PROPERTIES" val="910.4155/223.5685/5.267795/19.05543"/>
  <p:tag name="EE4P_AGENDAWIZARD_CONTENT" val="/81"/>
</p:tagLst>
</file>

<file path=ppt/tags/tag1271.xml><?xml version="1.0" encoding="utf-8"?>
<p:tagLst xmlns:a="http://schemas.openxmlformats.org/drawingml/2006/main" xmlns:r="http://schemas.openxmlformats.org/officeDocument/2006/relationships" xmlns:p="http://schemas.openxmlformats.org/presentationml/2006/main">
  <p:tag name="EE4P_AGENDAWIZARD" val="item_90ccecf7-1a88-476a-9995-f385df1ecb6d_Topic"/>
  <p:tag name="EE4P_AGENDAWIZARD_CONTENT" val="/YOLOv5"/>
  <p:tag name="EE4P_AGENDAWIZARD_PROPERTIES" val="62.57953/223.5685/154.1991/19.05543"/>
</p:tagLst>
</file>

<file path=ppt/tags/tag1272.xml><?xml version="1.0" encoding="utf-8"?>
<p:tagLst xmlns:a="http://schemas.openxmlformats.org/drawingml/2006/main" xmlns:r="http://schemas.openxmlformats.org/officeDocument/2006/relationships" xmlns:p="http://schemas.openxmlformats.org/presentationml/2006/main">
  <p:tag name="EE4P_AGENDAWIZARD" val="item_90ccecf7-1a88-476a-9995-f385df1ecb6d_ItemNo"/>
  <p:tag name="EE4P_AGENDAWIZARD_CONTENT" val="/5"/>
  <p:tag name="EE4P_AGENDAWIZARD_PROPERTIES" val="40.49992/223.5685/19.05543/19.05543"/>
</p:tagLst>
</file>

<file path=ppt/tags/tag1273.xml><?xml version="1.0" encoding="utf-8"?>
<p:tagLst xmlns:a="http://schemas.openxmlformats.org/drawingml/2006/main" xmlns:r="http://schemas.openxmlformats.org/officeDocument/2006/relationships" xmlns:p="http://schemas.openxmlformats.org/presentationml/2006/main">
  <p:tag name="EE4P_AGENDAWIZARD" val="item_bb633197-64b9-4d62-b3c9-eca77b982714_PageNo"/>
  <p:tag name="EE4P_AGENDAWIZARD_PROPERTIES" val="910.4155/201.4889/5.267795/19.05543"/>
  <p:tag name="EE4P_AGENDAWIZARD_CONTENT" val="/76"/>
</p:tagLst>
</file>

<file path=ppt/tags/tag1274.xml><?xml version="1.0" encoding="utf-8"?>
<p:tagLst xmlns:a="http://schemas.openxmlformats.org/drawingml/2006/main" xmlns:r="http://schemas.openxmlformats.org/officeDocument/2006/relationships" xmlns:p="http://schemas.openxmlformats.org/presentationml/2006/main">
  <p:tag name="EE4P_AGENDAWIZARD" val="item_bb633197-64b9-4d62-b3c9-eca77b982714_Topic"/>
  <p:tag name="EE4P_AGENDAWIZARD_CONTENT" val="/YOLOv4"/>
  <p:tag name="EE4P_AGENDAWIZARD_PROPERTIES" val="62.57953/201.4889/154.1991/19.05543"/>
</p:tagLst>
</file>

<file path=ppt/tags/tag1275.xml><?xml version="1.0" encoding="utf-8"?>
<p:tagLst xmlns:a="http://schemas.openxmlformats.org/drawingml/2006/main" xmlns:r="http://schemas.openxmlformats.org/officeDocument/2006/relationships" xmlns:p="http://schemas.openxmlformats.org/presentationml/2006/main">
  <p:tag name="EE4P_AGENDAWIZARD" val="item_bb633197-64b9-4d62-b3c9-eca77b982714_ItemNo"/>
  <p:tag name="EE4P_AGENDAWIZARD_CONTENT" val="/4"/>
  <p:tag name="EE4P_AGENDAWIZARD_PROPERTIES" val="40.49992/201.4889/19.05543/19.05543"/>
</p:tagLst>
</file>

<file path=ppt/tags/tag1276.xml><?xml version="1.0" encoding="utf-8"?>
<p:tagLst xmlns:a="http://schemas.openxmlformats.org/drawingml/2006/main" xmlns:r="http://schemas.openxmlformats.org/officeDocument/2006/relationships" xmlns:p="http://schemas.openxmlformats.org/presentationml/2006/main">
  <p:tag name="EE4P_AGENDAWIZARD" val="item_55787c8c-e318-4e99-983c-6f4014e75aa1_PageNo"/>
  <p:tag name="EE4P_AGENDAWIZARD_PROPERTIES" val="910.4155/179.4093/5.267795/19.05543"/>
  <p:tag name="EE4P_AGENDAWIZARD_CONTENT" val="/69"/>
</p:tagLst>
</file>

<file path=ppt/tags/tag1277.xml><?xml version="1.0" encoding="utf-8"?>
<p:tagLst xmlns:a="http://schemas.openxmlformats.org/drawingml/2006/main" xmlns:r="http://schemas.openxmlformats.org/officeDocument/2006/relationships" xmlns:p="http://schemas.openxmlformats.org/presentationml/2006/main">
  <p:tag name="EE4P_AGENDAWIZARD" val="item_55787c8c-e318-4e99-983c-6f4014e75aa1_Topic"/>
  <p:tag name="EE4P_AGENDAWIZARD_CONTENT" val="/YOLOv3"/>
  <p:tag name="EE4P_AGENDAWIZARD_PROPERTIES" val="62.57953/179.4093/154.1991/19.05543"/>
</p:tagLst>
</file>

<file path=ppt/tags/tag1278.xml><?xml version="1.0" encoding="utf-8"?>
<p:tagLst xmlns:a="http://schemas.openxmlformats.org/drawingml/2006/main" xmlns:r="http://schemas.openxmlformats.org/officeDocument/2006/relationships" xmlns:p="http://schemas.openxmlformats.org/presentationml/2006/main">
  <p:tag name="EE4P_AGENDAWIZARD" val="item_55787c8c-e318-4e99-983c-6f4014e75aa1_ItemNo"/>
  <p:tag name="EE4P_AGENDAWIZARD_CONTENT" val="/3"/>
  <p:tag name="EE4P_AGENDAWIZARD_PROPERTIES" val="40.49992/179.4093/19.05543/19.05543"/>
</p:tagLst>
</file>

<file path=ppt/tags/tag1279.xml><?xml version="1.0" encoding="utf-8"?>
<p:tagLst xmlns:a="http://schemas.openxmlformats.org/drawingml/2006/main" xmlns:r="http://schemas.openxmlformats.org/officeDocument/2006/relationships" xmlns:p="http://schemas.openxmlformats.org/presentationml/2006/main">
  <p:tag name="EE4P_AGENDAWIZARD" val="item_e3effbf2-c680-4a75-b917-58c654acdbde_PageNo"/>
  <p:tag name="EE4P_AGENDAWIZARD_PROPERTIES" val="910.4155/157.3296/5.267795/19.05543"/>
  <p:tag name="EE4P_AGENDAWIZARD_CONTENT" val="/63"/>
</p:tagLst>
</file>

<file path=ppt/tags/tag128.xml><?xml version="1.0" encoding="utf-8"?>
<p:tagLst xmlns:a="http://schemas.openxmlformats.org/drawingml/2006/main" xmlns:r="http://schemas.openxmlformats.org/officeDocument/2006/relationships" xmlns:p="http://schemas.openxmlformats.org/presentationml/2006/main">
  <p:tag name="EE4P_AGENDAWIZARD" val="item_44da4fb5-31b1-4722-8c73-2cf2d4ae479d_PageNo"/>
  <p:tag name="EE4P_AGENDAWIZARD_PROPERTIES" val="904.603/208.2594/8.709291/31.50472"/>
  <p:tag name="EE4P_AGENDAWIZARD_CONTENT" val="/10"/>
</p:tagLst>
</file>

<file path=ppt/tags/tag1280.xml><?xml version="1.0" encoding="utf-8"?>
<p:tagLst xmlns:a="http://schemas.openxmlformats.org/drawingml/2006/main" xmlns:r="http://schemas.openxmlformats.org/officeDocument/2006/relationships" xmlns:p="http://schemas.openxmlformats.org/presentationml/2006/main">
  <p:tag name="EE4P_AGENDAWIZARD" val="item_e3effbf2-c680-4a75-b917-58c654acdbde_Topic"/>
  <p:tag name="EE4P_AGENDAWIZARD_CONTENT" val="/YOLO9000"/>
  <p:tag name="EE4P_AGENDAWIZARD_PROPERTIES" val="62.57953/157.3296/154.1991/19.05543"/>
</p:tagLst>
</file>

<file path=ppt/tags/tag1281.xml><?xml version="1.0" encoding="utf-8"?>
<p:tagLst xmlns:a="http://schemas.openxmlformats.org/drawingml/2006/main" xmlns:r="http://schemas.openxmlformats.org/officeDocument/2006/relationships" xmlns:p="http://schemas.openxmlformats.org/presentationml/2006/main">
  <p:tag name="EE4P_AGENDAWIZARD" val="item_e3effbf2-c680-4a75-b917-58c654acdbde_ItemNo"/>
  <p:tag name="EE4P_AGENDAWIZARD_CONTENT" val="/2"/>
  <p:tag name="EE4P_AGENDAWIZARD_PROPERTIES" val="40.49992/157.3296/19.05543/19.05543"/>
</p:tagLst>
</file>

<file path=ppt/tags/tag1282.xml><?xml version="1.0" encoding="utf-8"?>
<p:tagLst xmlns:a="http://schemas.openxmlformats.org/drawingml/2006/main" xmlns:r="http://schemas.openxmlformats.org/officeDocument/2006/relationships" xmlns:p="http://schemas.openxmlformats.org/presentationml/2006/main">
  <p:tag name="EE4P_AGENDAWIZARD" val="item_73c50061-2ef5-463e-901c-c6cb38993807_PageNo"/>
  <p:tag name="EE4P_AGENDAWIZARD_PROPERTIES" val="910.4155/135.25/5.267795/19.05543"/>
  <p:tag name="EE4P_AGENDAWIZARD_CONTENT" val="/55"/>
</p:tagLst>
</file>

<file path=ppt/tags/tag1283.xml><?xml version="1.0" encoding="utf-8"?>
<p:tagLst xmlns:a="http://schemas.openxmlformats.org/drawingml/2006/main" xmlns:r="http://schemas.openxmlformats.org/officeDocument/2006/relationships" xmlns:p="http://schemas.openxmlformats.org/presentationml/2006/main">
  <p:tag name="EE4P_AGENDAWIZARD" val="item_73c50061-2ef5-463e-901c-c6cb38993807_Topic"/>
  <p:tag name="EE4P_AGENDAWIZARD_CONTENT" val="/You Only Look Once"/>
  <p:tag name="EE4P_AGENDAWIZARD_PROPERTIES" val="62.57953/135.25/154.1991/19.05543"/>
</p:tagLst>
</file>

<file path=ppt/tags/tag1284.xml><?xml version="1.0" encoding="utf-8"?>
<p:tagLst xmlns:a="http://schemas.openxmlformats.org/drawingml/2006/main" xmlns:r="http://schemas.openxmlformats.org/officeDocument/2006/relationships" xmlns:p="http://schemas.openxmlformats.org/presentationml/2006/main">
  <p:tag name="EE4P_AGENDAWIZARD" val="item_73c50061-2ef5-463e-901c-c6cb38993807_ItemNo"/>
  <p:tag name="EE4P_AGENDAWIZARD_CONTENT" val="/1"/>
  <p:tag name="EE4P_AGENDAWIZARD_PROPERTIES" val="40.49992/135.25/19.05543/19.05543"/>
</p:tagLst>
</file>

<file path=ppt/tags/tag128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8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8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9.xml><?xml version="1.0" encoding="utf-8"?>
<p:tagLst xmlns:a="http://schemas.openxmlformats.org/drawingml/2006/main" xmlns:r="http://schemas.openxmlformats.org/officeDocument/2006/relationships" xmlns:p="http://schemas.openxmlformats.org/presentationml/2006/main">
  <p:tag name="EE4P_AGENDAWIZARD" val="item_44da4fb5-31b1-4722-8c73-2cf2d4ae479d_Topic"/>
  <p:tag name="EE4P_AGENDAWIZARD_CONTENT" val="/输入？输出？"/>
  <p:tag name="EE4P_AGENDAWIZARD_PROPERTIES" val="113.5094/208.2594/167.6211/31.50472"/>
</p:tagLst>
</file>

<file path=ppt/tags/tag12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0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9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9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9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9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95.xml><?xml version="1.0" encoding="utf-8"?>
<p:tagLst xmlns:a="http://schemas.openxmlformats.org/drawingml/2006/main" xmlns:r="http://schemas.openxmlformats.org/officeDocument/2006/relationships" xmlns:p="http://schemas.openxmlformats.org/presentationml/2006/main">
  <p:tag name="EE4P_SLIDEID" val="f0b92527-73ca-4038-a3d9-fe77d63e682c"/>
</p:tagLst>
</file>

<file path=ppt/tags/tag12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7.xml><?xml version="1.0" encoding="utf-8"?>
<p:tagLst xmlns:a="http://schemas.openxmlformats.org/drawingml/2006/main" xmlns:r="http://schemas.openxmlformats.org/officeDocument/2006/relationships" xmlns:p="http://schemas.openxmlformats.org/presentationml/2006/main">
  <p:tag name="EE4P_AGENDAWIZARD" val="item_951219b9-2655-4923-a391-53bd2df846b5_PageNo"/>
  <p:tag name="EE4P_AGENDAWIZARD_PROPERTIES" val="910.4155/466.4447/5.267795/19.05543"/>
  <p:tag name="EE4P_AGENDAWIZARD_CONTENT" val="/132"/>
</p:tagLst>
</file>

<file path=ppt/tags/tag1298.xml><?xml version="1.0" encoding="utf-8"?>
<p:tagLst xmlns:a="http://schemas.openxmlformats.org/drawingml/2006/main" xmlns:r="http://schemas.openxmlformats.org/officeDocument/2006/relationships" xmlns:p="http://schemas.openxmlformats.org/presentationml/2006/main">
  <p:tag name="EE4P_AGENDAWIZARD" val="item_951219b9-2655-4923-a391-53bd2df846b5_Topic"/>
  <p:tag name="EE4P_AGENDAWIZARD_CONTENT" val="/YOLOv9"/>
  <p:tag name="EE4P_AGENDAWIZARD_PROPERTIES" val="62.57953/466.4447/154.1991/19.05543"/>
</p:tagLst>
</file>

<file path=ppt/tags/tag1299.xml><?xml version="1.0" encoding="utf-8"?>
<p:tagLst xmlns:a="http://schemas.openxmlformats.org/drawingml/2006/main" xmlns:r="http://schemas.openxmlformats.org/officeDocument/2006/relationships" xmlns:p="http://schemas.openxmlformats.org/presentationml/2006/main">
  <p:tag name="EE4P_AGENDAWIZARD" val="item_951219b9-2655-4923-a391-53bd2df846b5_ItemNo"/>
  <p:tag name="EE4P_AGENDAWIZARD_CONTENT" val="/16"/>
  <p:tag name="EE4P_AGENDAWIZARD_PROPERTIES" val="40.49992/466.4447/19.05543/19.05543"/>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34f253b2-3044-4574-9970-4cf76daca6c8_ItemNo"/>
  <p:tag name="EE4P_AGENDAWIZARD_CONTENT" val="/5"/>
  <p:tag name="EE4P_AGENDAWIZARD_PROPERTIES" val="40.49992/281.2689/31.50472/31.50472"/>
</p:tagLst>
</file>

<file path=ppt/tags/tag130.xml><?xml version="1.0" encoding="utf-8"?>
<p:tagLst xmlns:a="http://schemas.openxmlformats.org/drawingml/2006/main" xmlns:r="http://schemas.openxmlformats.org/officeDocument/2006/relationships" xmlns:p="http://schemas.openxmlformats.org/presentationml/2006/main">
  <p:tag name="EE4P_AGENDAWIZARD" val="item_44da4fb5-31b1-4722-8c73-2cf2d4ae479d_ItemNo"/>
  <p:tag name="EE4P_AGENDAWIZARD_CONTENT" val="/1.2"/>
  <p:tag name="EE4P_AGENDAWIZARD_PROPERTIES" val="77.00465/208.2594/31.50472/31.50472"/>
</p:tagLst>
</file>

<file path=ppt/tags/tag1300.xml><?xml version="1.0" encoding="utf-8"?>
<p:tagLst xmlns:a="http://schemas.openxmlformats.org/drawingml/2006/main" xmlns:r="http://schemas.openxmlformats.org/officeDocument/2006/relationships" xmlns:p="http://schemas.openxmlformats.org/presentationml/2006/main">
  <p:tag name="EE4P_AGENDAWIZARD" val="item_f0b92527-73ca-4038-a3d9-fe77d63e682c_Element"/>
</p:tagLst>
</file>

<file path=ppt/tags/tag1301.xml><?xml version="1.0" encoding="utf-8"?>
<p:tagLst xmlns:a="http://schemas.openxmlformats.org/drawingml/2006/main" xmlns:r="http://schemas.openxmlformats.org/officeDocument/2006/relationships" xmlns:p="http://schemas.openxmlformats.org/presentationml/2006/main">
  <p:tag name="EE4P_AGENDAWIZARD" val="item_f0b92527-73ca-4038-a3d9-fe77d63e682c_PageNo"/>
  <p:tag name="EE4P_AGENDAWIZARD_PROPERTIES" val="910.4155/444.3651/5.267795/19.05543"/>
  <p:tag name="EE4P_AGENDAWIZARD_CONTENT" val="/124"/>
</p:tagLst>
</file>

<file path=ppt/tags/tag1302.xml><?xml version="1.0" encoding="utf-8"?>
<p:tagLst xmlns:a="http://schemas.openxmlformats.org/drawingml/2006/main" xmlns:r="http://schemas.openxmlformats.org/officeDocument/2006/relationships" xmlns:p="http://schemas.openxmlformats.org/presentationml/2006/main">
  <p:tag name="EE4P_AGENDAWIZARD" val="item_f0b92527-73ca-4038-a3d9-fe77d63e682c_Topic"/>
  <p:tag name="EE4P_AGENDAWIZARD_CONTENT" val="/YOLO-World"/>
  <p:tag name="EE4P_AGENDAWIZARD_PROPERTIES" val="62.57953/444.3651/154.1991/19.05543"/>
</p:tagLst>
</file>

<file path=ppt/tags/tag1303.xml><?xml version="1.0" encoding="utf-8"?>
<p:tagLst xmlns:a="http://schemas.openxmlformats.org/drawingml/2006/main" xmlns:r="http://schemas.openxmlformats.org/officeDocument/2006/relationships" xmlns:p="http://schemas.openxmlformats.org/presentationml/2006/main">
  <p:tag name="EE4P_AGENDAWIZARD" val="item_f0b92527-73ca-4038-a3d9-fe77d63e682c_ItemNo"/>
  <p:tag name="EE4P_AGENDAWIZARD_CONTENT" val="/15"/>
  <p:tag name="EE4P_AGENDAWIZARD_PROPERTIES" val="40.49992/444.3651/19.05543/19.05543"/>
</p:tagLst>
</file>

<file path=ppt/tags/tag1304.xml><?xml version="1.0" encoding="utf-8"?>
<p:tagLst xmlns:a="http://schemas.openxmlformats.org/drawingml/2006/main" xmlns:r="http://schemas.openxmlformats.org/officeDocument/2006/relationships" xmlns:p="http://schemas.openxmlformats.org/presentationml/2006/main">
  <p:tag name="EE4P_AGENDAWIZARD" val="item_843462fd-bd4c-4a19-8c73-2db80e62d07c_PageNo"/>
  <p:tag name="EE4P_AGENDAWIZARD_PROPERTIES" val="910.4155/422.2854/5.267795/19.05536"/>
  <p:tag name="EE4P_AGENDAWIZARD_CONTENT" val="/120"/>
</p:tagLst>
</file>

<file path=ppt/tags/tag1305.xml><?xml version="1.0" encoding="utf-8"?>
<p:tagLst xmlns:a="http://schemas.openxmlformats.org/drawingml/2006/main" xmlns:r="http://schemas.openxmlformats.org/officeDocument/2006/relationships" xmlns:p="http://schemas.openxmlformats.org/presentationml/2006/main">
  <p:tag name="EE4P_AGENDAWIZARD" val="item_843462fd-bd4c-4a19-8c73-2db80e62d07c_Topic"/>
  <p:tag name="EE4P_AGENDAWIZARD_CONTENT" val="/YOLO-NAS"/>
  <p:tag name="EE4P_AGENDAWIZARD_PROPERTIES" val="62.57953/422.2854/154.1991/19.05536"/>
</p:tagLst>
</file>

<file path=ppt/tags/tag1306.xml><?xml version="1.0" encoding="utf-8"?>
<p:tagLst xmlns:a="http://schemas.openxmlformats.org/drawingml/2006/main" xmlns:r="http://schemas.openxmlformats.org/officeDocument/2006/relationships" xmlns:p="http://schemas.openxmlformats.org/presentationml/2006/main">
  <p:tag name="EE4P_AGENDAWIZARD" val="item_843462fd-bd4c-4a19-8c73-2db80e62d07c_ItemNo"/>
  <p:tag name="EE4P_AGENDAWIZARD_CONTENT" val="/14"/>
  <p:tag name="EE4P_AGENDAWIZARD_PROPERTIES" val="40.49992/422.2854/19.05543/19.05536"/>
</p:tagLst>
</file>

<file path=ppt/tags/tag1307.xml><?xml version="1.0" encoding="utf-8"?>
<p:tagLst xmlns:a="http://schemas.openxmlformats.org/drawingml/2006/main" xmlns:r="http://schemas.openxmlformats.org/officeDocument/2006/relationships" xmlns:p="http://schemas.openxmlformats.org/presentationml/2006/main">
  <p:tag name="EE4P_AGENDAWIZARD" val="item_bfb95e89-a131-4b34-b727-9216ca22d070_PageNo"/>
  <p:tag name="EE4P_AGENDAWIZARD_PROPERTIES" val="910.4155/400.2057/5.267795/19.05543"/>
  <p:tag name="EE4P_AGENDAWIZARD_CONTENT" val="/111"/>
</p:tagLst>
</file>

<file path=ppt/tags/tag1308.xml><?xml version="1.0" encoding="utf-8"?>
<p:tagLst xmlns:a="http://schemas.openxmlformats.org/drawingml/2006/main" xmlns:r="http://schemas.openxmlformats.org/officeDocument/2006/relationships" xmlns:p="http://schemas.openxmlformats.org/presentationml/2006/main">
  <p:tag name="EE4P_AGENDAWIZARD" val="item_bfb95e89-a131-4b34-b727-9216ca22d070_Topic"/>
  <p:tag name="EE4P_AGENDAWIZARD_CONTENT" val="/PP-YOLO PP-YOLOv2 PP-YOLOvE"/>
  <p:tag name="EE4P_AGENDAWIZARD_PROPERTIES" val="62.57953/400.2057/154.1991/19.05543"/>
</p:tagLst>
</file>

<file path=ppt/tags/tag1309.xml><?xml version="1.0" encoding="utf-8"?>
<p:tagLst xmlns:a="http://schemas.openxmlformats.org/drawingml/2006/main" xmlns:r="http://schemas.openxmlformats.org/officeDocument/2006/relationships" xmlns:p="http://schemas.openxmlformats.org/presentationml/2006/main">
  <p:tag name="EE4P_AGENDAWIZARD" val="item_bfb95e89-a131-4b34-b727-9216ca22d070_ItemNo"/>
  <p:tag name="EE4P_AGENDAWIZARD_CONTENT" val="/13"/>
  <p:tag name="EE4P_AGENDAWIZARD_PROPERTIES" val="40.49992/400.2057/19.05543/19.05543"/>
</p:tagLst>
</file>

<file path=ppt/tags/tag131.xml><?xml version="1.0" encoding="utf-8"?>
<p:tagLst xmlns:a="http://schemas.openxmlformats.org/drawingml/2006/main" xmlns:r="http://schemas.openxmlformats.org/officeDocument/2006/relationships" xmlns:p="http://schemas.openxmlformats.org/presentationml/2006/main">
  <p:tag name="EE4P_AGENDAWIZARD" val="item_a1413a93-bc97-45b4-9565-fe481251769a_PageNo"/>
  <p:tag name="EE4P_AGENDAWIZARD_PROPERTIES" val="904.603/171.7547/8.709291/31.50472"/>
  <p:tag name="EE4P_AGENDAWIZARD_CONTENT" val="/8"/>
</p:tagLst>
</file>

<file path=ppt/tags/tag1310.xml><?xml version="1.0" encoding="utf-8"?>
<p:tagLst xmlns:a="http://schemas.openxmlformats.org/drawingml/2006/main" xmlns:r="http://schemas.openxmlformats.org/officeDocument/2006/relationships" xmlns:p="http://schemas.openxmlformats.org/presentationml/2006/main">
  <p:tag name="EE4P_AGENDAWIZARD" val="item_eacb9316-6b68-4662-94b8-c848f6f7cc96_PageNo"/>
  <p:tag name="EE4P_AGENDAWIZARD_PROPERTIES" val="910.4155/378.1261/5.267795/19.05543"/>
  <p:tag name="EE4P_AGENDAWIZARD_CONTENT" val="/106"/>
</p:tagLst>
</file>

<file path=ppt/tags/tag1311.xml><?xml version="1.0" encoding="utf-8"?>
<p:tagLst xmlns:a="http://schemas.openxmlformats.org/drawingml/2006/main" xmlns:r="http://schemas.openxmlformats.org/officeDocument/2006/relationships" xmlns:p="http://schemas.openxmlformats.org/presentationml/2006/main">
  <p:tag name="EE4P_AGENDAWIZARD" val="item_eacb9316-6b68-4662-94b8-c848f6f7cc96_Topic"/>
  <p:tag name="EE4P_AGENDAWIZARD_CONTENT" val="/YOLOv8"/>
  <p:tag name="EE4P_AGENDAWIZARD_PROPERTIES" val="62.57953/378.1261/154.1991/19.05543"/>
</p:tagLst>
</file>

<file path=ppt/tags/tag1312.xml><?xml version="1.0" encoding="utf-8"?>
<p:tagLst xmlns:a="http://schemas.openxmlformats.org/drawingml/2006/main" xmlns:r="http://schemas.openxmlformats.org/officeDocument/2006/relationships" xmlns:p="http://schemas.openxmlformats.org/presentationml/2006/main">
  <p:tag name="EE4P_AGENDAWIZARD" val="item_eacb9316-6b68-4662-94b8-c848f6f7cc96_ItemNo"/>
  <p:tag name="EE4P_AGENDAWIZARD_CONTENT" val="/12"/>
  <p:tag name="EE4P_AGENDAWIZARD_PROPERTIES" val="40.49992/378.1261/19.05543/19.05543"/>
</p:tagLst>
</file>

<file path=ppt/tags/tag1313.xml><?xml version="1.0" encoding="utf-8"?>
<p:tagLst xmlns:a="http://schemas.openxmlformats.org/drawingml/2006/main" xmlns:r="http://schemas.openxmlformats.org/officeDocument/2006/relationships" xmlns:p="http://schemas.openxmlformats.org/presentationml/2006/main">
  <p:tag name="EE4P_AGENDAWIZARD" val="item_687e02da-61f6-4a46-932a-b7b658afd324_PageNo"/>
  <p:tag name="EE4P_AGENDAWIZARD_PROPERTIES" val="910.4155/356.0464/5.267795/19.05543"/>
  <p:tag name="EE4P_AGENDAWIZARD_CONTENT" val="/102"/>
</p:tagLst>
</file>

<file path=ppt/tags/tag1314.xml><?xml version="1.0" encoding="utf-8"?>
<p:tagLst xmlns:a="http://schemas.openxmlformats.org/drawingml/2006/main" xmlns:r="http://schemas.openxmlformats.org/officeDocument/2006/relationships" xmlns:p="http://schemas.openxmlformats.org/presentationml/2006/main">
  <p:tag name="EE4P_AGENDAWIZARD" val="item_687e02da-61f6-4a46-932a-b7b658afd324_Topic"/>
  <p:tag name="EE4P_AGENDAWIZARD_CONTENT" val="/DAMO-YOLO"/>
  <p:tag name="EE4P_AGENDAWIZARD_PROPERTIES" val="62.57953/356.0464/154.1991/19.05543"/>
</p:tagLst>
</file>

<file path=ppt/tags/tag1315.xml><?xml version="1.0" encoding="utf-8"?>
<p:tagLst xmlns:a="http://schemas.openxmlformats.org/drawingml/2006/main" xmlns:r="http://schemas.openxmlformats.org/officeDocument/2006/relationships" xmlns:p="http://schemas.openxmlformats.org/presentationml/2006/main">
  <p:tag name="EE4P_AGENDAWIZARD" val="item_687e02da-61f6-4a46-932a-b7b658afd324_ItemNo"/>
  <p:tag name="EE4P_AGENDAWIZARD_CONTENT" val="/11"/>
  <p:tag name="EE4P_AGENDAWIZARD_PROPERTIES" val="40.49992/356.0464/19.05543/19.05543"/>
</p:tagLst>
</file>

<file path=ppt/tags/tag1316.xml><?xml version="1.0" encoding="utf-8"?>
<p:tagLst xmlns:a="http://schemas.openxmlformats.org/drawingml/2006/main" xmlns:r="http://schemas.openxmlformats.org/officeDocument/2006/relationships" xmlns:p="http://schemas.openxmlformats.org/presentationml/2006/main">
  <p:tag name="EE4P_AGENDAWIZARD" val="item_a13345af-30bf-4c06-aad8-28d108a0a77c_PageNo"/>
  <p:tag name="EE4P_AGENDAWIZARD_PROPERTIES" val="910.4155/333.9668/5.267795/19.05543"/>
  <p:tag name="EE4P_AGENDAWIZARD_CONTENT" val="/97"/>
</p:tagLst>
</file>

<file path=ppt/tags/tag1317.xml><?xml version="1.0" encoding="utf-8"?>
<p:tagLst xmlns:a="http://schemas.openxmlformats.org/drawingml/2006/main" xmlns:r="http://schemas.openxmlformats.org/officeDocument/2006/relationships" xmlns:p="http://schemas.openxmlformats.org/presentationml/2006/main">
  <p:tag name="EE4P_AGENDAWIZARD" val="item_a13345af-30bf-4c06-aad8-28d108a0a77c_Topic"/>
  <p:tag name="EE4P_AGENDAWIZARD_CONTENT" val="/YOLOv7"/>
  <p:tag name="EE4P_AGENDAWIZARD_PROPERTIES" val="62.57953/333.9668/154.1991/19.05543"/>
</p:tagLst>
</file>

<file path=ppt/tags/tag1318.xml><?xml version="1.0" encoding="utf-8"?>
<p:tagLst xmlns:a="http://schemas.openxmlformats.org/drawingml/2006/main" xmlns:r="http://schemas.openxmlformats.org/officeDocument/2006/relationships" xmlns:p="http://schemas.openxmlformats.org/presentationml/2006/main">
  <p:tag name="EE4P_AGENDAWIZARD" val="item_a13345af-30bf-4c06-aad8-28d108a0a77c_ItemNo"/>
  <p:tag name="EE4P_AGENDAWIZARD_CONTENT" val="/10"/>
  <p:tag name="EE4P_AGENDAWIZARD_PROPERTIES" val="40.49992/333.9668/19.05543/19.05543"/>
</p:tagLst>
</file>

<file path=ppt/tags/tag1319.xml><?xml version="1.0" encoding="utf-8"?>
<p:tagLst xmlns:a="http://schemas.openxmlformats.org/drawingml/2006/main" xmlns:r="http://schemas.openxmlformats.org/officeDocument/2006/relationships" xmlns:p="http://schemas.openxmlformats.org/presentationml/2006/main">
  <p:tag name="EE4P_AGENDAWIZARD" val="item_fdb20c27-7c5b-49ad-af57-77141cb46e3e_PageNo"/>
  <p:tag name="EE4P_AGENDAWIZARD_PROPERTIES" val="910.4155/311.8872/5.267795/19.05543"/>
  <p:tag name="EE4P_AGENDAWIZARD_CONTENT" val="/94"/>
</p:tagLst>
</file>

<file path=ppt/tags/tag132.xml><?xml version="1.0" encoding="utf-8"?>
<p:tagLst xmlns:a="http://schemas.openxmlformats.org/drawingml/2006/main" xmlns:r="http://schemas.openxmlformats.org/officeDocument/2006/relationships" xmlns:p="http://schemas.openxmlformats.org/presentationml/2006/main">
  <p:tag name="EE4P_AGENDAWIZARD" val="item_a1413a93-bc97-45b4-9565-fe481251769a_Topic"/>
  <p:tag name="EE4P_AGENDAWIZARD_CONTENT" val="/用于解决什么问题？"/>
  <p:tag name="EE4P_AGENDAWIZARD_PROPERTIES" val="113.5094/171.7547/167.6211/31.50472"/>
</p:tagLst>
</file>

<file path=ppt/tags/tag1320.xml><?xml version="1.0" encoding="utf-8"?>
<p:tagLst xmlns:a="http://schemas.openxmlformats.org/drawingml/2006/main" xmlns:r="http://schemas.openxmlformats.org/officeDocument/2006/relationships" xmlns:p="http://schemas.openxmlformats.org/presentationml/2006/main">
  <p:tag name="EE4P_AGENDAWIZARD" val="item_fdb20c27-7c5b-49ad-af57-77141cb46e3e_Topic"/>
  <p:tag name="EE4P_AGENDAWIZARD_CONTENT" val="/YOLOv6"/>
  <p:tag name="EE4P_AGENDAWIZARD_PROPERTIES" val="62.57953/311.8872/154.1991/19.05543"/>
</p:tagLst>
</file>

<file path=ppt/tags/tag1321.xml><?xml version="1.0" encoding="utf-8"?>
<p:tagLst xmlns:a="http://schemas.openxmlformats.org/drawingml/2006/main" xmlns:r="http://schemas.openxmlformats.org/officeDocument/2006/relationships" xmlns:p="http://schemas.openxmlformats.org/presentationml/2006/main">
  <p:tag name="EE4P_AGENDAWIZARD" val="item_fdb20c27-7c5b-49ad-af57-77141cb46e3e_ItemNo"/>
  <p:tag name="EE4P_AGENDAWIZARD_CONTENT" val="/9"/>
  <p:tag name="EE4P_AGENDAWIZARD_PROPERTIES" val="40.49992/311.8872/19.05543/19.05543"/>
</p:tagLst>
</file>

<file path=ppt/tags/tag1322.xml><?xml version="1.0" encoding="utf-8"?>
<p:tagLst xmlns:a="http://schemas.openxmlformats.org/drawingml/2006/main" xmlns:r="http://schemas.openxmlformats.org/officeDocument/2006/relationships" xmlns:p="http://schemas.openxmlformats.org/presentationml/2006/main">
  <p:tag name="EE4P_AGENDAWIZARD" val="item_8c0a9f6a-ec23-4339-b204-1ad784653cd2_PageNo"/>
  <p:tag name="EE4P_AGENDAWIZARD_PROPERTIES" val="910.4155/289.8075/5.267795/19.05543"/>
  <p:tag name="EE4P_AGENDAWIZARD_CONTENT" val="/91"/>
</p:tagLst>
</file>

<file path=ppt/tags/tag1323.xml><?xml version="1.0" encoding="utf-8"?>
<p:tagLst xmlns:a="http://schemas.openxmlformats.org/drawingml/2006/main" xmlns:r="http://schemas.openxmlformats.org/officeDocument/2006/relationships" xmlns:p="http://schemas.openxmlformats.org/presentationml/2006/main">
  <p:tag name="EE4P_AGENDAWIZARD" val="item_8c0a9f6a-ec23-4339-b204-1ad784653cd2_Topic"/>
  <p:tag name="EE4P_AGENDAWIZARD_CONTENT" val="/YOLOX"/>
  <p:tag name="EE4P_AGENDAWIZARD_PROPERTIES" val="62.57953/289.8075/154.1991/19.05543"/>
</p:tagLst>
</file>

<file path=ppt/tags/tag1324.xml><?xml version="1.0" encoding="utf-8"?>
<p:tagLst xmlns:a="http://schemas.openxmlformats.org/drawingml/2006/main" xmlns:r="http://schemas.openxmlformats.org/officeDocument/2006/relationships" xmlns:p="http://schemas.openxmlformats.org/presentationml/2006/main">
  <p:tag name="EE4P_AGENDAWIZARD" val="item_8c0a9f6a-ec23-4339-b204-1ad784653cd2_ItemNo"/>
  <p:tag name="EE4P_AGENDAWIZARD_CONTENT" val="/8"/>
  <p:tag name="EE4P_AGENDAWIZARD_PROPERTIES" val="40.49992/289.8075/19.05543/19.05543"/>
</p:tagLst>
</file>

<file path=ppt/tags/tag1325.xml><?xml version="1.0" encoding="utf-8"?>
<p:tagLst xmlns:a="http://schemas.openxmlformats.org/drawingml/2006/main" xmlns:r="http://schemas.openxmlformats.org/officeDocument/2006/relationships" xmlns:p="http://schemas.openxmlformats.org/presentationml/2006/main">
  <p:tag name="EE4P_AGENDAWIZARD" val="item_ee8c388e-0af6-4792-a606-0733a6db944a_PageNo"/>
  <p:tag name="EE4P_AGENDAWIZARD_PROPERTIES" val="910.4155/267.7279/5.267795/19.05536"/>
  <p:tag name="EE4P_AGENDAWIZARD_CONTENT" val="/88"/>
</p:tagLst>
</file>

<file path=ppt/tags/tag1326.xml><?xml version="1.0" encoding="utf-8"?>
<p:tagLst xmlns:a="http://schemas.openxmlformats.org/drawingml/2006/main" xmlns:r="http://schemas.openxmlformats.org/officeDocument/2006/relationships" xmlns:p="http://schemas.openxmlformats.org/presentationml/2006/main">
  <p:tag name="EE4P_AGENDAWIZARD" val="item_ee8c388e-0af6-4792-a606-0733a6db944a_Topic"/>
  <p:tag name="EE4P_AGENDAWIZARD_CONTENT" val="/YOLOR"/>
  <p:tag name="EE4P_AGENDAWIZARD_PROPERTIES" val="62.57953/267.7279/154.1991/19.05536"/>
</p:tagLst>
</file>

<file path=ppt/tags/tag1327.xml><?xml version="1.0" encoding="utf-8"?>
<p:tagLst xmlns:a="http://schemas.openxmlformats.org/drawingml/2006/main" xmlns:r="http://schemas.openxmlformats.org/officeDocument/2006/relationships" xmlns:p="http://schemas.openxmlformats.org/presentationml/2006/main">
  <p:tag name="EE4P_AGENDAWIZARD" val="item_ee8c388e-0af6-4792-a606-0733a6db944a_ItemNo"/>
  <p:tag name="EE4P_AGENDAWIZARD_CONTENT" val="/7"/>
  <p:tag name="EE4P_AGENDAWIZARD_PROPERTIES" val="40.49992/267.7279/19.05543/19.05536"/>
</p:tagLst>
</file>

<file path=ppt/tags/tag1328.xml><?xml version="1.0" encoding="utf-8"?>
<p:tagLst xmlns:a="http://schemas.openxmlformats.org/drawingml/2006/main" xmlns:r="http://schemas.openxmlformats.org/officeDocument/2006/relationships" xmlns:p="http://schemas.openxmlformats.org/presentationml/2006/main">
  <p:tag name="EE4P_AGENDAWIZARD" val="item_e686a40c-d6b7-415b-946e-7f370d22457d_PageNo"/>
  <p:tag name="EE4P_AGENDAWIZARD_PROPERTIES" val="910.4155/245.6482/5.267795/19.05543"/>
  <p:tag name="EE4P_AGENDAWIZARD_CONTENT" val="/85"/>
</p:tagLst>
</file>

<file path=ppt/tags/tag1329.xml><?xml version="1.0" encoding="utf-8"?>
<p:tagLst xmlns:a="http://schemas.openxmlformats.org/drawingml/2006/main" xmlns:r="http://schemas.openxmlformats.org/officeDocument/2006/relationships" xmlns:p="http://schemas.openxmlformats.org/presentationml/2006/main">
  <p:tag name="EE4P_AGENDAWIZARD" val="item_e686a40c-d6b7-415b-946e-7f370d22457d_Topic"/>
  <p:tag name="EE4P_AGENDAWIZARD_CONTENT" val="/Scaled-YOLOv4"/>
  <p:tag name="EE4P_AGENDAWIZARD_PROPERTIES" val="62.57953/245.6482/154.1991/19.05543"/>
</p:tagLst>
</file>

<file path=ppt/tags/tag133.xml><?xml version="1.0" encoding="utf-8"?>
<p:tagLst xmlns:a="http://schemas.openxmlformats.org/drawingml/2006/main" xmlns:r="http://schemas.openxmlformats.org/officeDocument/2006/relationships" xmlns:p="http://schemas.openxmlformats.org/presentationml/2006/main">
  <p:tag name="EE4P_AGENDAWIZARD" val="item_a1413a93-bc97-45b4-9565-fe481251769a_ItemNo"/>
  <p:tag name="EE4P_AGENDAWIZARD_CONTENT" val="/1.1"/>
  <p:tag name="EE4P_AGENDAWIZARD_PROPERTIES" val="77.00465/171.7547/31.50472/31.50472"/>
</p:tagLst>
</file>

<file path=ppt/tags/tag1330.xml><?xml version="1.0" encoding="utf-8"?>
<p:tagLst xmlns:a="http://schemas.openxmlformats.org/drawingml/2006/main" xmlns:r="http://schemas.openxmlformats.org/officeDocument/2006/relationships" xmlns:p="http://schemas.openxmlformats.org/presentationml/2006/main">
  <p:tag name="EE4P_AGENDAWIZARD" val="item_e686a40c-d6b7-415b-946e-7f370d22457d_ItemNo"/>
  <p:tag name="EE4P_AGENDAWIZARD_CONTENT" val="/6"/>
  <p:tag name="EE4P_AGENDAWIZARD_PROPERTIES" val="40.49992/245.6482/19.05543/19.05543"/>
</p:tagLst>
</file>

<file path=ppt/tags/tag1331.xml><?xml version="1.0" encoding="utf-8"?>
<p:tagLst xmlns:a="http://schemas.openxmlformats.org/drawingml/2006/main" xmlns:r="http://schemas.openxmlformats.org/officeDocument/2006/relationships" xmlns:p="http://schemas.openxmlformats.org/presentationml/2006/main">
  <p:tag name="EE4P_AGENDAWIZARD" val="item_90ccecf7-1a88-476a-9995-f385df1ecb6d_PageNo"/>
  <p:tag name="EE4P_AGENDAWIZARD_PROPERTIES" val="910.4155/223.5685/5.267795/19.05543"/>
  <p:tag name="EE4P_AGENDAWIZARD_CONTENT" val="/81"/>
</p:tagLst>
</file>

<file path=ppt/tags/tag1332.xml><?xml version="1.0" encoding="utf-8"?>
<p:tagLst xmlns:a="http://schemas.openxmlformats.org/drawingml/2006/main" xmlns:r="http://schemas.openxmlformats.org/officeDocument/2006/relationships" xmlns:p="http://schemas.openxmlformats.org/presentationml/2006/main">
  <p:tag name="EE4P_AGENDAWIZARD" val="item_90ccecf7-1a88-476a-9995-f385df1ecb6d_Topic"/>
  <p:tag name="EE4P_AGENDAWIZARD_CONTENT" val="/YOLOv5"/>
  <p:tag name="EE4P_AGENDAWIZARD_PROPERTIES" val="62.57953/223.5685/154.1991/19.05543"/>
</p:tagLst>
</file>

<file path=ppt/tags/tag1333.xml><?xml version="1.0" encoding="utf-8"?>
<p:tagLst xmlns:a="http://schemas.openxmlformats.org/drawingml/2006/main" xmlns:r="http://schemas.openxmlformats.org/officeDocument/2006/relationships" xmlns:p="http://schemas.openxmlformats.org/presentationml/2006/main">
  <p:tag name="EE4P_AGENDAWIZARD" val="item_90ccecf7-1a88-476a-9995-f385df1ecb6d_ItemNo"/>
  <p:tag name="EE4P_AGENDAWIZARD_CONTENT" val="/5"/>
  <p:tag name="EE4P_AGENDAWIZARD_PROPERTIES" val="40.49992/223.5685/19.05543/19.05543"/>
</p:tagLst>
</file>

<file path=ppt/tags/tag1334.xml><?xml version="1.0" encoding="utf-8"?>
<p:tagLst xmlns:a="http://schemas.openxmlformats.org/drawingml/2006/main" xmlns:r="http://schemas.openxmlformats.org/officeDocument/2006/relationships" xmlns:p="http://schemas.openxmlformats.org/presentationml/2006/main">
  <p:tag name="EE4P_AGENDAWIZARD" val="item_bb633197-64b9-4d62-b3c9-eca77b982714_PageNo"/>
  <p:tag name="EE4P_AGENDAWIZARD_PROPERTIES" val="910.4155/201.4889/5.267795/19.05543"/>
  <p:tag name="EE4P_AGENDAWIZARD_CONTENT" val="/76"/>
</p:tagLst>
</file>

<file path=ppt/tags/tag1335.xml><?xml version="1.0" encoding="utf-8"?>
<p:tagLst xmlns:a="http://schemas.openxmlformats.org/drawingml/2006/main" xmlns:r="http://schemas.openxmlformats.org/officeDocument/2006/relationships" xmlns:p="http://schemas.openxmlformats.org/presentationml/2006/main">
  <p:tag name="EE4P_AGENDAWIZARD" val="item_bb633197-64b9-4d62-b3c9-eca77b982714_Topic"/>
  <p:tag name="EE4P_AGENDAWIZARD_CONTENT" val="/YOLOv4"/>
  <p:tag name="EE4P_AGENDAWIZARD_PROPERTIES" val="62.57953/201.4889/154.1991/19.05543"/>
</p:tagLst>
</file>

<file path=ppt/tags/tag1336.xml><?xml version="1.0" encoding="utf-8"?>
<p:tagLst xmlns:a="http://schemas.openxmlformats.org/drawingml/2006/main" xmlns:r="http://schemas.openxmlformats.org/officeDocument/2006/relationships" xmlns:p="http://schemas.openxmlformats.org/presentationml/2006/main">
  <p:tag name="EE4P_AGENDAWIZARD" val="item_bb633197-64b9-4d62-b3c9-eca77b982714_ItemNo"/>
  <p:tag name="EE4P_AGENDAWIZARD_CONTENT" val="/4"/>
  <p:tag name="EE4P_AGENDAWIZARD_PROPERTIES" val="40.49992/201.4889/19.05543/19.05543"/>
</p:tagLst>
</file>

<file path=ppt/tags/tag1337.xml><?xml version="1.0" encoding="utf-8"?>
<p:tagLst xmlns:a="http://schemas.openxmlformats.org/drawingml/2006/main" xmlns:r="http://schemas.openxmlformats.org/officeDocument/2006/relationships" xmlns:p="http://schemas.openxmlformats.org/presentationml/2006/main">
  <p:tag name="EE4P_AGENDAWIZARD" val="item_55787c8c-e318-4e99-983c-6f4014e75aa1_PageNo"/>
  <p:tag name="EE4P_AGENDAWIZARD_PROPERTIES" val="910.4155/179.4093/5.267795/19.05543"/>
  <p:tag name="EE4P_AGENDAWIZARD_CONTENT" val="/69"/>
</p:tagLst>
</file>

<file path=ppt/tags/tag1338.xml><?xml version="1.0" encoding="utf-8"?>
<p:tagLst xmlns:a="http://schemas.openxmlformats.org/drawingml/2006/main" xmlns:r="http://schemas.openxmlformats.org/officeDocument/2006/relationships" xmlns:p="http://schemas.openxmlformats.org/presentationml/2006/main">
  <p:tag name="EE4P_AGENDAWIZARD" val="item_55787c8c-e318-4e99-983c-6f4014e75aa1_Topic"/>
  <p:tag name="EE4P_AGENDAWIZARD_CONTENT" val="/YOLOv3"/>
  <p:tag name="EE4P_AGENDAWIZARD_PROPERTIES" val="62.57953/179.4093/154.1991/19.05543"/>
</p:tagLst>
</file>

<file path=ppt/tags/tag1339.xml><?xml version="1.0" encoding="utf-8"?>
<p:tagLst xmlns:a="http://schemas.openxmlformats.org/drawingml/2006/main" xmlns:r="http://schemas.openxmlformats.org/officeDocument/2006/relationships" xmlns:p="http://schemas.openxmlformats.org/presentationml/2006/main">
  <p:tag name="EE4P_AGENDAWIZARD" val="item_55787c8c-e318-4e99-983c-6f4014e75aa1_ItemNo"/>
  <p:tag name="EE4P_AGENDAWIZARD_CONTENT" val="/3"/>
  <p:tag name="EE4P_AGENDAWIZARD_PROPERTIES" val="40.49992/179.4093/19.05543/19.05543"/>
</p:tagLst>
</file>

<file path=ppt/tags/tag134.xml><?xml version="1.0" encoding="utf-8"?>
<p:tagLst xmlns:a="http://schemas.openxmlformats.org/drawingml/2006/main" xmlns:r="http://schemas.openxmlformats.org/officeDocument/2006/relationships" xmlns:p="http://schemas.openxmlformats.org/presentationml/2006/main">
  <p:tag name="EE4P_AGENDAWIZARD" val="item_ff79394e-4f96-4feb-8230-2b02ebe76a91_PageNo"/>
  <p:tag name="EE4P_AGENDAWIZARD_PROPERTIES" val="904.603/135.25/8.709291/31.50472"/>
  <p:tag name="EE4P_AGENDAWIZARD_CONTENT" val="/6"/>
</p:tagLst>
</file>

<file path=ppt/tags/tag1340.xml><?xml version="1.0" encoding="utf-8"?>
<p:tagLst xmlns:a="http://schemas.openxmlformats.org/drawingml/2006/main" xmlns:r="http://schemas.openxmlformats.org/officeDocument/2006/relationships" xmlns:p="http://schemas.openxmlformats.org/presentationml/2006/main">
  <p:tag name="EE4P_AGENDAWIZARD" val="item_e3effbf2-c680-4a75-b917-58c654acdbde_PageNo"/>
  <p:tag name="EE4P_AGENDAWIZARD_PROPERTIES" val="910.4155/157.3296/5.267795/19.05543"/>
  <p:tag name="EE4P_AGENDAWIZARD_CONTENT" val="/63"/>
</p:tagLst>
</file>

<file path=ppt/tags/tag1341.xml><?xml version="1.0" encoding="utf-8"?>
<p:tagLst xmlns:a="http://schemas.openxmlformats.org/drawingml/2006/main" xmlns:r="http://schemas.openxmlformats.org/officeDocument/2006/relationships" xmlns:p="http://schemas.openxmlformats.org/presentationml/2006/main">
  <p:tag name="EE4P_AGENDAWIZARD" val="item_e3effbf2-c680-4a75-b917-58c654acdbde_Topic"/>
  <p:tag name="EE4P_AGENDAWIZARD_CONTENT" val="/YOLO9000"/>
  <p:tag name="EE4P_AGENDAWIZARD_PROPERTIES" val="62.57953/157.3296/154.1991/19.05543"/>
</p:tagLst>
</file>

<file path=ppt/tags/tag1342.xml><?xml version="1.0" encoding="utf-8"?>
<p:tagLst xmlns:a="http://schemas.openxmlformats.org/drawingml/2006/main" xmlns:r="http://schemas.openxmlformats.org/officeDocument/2006/relationships" xmlns:p="http://schemas.openxmlformats.org/presentationml/2006/main">
  <p:tag name="EE4P_AGENDAWIZARD" val="item_e3effbf2-c680-4a75-b917-58c654acdbde_ItemNo"/>
  <p:tag name="EE4P_AGENDAWIZARD_CONTENT" val="/2"/>
  <p:tag name="EE4P_AGENDAWIZARD_PROPERTIES" val="40.49992/157.3296/19.05543/19.05543"/>
</p:tagLst>
</file>

<file path=ppt/tags/tag1343.xml><?xml version="1.0" encoding="utf-8"?>
<p:tagLst xmlns:a="http://schemas.openxmlformats.org/drawingml/2006/main" xmlns:r="http://schemas.openxmlformats.org/officeDocument/2006/relationships" xmlns:p="http://schemas.openxmlformats.org/presentationml/2006/main">
  <p:tag name="EE4P_AGENDAWIZARD" val="item_73c50061-2ef5-463e-901c-c6cb38993807_PageNo"/>
  <p:tag name="EE4P_AGENDAWIZARD_PROPERTIES" val="910.4155/135.25/5.267795/19.05543"/>
  <p:tag name="EE4P_AGENDAWIZARD_CONTENT" val="/55"/>
</p:tagLst>
</file>

<file path=ppt/tags/tag1344.xml><?xml version="1.0" encoding="utf-8"?>
<p:tagLst xmlns:a="http://schemas.openxmlformats.org/drawingml/2006/main" xmlns:r="http://schemas.openxmlformats.org/officeDocument/2006/relationships" xmlns:p="http://schemas.openxmlformats.org/presentationml/2006/main">
  <p:tag name="EE4P_AGENDAWIZARD" val="item_73c50061-2ef5-463e-901c-c6cb38993807_Topic"/>
  <p:tag name="EE4P_AGENDAWIZARD_CONTENT" val="/You Only Look Once"/>
  <p:tag name="EE4P_AGENDAWIZARD_PROPERTIES" val="62.57953/135.25/154.1991/19.05543"/>
</p:tagLst>
</file>

<file path=ppt/tags/tag1345.xml><?xml version="1.0" encoding="utf-8"?>
<p:tagLst xmlns:a="http://schemas.openxmlformats.org/drawingml/2006/main" xmlns:r="http://schemas.openxmlformats.org/officeDocument/2006/relationships" xmlns:p="http://schemas.openxmlformats.org/presentationml/2006/main">
  <p:tag name="EE4P_AGENDAWIZARD" val="item_73c50061-2ef5-463e-901c-c6cb38993807_ItemNo"/>
  <p:tag name="EE4P_AGENDAWIZARD_CONTENT" val="/1"/>
  <p:tag name="EE4P_AGENDAWIZARD_PROPERTIES" val="40.49992/135.25/19.05543/19.05543"/>
</p:tagLst>
</file>

<file path=ppt/tags/tag134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EE4P_AGENDAWIZARD" val="item_ff79394e-4f96-4feb-8230-2b02ebe76a91_Topic"/>
  <p:tag name="EE4P_AGENDAWIZARD_CONTENT" val="/目标检测是什么？"/>
  <p:tag name="EE4P_AGENDAWIZARD_PROPERTIES" val="77.00465/135.25/204.1258/31.50472"/>
</p:tagLst>
</file>

<file path=ppt/tags/tag135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5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5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5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5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6.xml><?xml version="1.0" encoding="utf-8"?>
<p:tagLst xmlns:a="http://schemas.openxmlformats.org/drawingml/2006/main" xmlns:r="http://schemas.openxmlformats.org/officeDocument/2006/relationships" xmlns:p="http://schemas.openxmlformats.org/presentationml/2006/main">
  <p:tag name="EE4P_AGENDAWIZARD" val="item_ff79394e-4f96-4feb-8230-2b02ebe76a91_ItemNo"/>
  <p:tag name="EE4P_AGENDAWIZARD_CONTENT" val="/1"/>
  <p:tag name="EE4P_AGENDAWIZARD_PROPERTIES" val="40.49992/135.25/31.50472/31.50472"/>
</p:tagLst>
</file>

<file path=ppt/tags/tag13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6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363.xml><?xml version="1.0" encoding="utf-8"?>
<p:tagLst xmlns:a="http://schemas.openxmlformats.org/drawingml/2006/main" xmlns:r="http://schemas.openxmlformats.org/officeDocument/2006/relationships" xmlns:p="http://schemas.openxmlformats.org/presentationml/2006/main">
  <p:tag name="EE4P_SLIDEID" val="951219b9-2655-4923-a391-53bd2df846b5"/>
</p:tagLst>
</file>

<file path=ppt/tags/tag13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5.xml><?xml version="1.0" encoding="utf-8"?>
<p:tagLst xmlns:a="http://schemas.openxmlformats.org/drawingml/2006/main" xmlns:r="http://schemas.openxmlformats.org/officeDocument/2006/relationships" xmlns:p="http://schemas.openxmlformats.org/presentationml/2006/main">
  <p:tag name="EE4P_AGENDAWIZARD" val="item_951219b9-2655-4923-a391-53bd2df846b5_Element"/>
</p:tagLst>
</file>

<file path=ppt/tags/tag1366.xml><?xml version="1.0" encoding="utf-8"?>
<p:tagLst xmlns:a="http://schemas.openxmlformats.org/drawingml/2006/main" xmlns:r="http://schemas.openxmlformats.org/officeDocument/2006/relationships" xmlns:p="http://schemas.openxmlformats.org/presentationml/2006/main">
  <p:tag name="EE4P_AGENDAWIZARD" val="item_951219b9-2655-4923-a391-53bd2df846b5_PageNo"/>
  <p:tag name="EE4P_AGENDAWIZARD_PROPERTIES" val="910.4155/466.4447/5.267795/19.05543"/>
  <p:tag name="EE4P_AGENDAWIZARD_CONTENT" val="/132"/>
</p:tagLst>
</file>

<file path=ppt/tags/tag1367.xml><?xml version="1.0" encoding="utf-8"?>
<p:tagLst xmlns:a="http://schemas.openxmlformats.org/drawingml/2006/main" xmlns:r="http://schemas.openxmlformats.org/officeDocument/2006/relationships" xmlns:p="http://schemas.openxmlformats.org/presentationml/2006/main">
  <p:tag name="EE4P_AGENDAWIZARD" val="item_951219b9-2655-4923-a391-53bd2df846b5_Topic"/>
  <p:tag name="EE4P_AGENDAWIZARD_CONTENT" val="/YOLOv9"/>
  <p:tag name="EE4P_AGENDAWIZARD_PROPERTIES" val="62.57953/466.4447/154.1991/19.05543"/>
</p:tagLst>
</file>

<file path=ppt/tags/tag1368.xml><?xml version="1.0" encoding="utf-8"?>
<p:tagLst xmlns:a="http://schemas.openxmlformats.org/drawingml/2006/main" xmlns:r="http://schemas.openxmlformats.org/officeDocument/2006/relationships" xmlns:p="http://schemas.openxmlformats.org/presentationml/2006/main">
  <p:tag name="EE4P_AGENDAWIZARD" val="item_951219b9-2655-4923-a391-53bd2df846b5_ItemNo"/>
  <p:tag name="EE4P_AGENDAWIZARD_CONTENT" val="/16"/>
  <p:tag name="EE4P_AGENDAWIZARD_PROPERTIES" val="40.49992/466.4447/19.05543/19.05543"/>
</p:tagLst>
</file>

<file path=ppt/tags/tag1369.xml><?xml version="1.0" encoding="utf-8"?>
<p:tagLst xmlns:a="http://schemas.openxmlformats.org/drawingml/2006/main" xmlns:r="http://schemas.openxmlformats.org/officeDocument/2006/relationships" xmlns:p="http://schemas.openxmlformats.org/presentationml/2006/main">
  <p:tag name="EE4P_AGENDAWIZARD" val="item_f0b92527-73ca-4038-a3d9-fe77d63e682c_PageNo"/>
  <p:tag name="EE4P_AGENDAWIZARD_PROPERTIES" val="910.4155/444.3651/5.267795/19.05543"/>
  <p:tag name="EE4P_AGENDAWIZARD_CONTENT" val="/124"/>
</p:tagLst>
</file>

<file path=ppt/tags/tag13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70.xml><?xml version="1.0" encoding="utf-8"?>
<p:tagLst xmlns:a="http://schemas.openxmlformats.org/drawingml/2006/main" xmlns:r="http://schemas.openxmlformats.org/officeDocument/2006/relationships" xmlns:p="http://schemas.openxmlformats.org/presentationml/2006/main">
  <p:tag name="EE4P_AGENDAWIZARD" val="item_f0b92527-73ca-4038-a3d9-fe77d63e682c_Topic"/>
  <p:tag name="EE4P_AGENDAWIZARD_CONTENT" val="/YOLO-World"/>
  <p:tag name="EE4P_AGENDAWIZARD_PROPERTIES" val="62.57953/444.3651/154.1991/19.05543"/>
</p:tagLst>
</file>

<file path=ppt/tags/tag1371.xml><?xml version="1.0" encoding="utf-8"?>
<p:tagLst xmlns:a="http://schemas.openxmlformats.org/drawingml/2006/main" xmlns:r="http://schemas.openxmlformats.org/officeDocument/2006/relationships" xmlns:p="http://schemas.openxmlformats.org/presentationml/2006/main">
  <p:tag name="EE4P_AGENDAWIZARD" val="item_f0b92527-73ca-4038-a3d9-fe77d63e682c_ItemNo"/>
  <p:tag name="EE4P_AGENDAWIZARD_CONTENT" val="/15"/>
  <p:tag name="EE4P_AGENDAWIZARD_PROPERTIES" val="40.49992/444.3651/19.05543/19.05543"/>
</p:tagLst>
</file>

<file path=ppt/tags/tag1372.xml><?xml version="1.0" encoding="utf-8"?>
<p:tagLst xmlns:a="http://schemas.openxmlformats.org/drawingml/2006/main" xmlns:r="http://schemas.openxmlformats.org/officeDocument/2006/relationships" xmlns:p="http://schemas.openxmlformats.org/presentationml/2006/main">
  <p:tag name="EE4P_AGENDAWIZARD" val="item_843462fd-bd4c-4a19-8c73-2db80e62d07c_PageNo"/>
  <p:tag name="EE4P_AGENDAWIZARD_PROPERTIES" val="910.4155/422.2854/5.267795/19.05536"/>
  <p:tag name="EE4P_AGENDAWIZARD_CONTENT" val="/120"/>
</p:tagLst>
</file>

<file path=ppt/tags/tag1373.xml><?xml version="1.0" encoding="utf-8"?>
<p:tagLst xmlns:a="http://schemas.openxmlformats.org/drawingml/2006/main" xmlns:r="http://schemas.openxmlformats.org/officeDocument/2006/relationships" xmlns:p="http://schemas.openxmlformats.org/presentationml/2006/main">
  <p:tag name="EE4P_AGENDAWIZARD" val="item_843462fd-bd4c-4a19-8c73-2db80e62d07c_Topic"/>
  <p:tag name="EE4P_AGENDAWIZARD_CONTENT" val="/YOLO-NAS"/>
  <p:tag name="EE4P_AGENDAWIZARD_PROPERTIES" val="62.57953/422.2854/154.1991/19.05536"/>
</p:tagLst>
</file>

<file path=ppt/tags/tag1374.xml><?xml version="1.0" encoding="utf-8"?>
<p:tagLst xmlns:a="http://schemas.openxmlformats.org/drawingml/2006/main" xmlns:r="http://schemas.openxmlformats.org/officeDocument/2006/relationships" xmlns:p="http://schemas.openxmlformats.org/presentationml/2006/main">
  <p:tag name="EE4P_AGENDAWIZARD" val="item_843462fd-bd4c-4a19-8c73-2db80e62d07c_ItemNo"/>
  <p:tag name="EE4P_AGENDAWIZARD_CONTENT" val="/14"/>
  <p:tag name="EE4P_AGENDAWIZARD_PROPERTIES" val="40.49992/422.2854/19.05543/19.05536"/>
</p:tagLst>
</file>

<file path=ppt/tags/tag1375.xml><?xml version="1.0" encoding="utf-8"?>
<p:tagLst xmlns:a="http://schemas.openxmlformats.org/drawingml/2006/main" xmlns:r="http://schemas.openxmlformats.org/officeDocument/2006/relationships" xmlns:p="http://schemas.openxmlformats.org/presentationml/2006/main">
  <p:tag name="EE4P_AGENDAWIZARD" val="item_bfb95e89-a131-4b34-b727-9216ca22d070_PageNo"/>
  <p:tag name="EE4P_AGENDAWIZARD_PROPERTIES" val="910.4155/400.2057/5.267795/19.05543"/>
  <p:tag name="EE4P_AGENDAWIZARD_CONTENT" val="/111"/>
</p:tagLst>
</file>

<file path=ppt/tags/tag1376.xml><?xml version="1.0" encoding="utf-8"?>
<p:tagLst xmlns:a="http://schemas.openxmlformats.org/drawingml/2006/main" xmlns:r="http://schemas.openxmlformats.org/officeDocument/2006/relationships" xmlns:p="http://schemas.openxmlformats.org/presentationml/2006/main">
  <p:tag name="EE4P_AGENDAWIZARD" val="item_bfb95e89-a131-4b34-b727-9216ca22d070_Topic"/>
  <p:tag name="EE4P_AGENDAWIZARD_CONTENT" val="/PP-YOLO PP-YOLOv2 PP-YOLOvE"/>
  <p:tag name="EE4P_AGENDAWIZARD_PROPERTIES" val="62.57953/400.2057/154.1991/19.05543"/>
</p:tagLst>
</file>

<file path=ppt/tags/tag1377.xml><?xml version="1.0" encoding="utf-8"?>
<p:tagLst xmlns:a="http://schemas.openxmlformats.org/drawingml/2006/main" xmlns:r="http://schemas.openxmlformats.org/officeDocument/2006/relationships" xmlns:p="http://schemas.openxmlformats.org/presentationml/2006/main">
  <p:tag name="EE4P_AGENDAWIZARD" val="item_bfb95e89-a131-4b34-b727-9216ca22d070_ItemNo"/>
  <p:tag name="EE4P_AGENDAWIZARD_CONTENT" val="/13"/>
  <p:tag name="EE4P_AGENDAWIZARD_PROPERTIES" val="40.49992/400.2057/19.05543/19.05543"/>
</p:tagLst>
</file>

<file path=ppt/tags/tag1378.xml><?xml version="1.0" encoding="utf-8"?>
<p:tagLst xmlns:a="http://schemas.openxmlformats.org/drawingml/2006/main" xmlns:r="http://schemas.openxmlformats.org/officeDocument/2006/relationships" xmlns:p="http://schemas.openxmlformats.org/presentationml/2006/main">
  <p:tag name="EE4P_AGENDAWIZARD" val="item_eacb9316-6b68-4662-94b8-c848f6f7cc96_PageNo"/>
  <p:tag name="EE4P_AGENDAWIZARD_PROPERTIES" val="910.4155/378.1261/5.267795/19.05543"/>
  <p:tag name="EE4P_AGENDAWIZARD_CONTENT" val="/106"/>
</p:tagLst>
</file>

<file path=ppt/tags/tag1379.xml><?xml version="1.0" encoding="utf-8"?>
<p:tagLst xmlns:a="http://schemas.openxmlformats.org/drawingml/2006/main" xmlns:r="http://schemas.openxmlformats.org/officeDocument/2006/relationships" xmlns:p="http://schemas.openxmlformats.org/presentationml/2006/main">
  <p:tag name="EE4P_AGENDAWIZARD" val="item_eacb9316-6b68-4662-94b8-c848f6f7cc96_Topic"/>
  <p:tag name="EE4P_AGENDAWIZARD_CONTENT" val="/YOLOv8"/>
  <p:tag name="EE4P_AGENDAWIZARD_PROPERTIES" val="62.57953/378.1261/154.1991/19.05543"/>
</p:tagLst>
</file>

<file path=ppt/tags/tag138.xml><?xml version="1.0" encoding="utf-8"?>
<p:tagLst xmlns:a="http://schemas.openxmlformats.org/drawingml/2006/main" xmlns:r="http://schemas.openxmlformats.org/officeDocument/2006/relationships" xmlns:p="http://schemas.openxmlformats.org/presentationml/2006/main">
  <p:tag name="EE4P_SLIDEID" val="4ebd5b5b-031e-4cda-8e65-64d131c2ff84"/>
</p:tagLst>
</file>

<file path=ppt/tags/tag1380.xml><?xml version="1.0" encoding="utf-8"?>
<p:tagLst xmlns:a="http://schemas.openxmlformats.org/drawingml/2006/main" xmlns:r="http://schemas.openxmlformats.org/officeDocument/2006/relationships" xmlns:p="http://schemas.openxmlformats.org/presentationml/2006/main">
  <p:tag name="EE4P_AGENDAWIZARD" val="item_eacb9316-6b68-4662-94b8-c848f6f7cc96_ItemNo"/>
  <p:tag name="EE4P_AGENDAWIZARD_CONTENT" val="/12"/>
  <p:tag name="EE4P_AGENDAWIZARD_PROPERTIES" val="40.49992/378.1261/19.05543/19.05543"/>
</p:tagLst>
</file>

<file path=ppt/tags/tag1381.xml><?xml version="1.0" encoding="utf-8"?>
<p:tagLst xmlns:a="http://schemas.openxmlformats.org/drawingml/2006/main" xmlns:r="http://schemas.openxmlformats.org/officeDocument/2006/relationships" xmlns:p="http://schemas.openxmlformats.org/presentationml/2006/main">
  <p:tag name="EE4P_AGENDAWIZARD" val="item_687e02da-61f6-4a46-932a-b7b658afd324_PageNo"/>
  <p:tag name="EE4P_AGENDAWIZARD_PROPERTIES" val="910.4155/356.0464/5.267795/19.05543"/>
  <p:tag name="EE4P_AGENDAWIZARD_CONTENT" val="/102"/>
</p:tagLst>
</file>

<file path=ppt/tags/tag1382.xml><?xml version="1.0" encoding="utf-8"?>
<p:tagLst xmlns:a="http://schemas.openxmlformats.org/drawingml/2006/main" xmlns:r="http://schemas.openxmlformats.org/officeDocument/2006/relationships" xmlns:p="http://schemas.openxmlformats.org/presentationml/2006/main">
  <p:tag name="EE4P_AGENDAWIZARD" val="item_687e02da-61f6-4a46-932a-b7b658afd324_Topic"/>
  <p:tag name="EE4P_AGENDAWIZARD_CONTENT" val="/DAMO-YOLO"/>
  <p:tag name="EE4P_AGENDAWIZARD_PROPERTIES" val="62.57953/356.0464/154.1991/19.05543"/>
</p:tagLst>
</file>

<file path=ppt/tags/tag1383.xml><?xml version="1.0" encoding="utf-8"?>
<p:tagLst xmlns:a="http://schemas.openxmlformats.org/drawingml/2006/main" xmlns:r="http://schemas.openxmlformats.org/officeDocument/2006/relationships" xmlns:p="http://schemas.openxmlformats.org/presentationml/2006/main">
  <p:tag name="EE4P_AGENDAWIZARD" val="item_687e02da-61f6-4a46-932a-b7b658afd324_ItemNo"/>
  <p:tag name="EE4P_AGENDAWIZARD_CONTENT" val="/11"/>
  <p:tag name="EE4P_AGENDAWIZARD_PROPERTIES" val="40.49992/356.0464/19.05543/19.05543"/>
</p:tagLst>
</file>

<file path=ppt/tags/tag1384.xml><?xml version="1.0" encoding="utf-8"?>
<p:tagLst xmlns:a="http://schemas.openxmlformats.org/drawingml/2006/main" xmlns:r="http://schemas.openxmlformats.org/officeDocument/2006/relationships" xmlns:p="http://schemas.openxmlformats.org/presentationml/2006/main">
  <p:tag name="EE4P_AGENDAWIZARD" val="item_a13345af-30bf-4c06-aad8-28d108a0a77c_PageNo"/>
  <p:tag name="EE4P_AGENDAWIZARD_PROPERTIES" val="910.4155/333.9668/5.267795/19.05543"/>
  <p:tag name="EE4P_AGENDAWIZARD_CONTENT" val="/97"/>
</p:tagLst>
</file>

<file path=ppt/tags/tag1385.xml><?xml version="1.0" encoding="utf-8"?>
<p:tagLst xmlns:a="http://schemas.openxmlformats.org/drawingml/2006/main" xmlns:r="http://schemas.openxmlformats.org/officeDocument/2006/relationships" xmlns:p="http://schemas.openxmlformats.org/presentationml/2006/main">
  <p:tag name="EE4P_AGENDAWIZARD" val="item_a13345af-30bf-4c06-aad8-28d108a0a77c_Topic"/>
  <p:tag name="EE4P_AGENDAWIZARD_CONTENT" val="/YOLOv7"/>
  <p:tag name="EE4P_AGENDAWIZARD_PROPERTIES" val="62.57953/333.9668/154.1991/19.05543"/>
</p:tagLst>
</file>

<file path=ppt/tags/tag1386.xml><?xml version="1.0" encoding="utf-8"?>
<p:tagLst xmlns:a="http://schemas.openxmlformats.org/drawingml/2006/main" xmlns:r="http://schemas.openxmlformats.org/officeDocument/2006/relationships" xmlns:p="http://schemas.openxmlformats.org/presentationml/2006/main">
  <p:tag name="EE4P_AGENDAWIZARD" val="item_a13345af-30bf-4c06-aad8-28d108a0a77c_ItemNo"/>
  <p:tag name="EE4P_AGENDAWIZARD_CONTENT" val="/10"/>
  <p:tag name="EE4P_AGENDAWIZARD_PROPERTIES" val="40.49992/333.9668/19.05543/19.05543"/>
</p:tagLst>
</file>

<file path=ppt/tags/tag1387.xml><?xml version="1.0" encoding="utf-8"?>
<p:tagLst xmlns:a="http://schemas.openxmlformats.org/drawingml/2006/main" xmlns:r="http://schemas.openxmlformats.org/officeDocument/2006/relationships" xmlns:p="http://schemas.openxmlformats.org/presentationml/2006/main">
  <p:tag name="EE4P_AGENDAWIZARD" val="item_fdb20c27-7c5b-49ad-af57-77141cb46e3e_PageNo"/>
  <p:tag name="EE4P_AGENDAWIZARD_PROPERTIES" val="910.4155/311.8872/5.267795/19.05543"/>
  <p:tag name="EE4P_AGENDAWIZARD_CONTENT" val="/94"/>
</p:tagLst>
</file>

<file path=ppt/tags/tag1388.xml><?xml version="1.0" encoding="utf-8"?>
<p:tagLst xmlns:a="http://schemas.openxmlformats.org/drawingml/2006/main" xmlns:r="http://schemas.openxmlformats.org/officeDocument/2006/relationships" xmlns:p="http://schemas.openxmlformats.org/presentationml/2006/main">
  <p:tag name="EE4P_AGENDAWIZARD" val="item_fdb20c27-7c5b-49ad-af57-77141cb46e3e_Topic"/>
  <p:tag name="EE4P_AGENDAWIZARD_CONTENT" val="/YOLOv6"/>
  <p:tag name="EE4P_AGENDAWIZARD_PROPERTIES" val="62.57953/311.8872/154.1991/19.05543"/>
</p:tagLst>
</file>

<file path=ppt/tags/tag1389.xml><?xml version="1.0" encoding="utf-8"?>
<p:tagLst xmlns:a="http://schemas.openxmlformats.org/drawingml/2006/main" xmlns:r="http://schemas.openxmlformats.org/officeDocument/2006/relationships" xmlns:p="http://schemas.openxmlformats.org/presentationml/2006/main">
  <p:tag name="EE4P_AGENDAWIZARD" val="item_fdb20c27-7c5b-49ad-af57-77141cb46e3e_ItemNo"/>
  <p:tag name="EE4P_AGENDAWIZARD_CONTENT" val="/9"/>
  <p:tag name="EE4P_AGENDAWIZARD_PROPERTIES" val="40.49992/311.8872/19.05543/19.05543"/>
</p:tagLst>
</file>

<file path=ppt/tags/tag139.xml><?xml version="1.0" encoding="utf-8"?>
<p:tagLst xmlns:a="http://schemas.openxmlformats.org/drawingml/2006/main" xmlns:r="http://schemas.openxmlformats.org/officeDocument/2006/relationships" xmlns:p="http://schemas.openxmlformats.org/presentationml/2006/main">
  <p:tag name="EE4P_AGENDAWIZARD" val="item_be17ae85-ef5f-42ac-90bb-af45d7565650_PageNo"/>
  <p:tag name="EE4P_AGENDAWIZARD_PROPERTIES" val="907.4156/312.3969/7.043937/25.48055"/>
  <p:tag name="EE4P_AGENDAWIZARD_CONTENT" val="/26"/>
</p:tagLst>
</file>

<file path=ppt/tags/tag1390.xml><?xml version="1.0" encoding="utf-8"?>
<p:tagLst xmlns:a="http://schemas.openxmlformats.org/drawingml/2006/main" xmlns:r="http://schemas.openxmlformats.org/officeDocument/2006/relationships" xmlns:p="http://schemas.openxmlformats.org/presentationml/2006/main">
  <p:tag name="EE4P_AGENDAWIZARD" val="item_8c0a9f6a-ec23-4339-b204-1ad784653cd2_PageNo"/>
  <p:tag name="EE4P_AGENDAWIZARD_PROPERTIES" val="910.4155/289.8075/5.267795/19.05543"/>
  <p:tag name="EE4P_AGENDAWIZARD_CONTENT" val="/91"/>
</p:tagLst>
</file>

<file path=ppt/tags/tag1391.xml><?xml version="1.0" encoding="utf-8"?>
<p:tagLst xmlns:a="http://schemas.openxmlformats.org/drawingml/2006/main" xmlns:r="http://schemas.openxmlformats.org/officeDocument/2006/relationships" xmlns:p="http://schemas.openxmlformats.org/presentationml/2006/main">
  <p:tag name="EE4P_AGENDAWIZARD" val="item_8c0a9f6a-ec23-4339-b204-1ad784653cd2_Topic"/>
  <p:tag name="EE4P_AGENDAWIZARD_CONTENT" val="/YOLOX"/>
  <p:tag name="EE4P_AGENDAWIZARD_PROPERTIES" val="62.57953/289.8075/154.1991/19.05543"/>
</p:tagLst>
</file>

<file path=ppt/tags/tag1392.xml><?xml version="1.0" encoding="utf-8"?>
<p:tagLst xmlns:a="http://schemas.openxmlformats.org/drawingml/2006/main" xmlns:r="http://schemas.openxmlformats.org/officeDocument/2006/relationships" xmlns:p="http://schemas.openxmlformats.org/presentationml/2006/main">
  <p:tag name="EE4P_AGENDAWIZARD" val="item_8c0a9f6a-ec23-4339-b204-1ad784653cd2_ItemNo"/>
  <p:tag name="EE4P_AGENDAWIZARD_CONTENT" val="/8"/>
  <p:tag name="EE4P_AGENDAWIZARD_PROPERTIES" val="40.49992/289.8075/19.05543/19.05543"/>
</p:tagLst>
</file>

<file path=ppt/tags/tag1393.xml><?xml version="1.0" encoding="utf-8"?>
<p:tagLst xmlns:a="http://schemas.openxmlformats.org/drawingml/2006/main" xmlns:r="http://schemas.openxmlformats.org/officeDocument/2006/relationships" xmlns:p="http://schemas.openxmlformats.org/presentationml/2006/main">
  <p:tag name="EE4P_AGENDAWIZARD" val="item_ee8c388e-0af6-4792-a606-0733a6db944a_PageNo"/>
  <p:tag name="EE4P_AGENDAWIZARD_PROPERTIES" val="910.4155/267.7279/5.267795/19.05536"/>
  <p:tag name="EE4P_AGENDAWIZARD_CONTENT" val="/88"/>
</p:tagLst>
</file>

<file path=ppt/tags/tag1394.xml><?xml version="1.0" encoding="utf-8"?>
<p:tagLst xmlns:a="http://schemas.openxmlformats.org/drawingml/2006/main" xmlns:r="http://schemas.openxmlformats.org/officeDocument/2006/relationships" xmlns:p="http://schemas.openxmlformats.org/presentationml/2006/main">
  <p:tag name="EE4P_AGENDAWIZARD" val="item_ee8c388e-0af6-4792-a606-0733a6db944a_Topic"/>
  <p:tag name="EE4P_AGENDAWIZARD_CONTENT" val="/YOLOR"/>
  <p:tag name="EE4P_AGENDAWIZARD_PROPERTIES" val="62.57953/267.7279/154.1991/19.05536"/>
</p:tagLst>
</file>

<file path=ppt/tags/tag1395.xml><?xml version="1.0" encoding="utf-8"?>
<p:tagLst xmlns:a="http://schemas.openxmlformats.org/drawingml/2006/main" xmlns:r="http://schemas.openxmlformats.org/officeDocument/2006/relationships" xmlns:p="http://schemas.openxmlformats.org/presentationml/2006/main">
  <p:tag name="EE4P_AGENDAWIZARD" val="item_ee8c388e-0af6-4792-a606-0733a6db944a_ItemNo"/>
  <p:tag name="EE4P_AGENDAWIZARD_CONTENT" val="/7"/>
  <p:tag name="EE4P_AGENDAWIZARD_PROPERTIES" val="40.49992/267.7279/19.05543/19.05536"/>
</p:tagLst>
</file>

<file path=ppt/tags/tag1396.xml><?xml version="1.0" encoding="utf-8"?>
<p:tagLst xmlns:a="http://schemas.openxmlformats.org/drawingml/2006/main" xmlns:r="http://schemas.openxmlformats.org/officeDocument/2006/relationships" xmlns:p="http://schemas.openxmlformats.org/presentationml/2006/main">
  <p:tag name="EE4P_AGENDAWIZARD" val="item_e686a40c-d6b7-415b-946e-7f370d22457d_PageNo"/>
  <p:tag name="EE4P_AGENDAWIZARD_PROPERTIES" val="910.4155/245.6482/5.267795/19.05543"/>
  <p:tag name="EE4P_AGENDAWIZARD_CONTENT" val="/85"/>
</p:tagLst>
</file>

<file path=ppt/tags/tag1397.xml><?xml version="1.0" encoding="utf-8"?>
<p:tagLst xmlns:a="http://schemas.openxmlformats.org/drawingml/2006/main" xmlns:r="http://schemas.openxmlformats.org/officeDocument/2006/relationships" xmlns:p="http://schemas.openxmlformats.org/presentationml/2006/main">
  <p:tag name="EE4P_AGENDAWIZARD" val="item_e686a40c-d6b7-415b-946e-7f370d22457d_Topic"/>
  <p:tag name="EE4P_AGENDAWIZARD_CONTENT" val="/Scaled-YOLOv4"/>
  <p:tag name="EE4P_AGENDAWIZARD_PROPERTIES" val="62.57953/245.6482/154.1991/19.05543"/>
</p:tagLst>
</file>

<file path=ppt/tags/tag1398.xml><?xml version="1.0" encoding="utf-8"?>
<p:tagLst xmlns:a="http://schemas.openxmlformats.org/drawingml/2006/main" xmlns:r="http://schemas.openxmlformats.org/officeDocument/2006/relationships" xmlns:p="http://schemas.openxmlformats.org/presentationml/2006/main">
  <p:tag name="EE4P_AGENDAWIZARD" val="item_e686a40c-d6b7-415b-946e-7f370d22457d_ItemNo"/>
  <p:tag name="EE4P_AGENDAWIZARD_CONTENT" val="/6"/>
  <p:tag name="EE4P_AGENDAWIZARD_PROPERTIES" val="40.49992/245.6482/19.05543/19.05543"/>
</p:tagLst>
</file>

<file path=ppt/tags/tag1399.xml><?xml version="1.0" encoding="utf-8"?>
<p:tagLst xmlns:a="http://schemas.openxmlformats.org/drawingml/2006/main" xmlns:r="http://schemas.openxmlformats.org/officeDocument/2006/relationships" xmlns:p="http://schemas.openxmlformats.org/presentationml/2006/main">
  <p:tag name="EE4P_AGENDAWIZARD" val="item_90ccecf7-1a88-476a-9995-f385df1ecb6d_PageNo"/>
  <p:tag name="EE4P_AGENDAWIZARD_PROPERTIES" val="910.4155/223.5685/5.267795/19.05543"/>
  <p:tag name="EE4P_AGENDAWIZARD_CONTENT" val="/81"/>
</p:tagLst>
</file>

<file path=ppt/tags/tag14.xml><?xml version="1.0" encoding="utf-8"?>
<p:tagLst xmlns:a="http://schemas.openxmlformats.org/drawingml/2006/main" xmlns:r="http://schemas.openxmlformats.org/officeDocument/2006/relationships" xmlns:p="http://schemas.openxmlformats.org/presentationml/2006/main">
  <p:tag name="EE4P_AGENDAWIZARD" val="item_c60992c8-7d55-4dcf-8ecc-a61dd8265ca1_PageNo"/>
  <p:tag name="EE4P_AGENDAWIZARD_PROPERTIES" val="904.603/244.7642/8.709291/31.50472"/>
  <p:tag name="EE4P_AGENDAWIZARD_CONTENT" val="/141"/>
</p:tagLst>
</file>

<file path=ppt/tags/tag140.xml><?xml version="1.0" encoding="utf-8"?>
<p:tagLst xmlns:a="http://schemas.openxmlformats.org/drawingml/2006/main" xmlns:r="http://schemas.openxmlformats.org/officeDocument/2006/relationships" xmlns:p="http://schemas.openxmlformats.org/presentationml/2006/main">
  <p:tag name="EE4P_AGENDAWIZARD" val="item_be17ae85-ef5f-42ac-90bb-af45d7565650_Topic"/>
  <p:tag name="EE4P_AGENDAWIZARD_CONTENT" val="/评价标准"/>
  <p:tag name="EE4P_AGENDAWIZARD_PROPERTIES" val="70.02441/312.3969/187.8876/25.48055"/>
</p:tagLst>
</file>

<file path=ppt/tags/tag1400.xml><?xml version="1.0" encoding="utf-8"?>
<p:tagLst xmlns:a="http://schemas.openxmlformats.org/drawingml/2006/main" xmlns:r="http://schemas.openxmlformats.org/officeDocument/2006/relationships" xmlns:p="http://schemas.openxmlformats.org/presentationml/2006/main">
  <p:tag name="EE4P_AGENDAWIZARD" val="item_90ccecf7-1a88-476a-9995-f385df1ecb6d_Topic"/>
  <p:tag name="EE4P_AGENDAWIZARD_CONTENT" val="/YOLOv5"/>
  <p:tag name="EE4P_AGENDAWIZARD_PROPERTIES" val="62.57953/223.5685/154.1991/19.05543"/>
</p:tagLst>
</file>

<file path=ppt/tags/tag1401.xml><?xml version="1.0" encoding="utf-8"?>
<p:tagLst xmlns:a="http://schemas.openxmlformats.org/drawingml/2006/main" xmlns:r="http://schemas.openxmlformats.org/officeDocument/2006/relationships" xmlns:p="http://schemas.openxmlformats.org/presentationml/2006/main">
  <p:tag name="EE4P_AGENDAWIZARD" val="item_90ccecf7-1a88-476a-9995-f385df1ecb6d_ItemNo"/>
  <p:tag name="EE4P_AGENDAWIZARD_CONTENT" val="/5"/>
  <p:tag name="EE4P_AGENDAWIZARD_PROPERTIES" val="40.49992/223.5685/19.05543/19.05543"/>
</p:tagLst>
</file>

<file path=ppt/tags/tag1402.xml><?xml version="1.0" encoding="utf-8"?>
<p:tagLst xmlns:a="http://schemas.openxmlformats.org/drawingml/2006/main" xmlns:r="http://schemas.openxmlformats.org/officeDocument/2006/relationships" xmlns:p="http://schemas.openxmlformats.org/presentationml/2006/main">
  <p:tag name="EE4P_AGENDAWIZARD" val="item_bb633197-64b9-4d62-b3c9-eca77b982714_PageNo"/>
  <p:tag name="EE4P_AGENDAWIZARD_PROPERTIES" val="910.4155/201.4889/5.267795/19.05543"/>
  <p:tag name="EE4P_AGENDAWIZARD_CONTENT" val="/76"/>
</p:tagLst>
</file>

<file path=ppt/tags/tag1403.xml><?xml version="1.0" encoding="utf-8"?>
<p:tagLst xmlns:a="http://schemas.openxmlformats.org/drawingml/2006/main" xmlns:r="http://schemas.openxmlformats.org/officeDocument/2006/relationships" xmlns:p="http://schemas.openxmlformats.org/presentationml/2006/main">
  <p:tag name="EE4P_AGENDAWIZARD" val="item_bb633197-64b9-4d62-b3c9-eca77b982714_Topic"/>
  <p:tag name="EE4P_AGENDAWIZARD_CONTENT" val="/YOLOv4"/>
  <p:tag name="EE4P_AGENDAWIZARD_PROPERTIES" val="62.57953/201.4889/154.1991/19.05543"/>
</p:tagLst>
</file>

<file path=ppt/tags/tag1404.xml><?xml version="1.0" encoding="utf-8"?>
<p:tagLst xmlns:a="http://schemas.openxmlformats.org/drawingml/2006/main" xmlns:r="http://schemas.openxmlformats.org/officeDocument/2006/relationships" xmlns:p="http://schemas.openxmlformats.org/presentationml/2006/main">
  <p:tag name="EE4P_AGENDAWIZARD" val="item_bb633197-64b9-4d62-b3c9-eca77b982714_ItemNo"/>
  <p:tag name="EE4P_AGENDAWIZARD_CONTENT" val="/4"/>
  <p:tag name="EE4P_AGENDAWIZARD_PROPERTIES" val="40.49992/201.4889/19.05543/19.05543"/>
</p:tagLst>
</file>

<file path=ppt/tags/tag1405.xml><?xml version="1.0" encoding="utf-8"?>
<p:tagLst xmlns:a="http://schemas.openxmlformats.org/drawingml/2006/main" xmlns:r="http://schemas.openxmlformats.org/officeDocument/2006/relationships" xmlns:p="http://schemas.openxmlformats.org/presentationml/2006/main">
  <p:tag name="EE4P_AGENDAWIZARD" val="item_55787c8c-e318-4e99-983c-6f4014e75aa1_PageNo"/>
  <p:tag name="EE4P_AGENDAWIZARD_PROPERTIES" val="910.4155/179.4093/5.267795/19.05543"/>
  <p:tag name="EE4P_AGENDAWIZARD_CONTENT" val="/69"/>
</p:tagLst>
</file>

<file path=ppt/tags/tag1406.xml><?xml version="1.0" encoding="utf-8"?>
<p:tagLst xmlns:a="http://schemas.openxmlformats.org/drawingml/2006/main" xmlns:r="http://schemas.openxmlformats.org/officeDocument/2006/relationships" xmlns:p="http://schemas.openxmlformats.org/presentationml/2006/main">
  <p:tag name="EE4P_AGENDAWIZARD" val="item_55787c8c-e318-4e99-983c-6f4014e75aa1_Topic"/>
  <p:tag name="EE4P_AGENDAWIZARD_CONTENT" val="/YOLOv3"/>
  <p:tag name="EE4P_AGENDAWIZARD_PROPERTIES" val="62.57953/179.4093/154.1991/19.05543"/>
</p:tagLst>
</file>

<file path=ppt/tags/tag1407.xml><?xml version="1.0" encoding="utf-8"?>
<p:tagLst xmlns:a="http://schemas.openxmlformats.org/drawingml/2006/main" xmlns:r="http://schemas.openxmlformats.org/officeDocument/2006/relationships" xmlns:p="http://schemas.openxmlformats.org/presentationml/2006/main">
  <p:tag name="EE4P_AGENDAWIZARD" val="item_55787c8c-e318-4e99-983c-6f4014e75aa1_ItemNo"/>
  <p:tag name="EE4P_AGENDAWIZARD_CONTENT" val="/3"/>
  <p:tag name="EE4P_AGENDAWIZARD_PROPERTIES" val="40.49992/179.4093/19.05543/19.05543"/>
</p:tagLst>
</file>

<file path=ppt/tags/tag1408.xml><?xml version="1.0" encoding="utf-8"?>
<p:tagLst xmlns:a="http://schemas.openxmlformats.org/drawingml/2006/main" xmlns:r="http://schemas.openxmlformats.org/officeDocument/2006/relationships" xmlns:p="http://schemas.openxmlformats.org/presentationml/2006/main">
  <p:tag name="EE4P_AGENDAWIZARD" val="item_e3effbf2-c680-4a75-b917-58c654acdbde_PageNo"/>
  <p:tag name="EE4P_AGENDAWIZARD_PROPERTIES" val="910.4155/157.3296/5.267795/19.05543"/>
  <p:tag name="EE4P_AGENDAWIZARD_CONTENT" val="/63"/>
</p:tagLst>
</file>

<file path=ppt/tags/tag1409.xml><?xml version="1.0" encoding="utf-8"?>
<p:tagLst xmlns:a="http://schemas.openxmlformats.org/drawingml/2006/main" xmlns:r="http://schemas.openxmlformats.org/officeDocument/2006/relationships" xmlns:p="http://schemas.openxmlformats.org/presentationml/2006/main">
  <p:tag name="EE4P_AGENDAWIZARD" val="item_e3effbf2-c680-4a75-b917-58c654acdbde_Topic"/>
  <p:tag name="EE4P_AGENDAWIZARD_CONTENT" val="/YOLO9000"/>
  <p:tag name="EE4P_AGENDAWIZARD_PROPERTIES" val="62.57953/157.3296/154.1991/19.05543"/>
</p:tagLst>
</file>

<file path=ppt/tags/tag141.xml><?xml version="1.0" encoding="utf-8"?>
<p:tagLst xmlns:a="http://schemas.openxmlformats.org/drawingml/2006/main" xmlns:r="http://schemas.openxmlformats.org/officeDocument/2006/relationships" xmlns:p="http://schemas.openxmlformats.org/presentationml/2006/main">
  <p:tag name="EE4P_AGENDAWIZARD" val="item_be17ae85-ef5f-42ac-90bb-af45d7565650_ItemNo"/>
  <p:tag name="EE4P_AGENDAWIZARD_CONTENT" val="/4"/>
  <p:tag name="EE4P_AGENDAWIZARD_PROPERTIES" val="40.49992/312.3969/25.48055/25.48055"/>
</p:tagLst>
</file>

<file path=ppt/tags/tag1410.xml><?xml version="1.0" encoding="utf-8"?>
<p:tagLst xmlns:a="http://schemas.openxmlformats.org/drawingml/2006/main" xmlns:r="http://schemas.openxmlformats.org/officeDocument/2006/relationships" xmlns:p="http://schemas.openxmlformats.org/presentationml/2006/main">
  <p:tag name="EE4P_AGENDAWIZARD" val="item_e3effbf2-c680-4a75-b917-58c654acdbde_ItemNo"/>
  <p:tag name="EE4P_AGENDAWIZARD_CONTENT" val="/2"/>
  <p:tag name="EE4P_AGENDAWIZARD_PROPERTIES" val="40.49992/157.3296/19.05543/19.05543"/>
</p:tagLst>
</file>

<file path=ppt/tags/tag1411.xml><?xml version="1.0" encoding="utf-8"?>
<p:tagLst xmlns:a="http://schemas.openxmlformats.org/drawingml/2006/main" xmlns:r="http://schemas.openxmlformats.org/officeDocument/2006/relationships" xmlns:p="http://schemas.openxmlformats.org/presentationml/2006/main">
  <p:tag name="EE4P_AGENDAWIZARD" val="item_73c50061-2ef5-463e-901c-c6cb38993807_PageNo"/>
  <p:tag name="EE4P_AGENDAWIZARD_PROPERTIES" val="910.4155/135.25/5.267795/19.05543"/>
  <p:tag name="EE4P_AGENDAWIZARD_CONTENT" val="/55"/>
</p:tagLst>
</file>

<file path=ppt/tags/tag1412.xml><?xml version="1.0" encoding="utf-8"?>
<p:tagLst xmlns:a="http://schemas.openxmlformats.org/drawingml/2006/main" xmlns:r="http://schemas.openxmlformats.org/officeDocument/2006/relationships" xmlns:p="http://schemas.openxmlformats.org/presentationml/2006/main">
  <p:tag name="EE4P_AGENDAWIZARD" val="item_73c50061-2ef5-463e-901c-c6cb38993807_Topic"/>
  <p:tag name="EE4P_AGENDAWIZARD_CONTENT" val="/You Only Look Once"/>
  <p:tag name="EE4P_AGENDAWIZARD_PROPERTIES" val="62.57953/135.25/154.1991/19.05543"/>
</p:tagLst>
</file>

<file path=ppt/tags/tag1413.xml><?xml version="1.0" encoding="utf-8"?>
<p:tagLst xmlns:a="http://schemas.openxmlformats.org/drawingml/2006/main" xmlns:r="http://schemas.openxmlformats.org/officeDocument/2006/relationships" xmlns:p="http://schemas.openxmlformats.org/presentationml/2006/main">
  <p:tag name="EE4P_AGENDAWIZARD" val="item_73c50061-2ef5-463e-901c-c6cb38993807_ItemNo"/>
  <p:tag name="EE4P_AGENDAWIZARD_CONTENT" val="/1"/>
  <p:tag name="EE4P_AGENDAWIZARD_PROPERTIES" val="40.49992/135.25/19.05543/19.05543"/>
</p:tagLst>
</file>

<file path=ppt/tags/tag141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4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xml><?xml version="1.0" encoding="utf-8"?>
<p:tagLst xmlns:a="http://schemas.openxmlformats.org/drawingml/2006/main" xmlns:r="http://schemas.openxmlformats.org/officeDocument/2006/relationships" xmlns:p="http://schemas.openxmlformats.org/presentationml/2006/main">
  <p:tag name="EE4P_AGENDAWIZARD" val="item_6ee565c2-9f33-47fb-b807-8ff858018808_PageNo"/>
  <p:tag name="EE4P_AGENDAWIZARD_PROPERTIES" val="907.4156/282.8724/7.043937/25.48055"/>
  <p:tag name="EE4P_AGENDAWIZARD_CONTENT" val="/22"/>
</p:tagLst>
</file>

<file path=ppt/tags/tag142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9.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3.xml><?xml version="1.0" encoding="utf-8"?>
<p:tagLst xmlns:a="http://schemas.openxmlformats.org/drawingml/2006/main" xmlns:r="http://schemas.openxmlformats.org/officeDocument/2006/relationships" xmlns:p="http://schemas.openxmlformats.org/presentationml/2006/main">
  <p:tag name="EE4P_AGENDAWIZARD" val="item_6ee565c2-9f33-47fb-b807-8ff858018808_Topic"/>
  <p:tag name="EE4P_AGENDAWIZARD_CONTENT" val="/网络算法"/>
  <p:tag name="EE4P_AGENDAWIZARD_PROPERTIES" val="70.02441/282.8724/187.8876/25.48055"/>
</p:tagLst>
</file>

<file path=ppt/tags/tag1430.xml><?xml version="1.0" encoding="utf-8"?>
<p:tagLst xmlns:a="http://schemas.openxmlformats.org/drawingml/2006/main" xmlns:r="http://schemas.openxmlformats.org/officeDocument/2006/relationships" xmlns:p="http://schemas.openxmlformats.org/presentationml/2006/main">
  <p:tag name="EE4P_SLIDEID" val="c60992c8-7d55-4dcf-8ecc-a61dd8265ca1"/>
</p:tagLst>
</file>

<file path=ppt/tags/tag1431.xml><?xml version="1.0" encoding="utf-8"?>
<p:tagLst xmlns:a="http://schemas.openxmlformats.org/drawingml/2006/main" xmlns:r="http://schemas.openxmlformats.org/officeDocument/2006/relationships" xmlns:p="http://schemas.openxmlformats.org/presentationml/2006/main">
  <p:tag name="EE4P_AGENDAWIZARD" val="item_34f253b2-3044-4574-9970-4cf76daca6c8_PageNo"/>
  <p:tag name="EE4P_AGENDAWIZARD_PROPERTIES" val="904.603/281.2689/8.709291/31.50472"/>
  <p:tag name="EE4P_AGENDAWIZARD_CONTENT" val="/143"/>
</p:tagLst>
</file>

<file path=ppt/tags/tag1432.xml><?xml version="1.0" encoding="utf-8"?>
<p:tagLst xmlns:a="http://schemas.openxmlformats.org/drawingml/2006/main" xmlns:r="http://schemas.openxmlformats.org/officeDocument/2006/relationships" xmlns:p="http://schemas.openxmlformats.org/presentationml/2006/main">
  <p:tag name="EE4P_AGENDAWIZARD" val="item_34f253b2-3044-4574-9970-4cf76daca6c8_Topic"/>
  <p:tag name="EE4P_AGENDAWIZARD_CONTENT" val="/写在最后"/>
  <p:tag name="EE4P_AGENDAWIZARD_PROPERTIES" val="77.00465/281.2689/204.1258/31.50472"/>
</p:tagLst>
</file>

<file path=ppt/tags/tag1433.xml><?xml version="1.0" encoding="utf-8"?>
<p:tagLst xmlns:a="http://schemas.openxmlformats.org/drawingml/2006/main" xmlns:r="http://schemas.openxmlformats.org/officeDocument/2006/relationships" xmlns:p="http://schemas.openxmlformats.org/presentationml/2006/main">
  <p:tag name="EE4P_AGENDAWIZARD" val="item_34f253b2-3044-4574-9970-4cf76daca6c8_ItemNo"/>
  <p:tag name="EE4P_AGENDAWIZARD_CONTENT" val="/5"/>
  <p:tag name="EE4P_AGENDAWIZARD_PROPERTIES" val="40.49992/281.2689/31.50472/31.50472"/>
</p:tagLst>
</file>

<file path=ppt/tags/tag1434.xml><?xml version="1.0" encoding="utf-8"?>
<p:tagLst xmlns:a="http://schemas.openxmlformats.org/drawingml/2006/main" xmlns:r="http://schemas.openxmlformats.org/officeDocument/2006/relationships" xmlns:p="http://schemas.openxmlformats.org/presentationml/2006/main">
  <p:tag name="EE4P_AGENDAWIZARD" val="item_c60992c8-7d55-4dcf-8ecc-a61dd8265ca1_Element"/>
</p:tagLst>
</file>

<file path=ppt/tags/tag1435.xml><?xml version="1.0" encoding="utf-8"?>
<p:tagLst xmlns:a="http://schemas.openxmlformats.org/drawingml/2006/main" xmlns:r="http://schemas.openxmlformats.org/officeDocument/2006/relationships" xmlns:p="http://schemas.openxmlformats.org/presentationml/2006/main">
  <p:tag name="EE4P_AGENDAWIZARD" val="item_c60992c8-7d55-4dcf-8ecc-a61dd8265ca1_PageNo"/>
  <p:tag name="EE4P_AGENDAWIZARD_PROPERTIES" val="904.603/244.7642/8.709291/31.50472"/>
  <p:tag name="EE4P_AGENDAWIZARD_CONTENT" val="/141"/>
</p:tagLst>
</file>

<file path=ppt/tags/tag1436.xml><?xml version="1.0" encoding="utf-8"?>
<p:tagLst xmlns:a="http://schemas.openxmlformats.org/drawingml/2006/main" xmlns:r="http://schemas.openxmlformats.org/officeDocument/2006/relationships" xmlns:p="http://schemas.openxmlformats.org/presentationml/2006/main">
  <p:tag name="EE4P_AGENDAWIZARD" val="item_c60992c8-7d55-4dcf-8ecc-a61dd8265ca1_Topic"/>
  <p:tag name="EE4P_AGENDAWIZARD_CONTENT" val="/小小的实验"/>
  <p:tag name="EE4P_AGENDAWIZARD_PROPERTIES" val="77.00465/244.7642/204.1258/31.50472"/>
</p:tagLst>
</file>

<file path=ppt/tags/tag143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3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3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4.xml><?xml version="1.0" encoding="utf-8"?>
<p:tagLst xmlns:a="http://schemas.openxmlformats.org/drawingml/2006/main" xmlns:r="http://schemas.openxmlformats.org/officeDocument/2006/relationships" xmlns:p="http://schemas.openxmlformats.org/presentationml/2006/main">
  <p:tag name="EE4P_AGENDAWIZARD" val="item_6ee565c2-9f33-47fb-b807-8ff858018808_ItemNo"/>
  <p:tag name="EE4P_AGENDAWIZARD_CONTENT" val="/3"/>
  <p:tag name="EE4P_AGENDAWIZARD_PROPERTIES" val="40.49992/282.8724/25.48055/25.48055"/>
</p:tagLst>
</file>

<file path=ppt/tags/tag1440.xml><?xml version="1.0" encoding="utf-8"?>
<p:tagLst xmlns:a="http://schemas.openxmlformats.org/drawingml/2006/main" xmlns:r="http://schemas.openxmlformats.org/officeDocument/2006/relationships" xmlns:p="http://schemas.openxmlformats.org/presentationml/2006/main">
  <p:tag name="EE4P_AGENDAWIZARD" val="item_c60992c8-7d55-4dcf-8ecc-a61dd8265ca1_ItemNo"/>
  <p:tag name="EE4P_AGENDAWIZARD_CONTENT" val="/4"/>
  <p:tag name="EE4P_AGENDAWIZARD_PROPERTIES" val="40.49992/244.7642/31.50472/31.50472"/>
</p:tagLst>
</file>

<file path=ppt/tags/tag1441.xml><?xml version="1.0" encoding="utf-8"?>
<p:tagLst xmlns:a="http://schemas.openxmlformats.org/drawingml/2006/main" xmlns:r="http://schemas.openxmlformats.org/officeDocument/2006/relationships" xmlns:p="http://schemas.openxmlformats.org/presentationml/2006/main">
  <p:tag name="EE4P_AGENDAWIZARD" val="item_21862d2d-5254-47a9-8dc0-562d13eb7381_PageNo"/>
  <p:tag name="EE4P_AGENDAWIZARD_PROPERTIES" val="904.603/208.2594/8.709291/31.50472"/>
  <p:tag name="EE4P_AGENDAWIZARD_CONTENT" val="/47"/>
</p:tagLst>
</file>

<file path=ppt/tags/tag1442.xml><?xml version="1.0" encoding="utf-8"?>
<p:tagLst xmlns:a="http://schemas.openxmlformats.org/drawingml/2006/main" xmlns:r="http://schemas.openxmlformats.org/officeDocument/2006/relationships" xmlns:p="http://schemas.openxmlformats.org/presentationml/2006/main">
  <p:tag name="EE4P_AGENDAWIZARD" val="item_21862d2d-5254-47a9-8dc0-562d13eb7381_Topic"/>
  <p:tag name="EE4P_AGENDAWIZARD_CONTENT" val="/YOLO来了"/>
  <p:tag name="EE4P_AGENDAWIZARD_PROPERTIES" val="77.00465/208.2594/204.1258/31.50472"/>
</p:tagLst>
</file>

<file path=ppt/tags/tag144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4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45.xml><?xml version="1.0" encoding="utf-8"?>
<p:tagLst xmlns:a="http://schemas.openxmlformats.org/drawingml/2006/main" xmlns:r="http://schemas.openxmlformats.org/officeDocument/2006/relationships" xmlns:p="http://schemas.openxmlformats.org/presentationml/2006/main">
  <p:tag name="EE4P_AGENDAWIZARD" val="item_21862d2d-5254-47a9-8dc0-562d13eb7381_ItemNo"/>
  <p:tag name="EE4P_AGENDAWIZARD_CONTENT" val="/3"/>
  <p:tag name="EE4P_AGENDAWIZARD_PROPERTIES" val="40.49992/208.2594/31.50472/31.50472"/>
</p:tagLst>
</file>

<file path=ppt/tags/tag1446.xml><?xml version="1.0" encoding="utf-8"?>
<p:tagLst xmlns:a="http://schemas.openxmlformats.org/drawingml/2006/main" xmlns:r="http://schemas.openxmlformats.org/officeDocument/2006/relationships" xmlns:p="http://schemas.openxmlformats.org/presentationml/2006/main">
  <p:tag name="EE4P_AGENDAWIZARD" val="item_4cfd5ed4-95c4-43f9-9685-a80be4cd4c1b_PageNo"/>
  <p:tag name="EE4P_AGENDAWIZARD_PROPERTIES" val="904.603/171.7547/8.709291/31.50472"/>
  <p:tag name="EE4P_AGENDAWIZARD_CONTENT" val="/38"/>
</p:tagLst>
</file>

<file path=ppt/tags/tag144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4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49.xml><?xml version="1.0" encoding="utf-8"?>
<p:tagLst xmlns:a="http://schemas.openxmlformats.org/drawingml/2006/main" xmlns:r="http://schemas.openxmlformats.org/officeDocument/2006/relationships" xmlns:p="http://schemas.openxmlformats.org/presentationml/2006/main">
  <p:tag name="EE4P_TEMPLATESTYLE" val="18"/>
</p:tagLst>
</file>

<file path=ppt/tags/tag145.xml><?xml version="1.0" encoding="utf-8"?>
<p:tagLst xmlns:a="http://schemas.openxmlformats.org/drawingml/2006/main" xmlns:r="http://schemas.openxmlformats.org/officeDocument/2006/relationships" xmlns:p="http://schemas.openxmlformats.org/presentationml/2006/main">
  <p:tag name="EE4P_AGENDAWIZARD" val="item_aa9e9e38-eb92-4023-9b17-21eba750abfe_PageNo"/>
  <p:tag name="EE4P_AGENDAWIZARD_PROPERTIES" val="907.4156/253.3479/7.043937/25.48055"/>
  <p:tag name="EE4P_AGENDAWIZARD_CONTENT" val="/19"/>
</p:tagLst>
</file>

<file path=ppt/tags/tag1450.xml><?xml version="1.0" encoding="utf-8"?>
<p:tagLst xmlns:a="http://schemas.openxmlformats.org/drawingml/2006/main" xmlns:r="http://schemas.openxmlformats.org/officeDocument/2006/relationships" xmlns:p="http://schemas.openxmlformats.org/presentationml/2006/main">
  <p:tag name="EE4P_TEMPLATESTYLE" val="18"/>
</p:tagLst>
</file>

<file path=ppt/tags/tag1451.xml><?xml version="1.0" encoding="utf-8"?>
<p:tagLst xmlns:a="http://schemas.openxmlformats.org/drawingml/2006/main" xmlns:r="http://schemas.openxmlformats.org/officeDocument/2006/relationships" xmlns:p="http://schemas.openxmlformats.org/presentationml/2006/main">
  <p:tag name="EE4P_AGENDAWIZARD" val="item_4cfd5ed4-95c4-43f9-9685-a80be4cd4c1b_Topic"/>
  <p:tag name="EE4P_AGENDAWIZARD_CONTENT" val="/目标检测成长点滴"/>
  <p:tag name="EE4P_AGENDAWIZARD_PROPERTIES" val="77.00465/171.7547/204.1258/31.50472"/>
</p:tagLst>
</file>

<file path=ppt/tags/tag1452.xml><?xml version="1.0" encoding="utf-8"?>
<p:tagLst xmlns:a="http://schemas.openxmlformats.org/drawingml/2006/main" xmlns:r="http://schemas.openxmlformats.org/officeDocument/2006/relationships" xmlns:p="http://schemas.openxmlformats.org/presentationml/2006/main">
  <p:tag name="EE4P_AGENDAWIZARD" val="item_4cfd5ed4-95c4-43f9-9685-a80be4cd4c1b_ItemNo"/>
  <p:tag name="EE4P_AGENDAWIZARD_CONTENT" val="/2"/>
  <p:tag name="EE4P_AGENDAWIZARD_PROPERTIES" val="40.49992/171.7547/31.50472/31.50472"/>
</p:tagLst>
</file>

<file path=ppt/tags/tag1453.xml><?xml version="1.0" encoding="utf-8"?>
<p:tagLst xmlns:a="http://schemas.openxmlformats.org/drawingml/2006/main" xmlns:r="http://schemas.openxmlformats.org/officeDocument/2006/relationships" xmlns:p="http://schemas.openxmlformats.org/presentationml/2006/main">
  <p:tag name="EE4P_AGENDAWIZARD" val="item_ff79394e-4f96-4feb-8230-2b02ebe76a91_PageNo"/>
  <p:tag name="EE4P_AGENDAWIZARD_PROPERTIES" val="904.603/135.25/8.709291/31.50472"/>
  <p:tag name="EE4P_AGENDAWIZARD_CONTENT" val="/6"/>
</p:tagLst>
</file>

<file path=ppt/tags/tag1454.xml><?xml version="1.0" encoding="utf-8"?>
<p:tagLst xmlns:a="http://schemas.openxmlformats.org/drawingml/2006/main" xmlns:r="http://schemas.openxmlformats.org/officeDocument/2006/relationships" xmlns:p="http://schemas.openxmlformats.org/presentationml/2006/main">
  <p:tag name="EE4P_AGENDAWIZARD" val="item_ff79394e-4f96-4feb-8230-2b02ebe76a91_Topic"/>
  <p:tag name="EE4P_AGENDAWIZARD_CONTENT" val="/目标检测是什么？"/>
  <p:tag name="EE4P_AGENDAWIZARD_PROPERTIES" val="77.00465/135.25/204.1258/31.50472"/>
</p:tagLst>
</file>

<file path=ppt/tags/tag145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5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5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58.xml><?xml version="1.0" encoding="utf-8"?>
<p:tagLst xmlns:a="http://schemas.openxmlformats.org/drawingml/2006/main" xmlns:r="http://schemas.openxmlformats.org/officeDocument/2006/relationships" xmlns:p="http://schemas.openxmlformats.org/presentationml/2006/main">
  <p:tag name="EE4P_AGENDAWIZARD" val="item_ff79394e-4f96-4feb-8230-2b02ebe76a91_ItemNo"/>
  <p:tag name="EE4P_AGENDAWIZARD_CONTENT" val="/1"/>
  <p:tag name="EE4P_AGENDAWIZARD_PROPERTIES" val="40.49992/135.25/31.50472/31.50472"/>
</p:tagLst>
</file>

<file path=ppt/tags/tag145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46.xml><?xml version="1.0" encoding="utf-8"?>
<p:tagLst xmlns:a="http://schemas.openxmlformats.org/drawingml/2006/main" xmlns:r="http://schemas.openxmlformats.org/officeDocument/2006/relationships" xmlns:p="http://schemas.openxmlformats.org/presentationml/2006/main">
  <p:tag name="EE4P_AGENDAWIZARD" val="item_aa9e9e38-eb92-4023-9b17-21eba750abfe_Topic"/>
  <p:tag name="EE4P_AGENDAWIZARD_CONTENT" val="/阈值设定"/>
  <p:tag name="EE4P_AGENDAWIZARD_PROPERTIES" val="70.02441/253.3479/187.8876/25.48055"/>
</p:tagLst>
</file>

<file path=ppt/tags/tag14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1.xml><?xml version="1.0" encoding="utf-8"?>
<p:tagLst xmlns:a="http://schemas.openxmlformats.org/drawingml/2006/main" xmlns:r="http://schemas.openxmlformats.org/officeDocument/2006/relationships" xmlns:p="http://schemas.openxmlformats.org/presentationml/2006/main">
  <p:tag name="EE4P_SLIDEID" val="34f253b2-3044-4574-9970-4cf76daca6c8"/>
</p:tagLst>
</file>

<file path=ppt/tags/tag1462.xml><?xml version="1.0" encoding="utf-8"?>
<p:tagLst xmlns:a="http://schemas.openxmlformats.org/drawingml/2006/main" xmlns:r="http://schemas.openxmlformats.org/officeDocument/2006/relationships" xmlns:p="http://schemas.openxmlformats.org/presentationml/2006/main">
  <p:tag name="EE4P_AGENDAWIZARD" val="item_34f253b2-3044-4574-9970-4cf76daca6c8_Element"/>
</p:tagLst>
</file>

<file path=ppt/tags/tag1463.xml><?xml version="1.0" encoding="utf-8"?>
<p:tagLst xmlns:a="http://schemas.openxmlformats.org/drawingml/2006/main" xmlns:r="http://schemas.openxmlformats.org/officeDocument/2006/relationships" xmlns:p="http://schemas.openxmlformats.org/presentationml/2006/main">
  <p:tag name="EE4P_AGENDAWIZARD" val="item_34f253b2-3044-4574-9970-4cf76daca6c8_PageNo"/>
  <p:tag name="EE4P_AGENDAWIZARD_PROPERTIES" val="904.603/281.2689/8.709291/31.50472"/>
  <p:tag name="EE4P_AGENDAWIZARD_CONTENT" val="/143"/>
</p:tagLst>
</file>

<file path=ppt/tags/tag1464.xml><?xml version="1.0" encoding="utf-8"?>
<p:tagLst xmlns:a="http://schemas.openxmlformats.org/drawingml/2006/main" xmlns:r="http://schemas.openxmlformats.org/officeDocument/2006/relationships" xmlns:p="http://schemas.openxmlformats.org/presentationml/2006/main">
  <p:tag name="EE4P_AGENDAWIZARD" val="item_34f253b2-3044-4574-9970-4cf76daca6c8_Topic"/>
  <p:tag name="EE4P_AGENDAWIZARD_CONTENT" val="/写在最后"/>
  <p:tag name="EE4P_AGENDAWIZARD_PROPERTIES" val="77.00465/281.2689/204.1258/31.50472"/>
</p:tagLst>
</file>

<file path=ppt/tags/tag1465.xml><?xml version="1.0" encoding="utf-8"?>
<p:tagLst xmlns:a="http://schemas.openxmlformats.org/drawingml/2006/main" xmlns:r="http://schemas.openxmlformats.org/officeDocument/2006/relationships" xmlns:p="http://schemas.openxmlformats.org/presentationml/2006/main">
  <p:tag name="EE4P_AGENDAWIZARD" val="item_34f253b2-3044-4574-9970-4cf76daca6c8_ItemNo"/>
  <p:tag name="EE4P_AGENDAWIZARD_CONTENT" val="/5"/>
  <p:tag name="EE4P_AGENDAWIZARD_PROPERTIES" val="40.49992/281.2689/31.50472/31.50472"/>
</p:tagLst>
</file>

<file path=ppt/tags/tag1466.xml><?xml version="1.0" encoding="utf-8"?>
<p:tagLst xmlns:a="http://schemas.openxmlformats.org/drawingml/2006/main" xmlns:r="http://schemas.openxmlformats.org/officeDocument/2006/relationships" xmlns:p="http://schemas.openxmlformats.org/presentationml/2006/main">
  <p:tag name="EE4P_AGENDAWIZARD" val="item_c60992c8-7d55-4dcf-8ecc-a61dd8265ca1_PageNo"/>
  <p:tag name="EE4P_AGENDAWIZARD_PROPERTIES" val="904.603/244.7642/8.709291/31.50472"/>
  <p:tag name="EE4P_AGENDAWIZARD_CONTENT" val="/141"/>
</p:tagLst>
</file>

<file path=ppt/tags/tag1467.xml><?xml version="1.0" encoding="utf-8"?>
<p:tagLst xmlns:a="http://schemas.openxmlformats.org/drawingml/2006/main" xmlns:r="http://schemas.openxmlformats.org/officeDocument/2006/relationships" xmlns:p="http://schemas.openxmlformats.org/presentationml/2006/main">
  <p:tag name="EE4P_AGENDAWIZARD" val="item_c60992c8-7d55-4dcf-8ecc-a61dd8265ca1_Topic"/>
  <p:tag name="EE4P_AGENDAWIZARD_CONTENT" val="/小小的实验"/>
  <p:tag name="EE4P_AGENDAWIZARD_PROPERTIES" val="77.00465/244.7642/204.1258/31.50472"/>
</p:tagLst>
</file>

<file path=ppt/tags/tag1468.xml><?xml version="1.0" encoding="utf-8"?>
<p:tagLst xmlns:a="http://schemas.openxmlformats.org/drawingml/2006/main" xmlns:r="http://schemas.openxmlformats.org/officeDocument/2006/relationships" xmlns:p="http://schemas.openxmlformats.org/presentationml/2006/main">
  <p:tag name="EE4P_AGENDAWIZARD" val="item_c60992c8-7d55-4dcf-8ecc-a61dd8265ca1_ItemNo"/>
  <p:tag name="EE4P_AGENDAWIZARD_CONTENT" val="/4"/>
  <p:tag name="EE4P_AGENDAWIZARD_PROPERTIES" val="40.49992/244.7642/31.50472/31.50472"/>
</p:tagLst>
</file>

<file path=ppt/tags/tag1469.xml><?xml version="1.0" encoding="utf-8"?>
<p:tagLst xmlns:a="http://schemas.openxmlformats.org/drawingml/2006/main" xmlns:r="http://schemas.openxmlformats.org/officeDocument/2006/relationships" xmlns:p="http://schemas.openxmlformats.org/presentationml/2006/main">
  <p:tag name="EE4P_AGENDAWIZARD" val="item_21862d2d-5254-47a9-8dc0-562d13eb7381_PageNo"/>
  <p:tag name="EE4P_AGENDAWIZARD_PROPERTIES" val="904.603/208.2594/8.709291/31.50472"/>
  <p:tag name="EE4P_AGENDAWIZARD_CONTENT" val="/47"/>
</p:tagLst>
</file>

<file path=ppt/tags/tag147.xml><?xml version="1.0" encoding="utf-8"?>
<p:tagLst xmlns:a="http://schemas.openxmlformats.org/drawingml/2006/main" xmlns:r="http://schemas.openxmlformats.org/officeDocument/2006/relationships" xmlns:p="http://schemas.openxmlformats.org/presentationml/2006/main">
  <p:tag name="EE4P_AGENDAWIZARD" val="item_aa9e9e38-eb92-4023-9b17-21eba750abfe_ItemNo"/>
  <p:tag name="EE4P_AGENDAWIZARD_CONTENT" val="/2"/>
  <p:tag name="EE4P_AGENDAWIZARD_PROPERTIES" val="40.49992/253.3479/25.48055/25.48055"/>
</p:tagLst>
</file>

<file path=ppt/tags/tag1470.xml><?xml version="1.0" encoding="utf-8"?>
<p:tagLst xmlns:a="http://schemas.openxmlformats.org/drawingml/2006/main" xmlns:r="http://schemas.openxmlformats.org/officeDocument/2006/relationships" xmlns:p="http://schemas.openxmlformats.org/presentationml/2006/main">
  <p:tag name="EE4P_AGENDAWIZARD" val="item_21862d2d-5254-47a9-8dc0-562d13eb7381_Topic"/>
  <p:tag name="EE4P_AGENDAWIZARD_CONTENT" val="/YOLO来了"/>
  <p:tag name="EE4P_AGENDAWIZARD_PROPERTIES" val="77.00465/208.2594/204.1258/31.50472"/>
</p:tagLst>
</file>

<file path=ppt/tags/tag1471.xml><?xml version="1.0" encoding="utf-8"?>
<p:tagLst xmlns:a="http://schemas.openxmlformats.org/drawingml/2006/main" xmlns:r="http://schemas.openxmlformats.org/officeDocument/2006/relationships" xmlns:p="http://schemas.openxmlformats.org/presentationml/2006/main">
  <p:tag name="EE4P_AGENDAWIZARD" val="item_21862d2d-5254-47a9-8dc0-562d13eb7381_ItemNo"/>
  <p:tag name="EE4P_AGENDAWIZARD_CONTENT" val="/3"/>
  <p:tag name="EE4P_AGENDAWIZARD_PROPERTIES" val="40.49992/208.2594/31.50472/31.50472"/>
</p:tagLst>
</file>

<file path=ppt/tags/tag1472.xml><?xml version="1.0" encoding="utf-8"?>
<p:tagLst xmlns:a="http://schemas.openxmlformats.org/drawingml/2006/main" xmlns:r="http://schemas.openxmlformats.org/officeDocument/2006/relationships" xmlns:p="http://schemas.openxmlformats.org/presentationml/2006/main">
  <p:tag name="EE4P_AGENDAWIZARD" val="item_4cfd5ed4-95c4-43f9-9685-a80be4cd4c1b_PageNo"/>
  <p:tag name="EE4P_AGENDAWIZARD_PROPERTIES" val="904.603/171.7547/8.709291/31.50472"/>
  <p:tag name="EE4P_AGENDAWIZARD_CONTENT" val="/38"/>
</p:tagLst>
</file>

<file path=ppt/tags/tag1473.xml><?xml version="1.0" encoding="utf-8"?>
<p:tagLst xmlns:a="http://schemas.openxmlformats.org/drawingml/2006/main" xmlns:r="http://schemas.openxmlformats.org/officeDocument/2006/relationships" xmlns:p="http://schemas.openxmlformats.org/presentationml/2006/main">
  <p:tag name="EE4P_AGENDAWIZARD" val="item_4cfd5ed4-95c4-43f9-9685-a80be4cd4c1b_Topic"/>
  <p:tag name="EE4P_AGENDAWIZARD_CONTENT" val="/目标检测成长点滴"/>
  <p:tag name="EE4P_AGENDAWIZARD_PROPERTIES" val="77.00465/171.7547/204.1258/31.50472"/>
</p:tagLst>
</file>

<file path=ppt/tags/tag1474.xml><?xml version="1.0" encoding="utf-8"?>
<p:tagLst xmlns:a="http://schemas.openxmlformats.org/drawingml/2006/main" xmlns:r="http://schemas.openxmlformats.org/officeDocument/2006/relationships" xmlns:p="http://schemas.openxmlformats.org/presentationml/2006/main">
  <p:tag name="EE4P_AGENDAWIZARD" val="item_4cfd5ed4-95c4-43f9-9685-a80be4cd4c1b_ItemNo"/>
  <p:tag name="EE4P_AGENDAWIZARD_CONTENT" val="/2"/>
  <p:tag name="EE4P_AGENDAWIZARD_PROPERTIES" val="40.49992/171.7547/31.50472/31.50472"/>
</p:tagLst>
</file>

<file path=ppt/tags/tag1475.xml><?xml version="1.0" encoding="utf-8"?>
<p:tagLst xmlns:a="http://schemas.openxmlformats.org/drawingml/2006/main" xmlns:r="http://schemas.openxmlformats.org/officeDocument/2006/relationships" xmlns:p="http://schemas.openxmlformats.org/presentationml/2006/main">
  <p:tag name="EE4P_AGENDAWIZARD" val="item_ff79394e-4f96-4feb-8230-2b02ebe76a91_PageNo"/>
  <p:tag name="EE4P_AGENDAWIZARD_PROPERTIES" val="904.603/135.25/8.709291/31.50472"/>
  <p:tag name="EE4P_AGENDAWIZARD_CONTENT" val="/6"/>
</p:tagLst>
</file>

<file path=ppt/tags/tag1476.xml><?xml version="1.0" encoding="utf-8"?>
<p:tagLst xmlns:a="http://schemas.openxmlformats.org/drawingml/2006/main" xmlns:r="http://schemas.openxmlformats.org/officeDocument/2006/relationships" xmlns:p="http://schemas.openxmlformats.org/presentationml/2006/main">
  <p:tag name="EE4P_AGENDAWIZARD" val="item_ff79394e-4f96-4feb-8230-2b02ebe76a91_Topic"/>
  <p:tag name="EE4P_AGENDAWIZARD_CONTENT" val="/目标检测是什么？"/>
  <p:tag name="EE4P_AGENDAWIZARD_PROPERTIES" val="77.00465/135.25/204.1258/31.50472"/>
</p:tagLst>
</file>

<file path=ppt/tags/tag1477.xml><?xml version="1.0" encoding="utf-8"?>
<p:tagLst xmlns:a="http://schemas.openxmlformats.org/drawingml/2006/main" xmlns:r="http://schemas.openxmlformats.org/officeDocument/2006/relationships" xmlns:p="http://schemas.openxmlformats.org/presentationml/2006/main">
  <p:tag name="EE4P_AGENDAWIZARD" val="item_ff79394e-4f96-4feb-8230-2b02ebe76a91_ItemNo"/>
  <p:tag name="EE4P_AGENDAWIZARD_CONTENT" val="/1"/>
  <p:tag name="EE4P_AGENDAWIZARD_PROPERTIES" val="40.49992/135.25/31.50472/31.50472"/>
</p:tagLst>
</file>

<file path=ppt/tags/tag147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4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xml><?xml version="1.0" encoding="utf-8"?>
<p:tagLst xmlns:a="http://schemas.openxmlformats.org/drawingml/2006/main" xmlns:r="http://schemas.openxmlformats.org/officeDocument/2006/relationships" xmlns:p="http://schemas.openxmlformats.org/presentationml/2006/main">
  <p:tag name="EE4P_AGENDAWIZARD" val="item__PageNo"/>
  <p:tag name="EE4P_AGENDAWIZARD_PROPERTIES" val="907.4156/223.8235/7.043937/25.48055"/>
</p:tagLst>
</file>

<file path=ppt/tags/tag14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9.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One-Stage"/>
  <p:tag name="EE4P_AGENDAWIZARD_PROPERTIES" val="99.5489/223.8235/158.3631/25.48055"/>
</p:tagLst>
</file>

<file path=ppt/tags/tag15.xml><?xml version="1.0" encoding="utf-8"?>
<p:tagLst xmlns:a="http://schemas.openxmlformats.org/drawingml/2006/main" xmlns:r="http://schemas.openxmlformats.org/officeDocument/2006/relationships" xmlns:p="http://schemas.openxmlformats.org/presentationml/2006/main">
  <p:tag name="EE4P_AGENDAWIZARD" val="item_c60992c8-7d55-4dcf-8ecc-a61dd8265ca1_Topic"/>
  <p:tag name="EE4P_AGENDAWIZARD_CONTENT" val="/小小的实验"/>
  <p:tag name="EE4P_AGENDAWIZARD_PROPERTIES" val="77.00465/244.7642/204.1258/31.50472"/>
</p:tagLst>
</file>

<file path=ppt/tags/tag150.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1.3"/>
  <p:tag name="EE4P_AGENDAWIZARD_PROPERTIES" val="70.02441/223.8235/25.48055/25.48055"/>
</p:tagLst>
</file>

<file path=ppt/tags/tag151.xml><?xml version="1.0" encoding="utf-8"?>
<p:tagLst xmlns:a="http://schemas.openxmlformats.org/drawingml/2006/main" xmlns:r="http://schemas.openxmlformats.org/officeDocument/2006/relationships" xmlns:p="http://schemas.openxmlformats.org/presentationml/2006/main">
  <p:tag name="EE4P_AGENDAWIZARD" val="item__PageNo"/>
  <p:tag name="EE4P_AGENDAWIZARD_PROPERTIES" val="907.4156/194.299/7.043937/25.48055"/>
</p:tagLst>
</file>

<file path=ppt/tags/tag152.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Two-Stage"/>
  <p:tag name="EE4P_AGENDAWIZARD_PROPERTIES" val="99.5489/194.299/158.3631/25.48055"/>
</p:tagLst>
</file>

<file path=ppt/tags/tag153.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1.2"/>
  <p:tag name="EE4P_AGENDAWIZARD_PROPERTIES" val="70.02441/194.299/25.48055/25.48055"/>
</p:tagLst>
</file>

<file path=ppt/tags/tag154.xml><?xml version="1.0" encoding="utf-8"?>
<p:tagLst xmlns:a="http://schemas.openxmlformats.org/drawingml/2006/main" xmlns:r="http://schemas.openxmlformats.org/officeDocument/2006/relationships" xmlns:p="http://schemas.openxmlformats.org/presentationml/2006/main">
  <p:tag name="EE4P_AGENDAWIZARD" val="item__PageNo"/>
  <p:tag name="EE4P_AGENDAWIZARD_PROPERTIES" val="907.4156/164.7745/7.043937/25.48055"/>
</p:tagLst>
</file>

<file path=ppt/tags/tag155.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Multi-Stage"/>
  <p:tag name="EE4P_AGENDAWIZARD_PROPERTIES" val="99.5489/164.7745/158.3631/25.48055"/>
</p:tagLst>
</file>

<file path=ppt/tags/tag156.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1.1"/>
  <p:tag name="EE4P_AGENDAWIZARD_PROPERTIES" val="70.02441/164.7745/25.48055/25.48055"/>
</p:tagLst>
</file>

<file path=ppt/tags/tag157.xml><?xml version="1.0" encoding="utf-8"?>
<p:tagLst xmlns:a="http://schemas.openxmlformats.org/drawingml/2006/main" xmlns:r="http://schemas.openxmlformats.org/officeDocument/2006/relationships" xmlns:p="http://schemas.openxmlformats.org/presentationml/2006/main">
  <p:tag name="EE4P_AGENDAWIZARD" val="item_4ebd5b5b-031e-4cda-8e65-64d131c2ff84_Element"/>
</p:tagLst>
</file>

<file path=ppt/tags/tag158.xml><?xml version="1.0" encoding="utf-8"?>
<p:tagLst xmlns:a="http://schemas.openxmlformats.org/drawingml/2006/main" xmlns:r="http://schemas.openxmlformats.org/officeDocument/2006/relationships" xmlns:p="http://schemas.openxmlformats.org/presentationml/2006/main">
  <p:tag name="EE4P_AGENDAWIZARD" val="item_4ebd5b5b-031e-4cda-8e65-64d131c2ff84_PageNo"/>
  <p:tag name="EE4P_AGENDAWIZARD_PROPERTIES" val="907.4156/135.25/7.043937/25.48055"/>
  <p:tag name="EE4P_AGENDAWIZARD_CONTENT" val="/13"/>
</p:tagLst>
</file>

<file path=ppt/tags/tag159.xml><?xml version="1.0" encoding="utf-8"?>
<p:tagLst xmlns:a="http://schemas.openxmlformats.org/drawingml/2006/main" xmlns:r="http://schemas.openxmlformats.org/officeDocument/2006/relationships" xmlns:p="http://schemas.openxmlformats.org/presentationml/2006/main">
  <p:tag name="EE4P_AGENDAWIZARD" val="item_4ebd5b5b-031e-4cda-8e65-64d131c2ff84_Topic"/>
  <p:tag name="EE4P_AGENDAWIZARD_CONTENT" val="/网络结构"/>
  <p:tag name="EE4P_AGENDAWIZARD_PROPERTIES" val="70.02441/135.25/187.8876/25.48055"/>
</p:tagLst>
</file>

<file path=ppt/tags/tag16.xml><?xml version="1.0" encoding="utf-8"?>
<p:tagLst xmlns:a="http://schemas.openxmlformats.org/drawingml/2006/main" xmlns:r="http://schemas.openxmlformats.org/officeDocument/2006/relationships" xmlns:p="http://schemas.openxmlformats.org/presentationml/2006/main">
  <p:tag name="EE4P_AGENDAWIZARD" val="item_c60992c8-7d55-4dcf-8ecc-a61dd8265ca1_ItemNo"/>
  <p:tag name="EE4P_AGENDAWIZARD_CONTENT" val="/4"/>
  <p:tag name="EE4P_AGENDAWIZARD_PROPERTIES" val="40.49992/244.7642/31.50472/31.50472"/>
</p:tagLst>
</file>

<file path=ppt/tags/tag160.xml><?xml version="1.0" encoding="utf-8"?>
<p:tagLst xmlns:a="http://schemas.openxmlformats.org/drawingml/2006/main" xmlns:r="http://schemas.openxmlformats.org/officeDocument/2006/relationships" xmlns:p="http://schemas.openxmlformats.org/presentationml/2006/main">
  <p:tag name="EE4P_AGENDAWIZARD" val="item_4ebd5b5b-031e-4cda-8e65-64d131c2ff84_ItemNo"/>
  <p:tag name="EE4P_AGENDAWIZARD_CONTENT" val="/1"/>
  <p:tag name="EE4P_AGENDAWIZARD_PROPERTIES" val="40.49992/135.25/25.48055/25.48055"/>
</p:tagLst>
</file>

<file path=ppt/tags/tag16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64.xml><?xml version="1.0" encoding="utf-8"?>
<p:tagLst xmlns:a="http://schemas.openxmlformats.org/drawingml/2006/main" xmlns:r="http://schemas.openxmlformats.org/officeDocument/2006/relationships" xmlns:p="http://schemas.openxmlformats.org/presentationml/2006/main">
  <p:tag name="EE4P_TEMPLATESTYLE" val="25"/>
</p:tagLst>
</file>

<file path=ppt/tags/tag165.xml><?xml version="1.0" encoding="utf-8"?>
<p:tagLst xmlns:a="http://schemas.openxmlformats.org/drawingml/2006/main" xmlns:r="http://schemas.openxmlformats.org/officeDocument/2006/relationships" xmlns:p="http://schemas.openxmlformats.org/presentationml/2006/main">
  <p:tag name="EE4P_TEMPLATESTYLE" val="10"/>
</p:tagLst>
</file>

<file path=ppt/tags/tag16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67.xml><?xml version="1.0" encoding="utf-8"?>
<p:tagLst xmlns:a="http://schemas.openxmlformats.org/drawingml/2006/main" xmlns:r="http://schemas.openxmlformats.org/officeDocument/2006/relationships" xmlns:p="http://schemas.openxmlformats.org/presentationml/2006/main">
  <p:tag name="EE4P_TEMPLATESTYLE" val="25"/>
</p:tagLst>
</file>

<file path=ppt/tags/tag168.xml><?xml version="1.0" encoding="utf-8"?>
<p:tagLst xmlns:a="http://schemas.openxmlformats.org/drawingml/2006/main" xmlns:r="http://schemas.openxmlformats.org/officeDocument/2006/relationships" xmlns:p="http://schemas.openxmlformats.org/presentationml/2006/main">
  <p:tag name="EE4P_TEMPLATESTYLE" val="25"/>
</p:tagLst>
</file>

<file path=ppt/tags/tag169.xml><?xml version="1.0" encoding="utf-8"?>
<p:tagLst xmlns:a="http://schemas.openxmlformats.org/drawingml/2006/main" xmlns:r="http://schemas.openxmlformats.org/officeDocument/2006/relationships" xmlns:p="http://schemas.openxmlformats.org/presentationml/2006/main">
  <p:tag name="EE4P_TEMPLATESTYLE" val="10"/>
</p:tagLst>
</file>

<file path=ppt/tags/tag17.xml><?xml version="1.0" encoding="utf-8"?>
<p:tagLst xmlns:a="http://schemas.openxmlformats.org/drawingml/2006/main" xmlns:r="http://schemas.openxmlformats.org/officeDocument/2006/relationships" xmlns:p="http://schemas.openxmlformats.org/presentationml/2006/main">
  <p:tag name="EE4P_AGENDAWIZARD" val="item_21862d2d-5254-47a9-8dc0-562d13eb7381_PageNo"/>
  <p:tag name="EE4P_AGENDAWIZARD_PROPERTIES" val="904.603/208.2594/8.709291/31.50472"/>
  <p:tag name="EE4P_AGENDAWIZARD_CONTENT" val="/47"/>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EE4P_SLIDEID" val="aa9e9e38-eb92-4023-9b17-21eba750abfe"/>
</p:tagLst>
</file>

<file path=ppt/tags/tag174.xml><?xml version="1.0" encoding="utf-8"?>
<p:tagLst xmlns:a="http://schemas.openxmlformats.org/drawingml/2006/main" xmlns:r="http://schemas.openxmlformats.org/officeDocument/2006/relationships" xmlns:p="http://schemas.openxmlformats.org/presentationml/2006/main">
  <p:tag name="EE4P_AGENDAWIZARD" val="item_be17ae85-ef5f-42ac-90bb-af45d7565650_PageNo"/>
  <p:tag name="EE4P_AGENDAWIZARD_PROPERTIES" val="907.4156/282.8724/7.043937/25.48055"/>
  <p:tag name="EE4P_AGENDAWIZARD_CONTENT" val="/26"/>
</p:tagLst>
</file>

<file path=ppt/tags/tag175.xml><?xml version="1.0" encoding="utf-8"?>
<p:tagLst xmlns:a="http://schemas.openxmlformats.org/drawingml/2006/main" xmlns:r="http://schemas.openxmlformats.org/officeDocument/2006/relationships" xmlns:p="http://schemas.openxmlformats.org/presentationml/2006/main">
  <p:tag name="EE4P_AGENDAWIZARD" val="item_be17ae85-ef5f-42ac-90bb-af45d7565650_Topic"/>
  <p:tag name="EE4P_AGENDAWIZARD_CONTENT" val="/评价标准"/>
  <p:tag name="EE4P_AGENDAWIZARD_PROPERTIES" val="70.02441/282.8724/187.8876/25.48055"/>
</p:tagLst>
</file>

<file path=ppt/tags/tag176.xml><?xml version="1.0" encoding="utf-8"?>
<p:tagLst xmlns:a="http://schemas.openxmlformats.org/drawingml/2006/main" xmlns:r="http://schemas.openxmlformats.org/officeDocument/2006/relationships" xmlns:p="http://schemas.openxmlformats.org/presentationml/2006/main">
  <p:tag name="EE4P_AGENDAWIZARD" val="item_be17ae85-ef5f-42ac-90bb-af45d7565650_ItemNo"/>
  <p:tag name="EE4P_AGENDAWIZARD_CONTENT" val="/4"/>
  <p:tag name="EE4P_AGENDAWIZARD_PROPERTIES" val="40.49992/282.8724/25.48055/25.48055"/>
</p:tagLst>
</file>

<file path=ppt/tags/tag177.xml><?xml version="1.0" encoding="utf-8"?>
<p:tagLst xmlns:a="http://schemas.openxmlformats.org/drawingml/2006/main" xmlns:r="http://schemas.openxmlformats.org/officeDocument/2006/relationships" xmlns:p="http://schemas.openxmlformats.org/presentationml/2006/main">
  <p:tag name="EE4P_AGENDAWIZARD" val="item_6ee565c2-9f33-47fb-b807-8ff858018808_PageNo"/>
  <p:tag name="EE4P_AGENDAWIZARD_PROPERTIES" val="907.4156/253.3479/7.043937/25.48055"/>
  <p:tag name="EE4P_AGENDAWIZARD_CONTENT" val="/22"/>
</p:tagLst>
</file>

<file path=ppt/tags/tag178.xml><?xml version="1.0" encoding="utf-8"?>
<p:tagLst xmlns:a="http://schemas.openxmlformats.org/drawingml/2006/main" xmlns:r="http://schemas.openxmlformats.org/officeDocument/2006/relationships" xmlns:p="http://schemas.openxmlformats.org/presentationml/2006/main">
  <p:tag name="EE4P_AGENDAWIZARD" val="item_6ee565c2-9f33-47fb-b807-8ff858018808_Topic"/>
  <p:tag name="EE4P_AGENDAWIZARD_CONTENT" val="/网络算法"/>
  <p:tag name="EE4P_AGENDAWIZARD_PROPERTIES" val="70.02441/253.3479/187.8876/25.48055"/>
</p:tagLst>
</file>

<file path=ppt/tags/tag179.xml><?xml version="1.0" encoding="utf-8"?>
<p:tagLst xmlns:a="http://schemas.openxmlformats.org/drawingml/2006/main" xmlns:r="http://schemas.openxmlformats.org/officeDocument/2006/relationships" xmlns:p="http://schemas.openxmlformats.org/presentationml/2006/main">
  <p:tag name="EE4P_AGENDAWIZARD" val="item_6ee565c2-9f33-47fb-b807-8ff858018808_ItemNo"/>
  <p:tag name="EE4P_AGENDAWIZARD_CONTENT" val="/3"/>
  <p:tag name="EE4P_AGENDAWIZARD_PROPERTIES" val="40.49992/253.3479/25.48055/25.48055"/>
</p:tagLst>
</file>

<file path=ppt/tags/tag18.xml><?xml version="1.0" encoding="utf-8"?>
<p:tagLst xmlns:a="http://schemas.openxmlformats.org/drawingml/2006/main" xmlns:r="http://schemas.openxmlformats.org/officeDocument/2006/relationships" xmlns:p="http://schemas.openxmlformats.org/presentationml/2006/main">
  <p:tag name="EE4P_AGENDAWIZARD" val="item_21862d2d-5254-47a9-8dc0-562d13eb7381_Topic"/>
  <p:tag name="EE4P_AGENDAWIZARD_CONTENT" val="/YOLO来了"/>
  <p:tag name="EE4P_AGENDAWIZARD_PROPERTIES" val="77.00465/208.2594/204.1258/31.50472"/>
</p:tagLst>
</file>

<file path=ppt/tags/tag180.xml><?xml version="1.0" encoding="utf-8"?>
<p:tagLst xmlns:a="http://schemas.openxmlformats.org/drawingml/2006/main" xmlns:r="http://schemas.openxmlformats.org/officeDocument/2006/relationships" xmlns:p="http://schemas.openxmlformats.org/presentationml/2006/main">
  <p:tag name="EE4P_AGENDAWIZARD" val="item__PageNo"/>
  <p:tag name="EE4P_AGENDAWIZARD_PROPERTIES" val="907.4156/223.8235/7.043937/25.48055"/>
</p:tagLst>
</file>

<file path=ppt/tags/tag181.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Confidence"/>
  <p:tag name="EE4P_AGENDAWIZARD_PROPERTIES" val="99.5489/223.8235/158.3631/25.48055"/>
</p:tagLst>
</file>

<file path=ppt/tags/tag182.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2.2"/>
  <p:tag name="EE4P_AGENDAWIZARD_PROPERTIES" val="70.02441/223.8235/25.48055/25.48055"/>
</p:tagLst>
</file>

<file path=ppt/tags/tag183.xml><?xml version="1.0" encoding="utf-8"?>
<p:tagLst xmlns:a="http://schemas.openxmlformats.org/drawingml/2006/main" xmlns:r="http://schemas.openxmlformats.org/officeDocument/2006/relationships" xmlns:p="http://schemas.openxmlformats.org/presentationml/2006/main">
  <p:tag name="EE4P_AGENDAWIZARD" val="item__PageNo"/>
  <p:tag name="EE4P_AGENDAWIZARD_PROPERTIES" val="907.4156/194.299/7.043937/25.48055"/>
</p:tagLst>
</file>

<file path=ppt/tags/tag184.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IoU"/>
  <p:tag name="EE4P_AGENDAWIZARD_PROPERTIES" val="99.5489/194.299/158.3631/25.48055"/>
</p:tagLst>
</file>

<file path=ppt/tags/tag185.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2.1"/>
  <p:tag name="EE4P_AGENDAWIZARD_PROPERTIES" val="70.02441/194.299/25.48055/25.48055"/>
</p:tagLst>
</file>

<file path=ppt/tags/tag186.xml><?xml version="1.0" encoding="utf-8"?>
<p:tagLst xmlns:a="http://schemas.openxmlformats.org/drawingml/2006/main" xmlns:r="http://schemas.openxmlformats.org/officeDocument/2006/relationships" xmlns:p="http://schemas.openxmlformats.org/presentationml/2006/main">
  <p:tag name="EE4P_AGENDAWIZARD" val="item_aa9e9e38-eb92-4023-9b17-21eba750abfe_Element"/>
</p:tagLst>
</file>

<file path=ppt/tags/tag187.xml><?xml version="1.0" encoding="utf-8"?>
<p:tagLst xmlns:a="http://schemas.openxmlformats.org/drawingml/2006/main" xmlns:r="http://schemas.openxmlformats.org/officeDocument/2006/relationships" xmlns:p="http://schemas.openxmlformats.org/presentationml/2006/main">
  <p:tag name="EE4P_AGENDAWIZARD" val="item_aa9e9e38-eb92-4023-9b17-21eba750abfe_PageNo"/>
  <p:tag name="EE4P_AGENDAWIZARD_PROPERTIES" val="907.4156/164.7745/7.043937/25.48055"/>
  <p:tag name="EE4P_AGENDAWIZARD_CONTENT" val="/19"/>
</p:tagLst>
</file>

<file path=ppt/tags/tag188.xml><?xml version="1.0" encoding="utf-8"?>
<p:tagLst xmlns:a="http://schemas.openxmlformats.org/drawingml/2006/main" xmlns:r="http://schemas.openxmlformats.org/officeDocument/2006/relationships" xmlns:p="http://schemas.openxmlformats.org/presentationml/2006/main">
  <p:tag name="EE4P_AGENDAWIZARD" val="item_aa9e9e38-eb92-4023-9b17-21eba750abfe_Topic"/>
  <p:tag name="EE4P_AGENDAWIZARD_CONTENT" val="/阈值设定"/>
  <p:tag name="EE4P_AGENDAWIZARD_PROPERTIES" val="70.02441/164.7745/187.8876/25.48055"/>
</p:tagLst>
</file>

<file path=ppt/tags/tag189.xml><?xml version="1.0" encoding="utf-8"?>
<p:tagLst xmlns:a="http://schemas.openxmlformats.org/drawingml/2006/main" xmlns:r="http://schemas.openxmlformats.org/officeDocument/2006/relationships" xmlns:p="http://schemas.openxmlformats.org/presentationml/2006/main">
  <p:tag name="EE4P_AGENDAWIZARD" val="item_aa9e9e38-eb92-4023-9b17-21eba750abfe_ItemNo"/>
  <p:tag name="EE4P_AGENDAWIZARD_CONTENT" val="/2"/>
  <p:tag name="EE4P_AGENDAWIZARD_PROPERTIES" val="40.49992/164.7745/25.48055/25.48055"/>
</p:tagLst>
</file>

<file path=ppt/tags/tag19.xml><?xml version="1.0" encoding="utf-8"?>
<p:tagLst xmlns:a="http://schemas.openxmlformats.org/drawingml/2006/main" xmlns:r="http://schemas.openxmlformats.org/officeDocument/2006/relationships" xmlns:p="http://schemas.openxmlformats.org/presentationml/2006/main">
  <p:tag name="EE4P_AGENDAWIZARD" val="item_21862d2d-5254-47a9-8dc0-562d13eb7381_ItemNo"/>
  <p:tag name="EE4P_AGENDAWIZARD_CONTENT" val="/3"/>
  <p:tag name="EE4P_AGENDAWIZARD_PROPERTIES" val="40.49992/208.2594/31.50472/31.50472"/>
</p:tagLst>
</file>

<file path=ppt/tags/tag190.xml><?xml version="1.0" encoding="utf-8"?>
<p:tagLst xmlns:a="http://schemas.openxmlformats.org/drawingml/2006/main" xmlns:r="http://schemas.openxmlformats.org/officeDocument/2006/relationships" xmlns:p="http://schemas.openxmlformats.org/presentationml/2006/main">
  <p:tag name="EE4P_AGENDAWIZARD" val="item_4ebd5b5b-031e-4cda-8e65-64d131c2ff84_PageNo"/>
  <p:tag name="EE4P_AGENDAWIZARD_PROPERTIES" val="907.4156/135.25/7.043937/25.48055"/>
  <p:tag name="EE4P_AGENDAWIZARD_CONTENT" val="/13"/>
</p:tagLst>
</file>

<file path=ppt/tags/tag191.xml><?xml version="1.0" encoding="utf-8"?>
<p:tagLst xmlns:a="http://schemas.openxmlformats.org/drawingml/2006/main" xmlns:r="http://schemas.openxmlformats.org/officeDocument/2006/relationships" xmlns:p="http://schemas.openxmlformats.org/presentationml/2006/main">
  <p:tag name="EE4P_AGENDAWIZARD" val="item_4ebd5b5b-031e-4cda-8e65-64d131c2ff84_Topic"/>
  <p:tag name="EE4P_AGENDAWIZARD_CONTENT" val="/网络结构"/>
  <p:tag name="EE4P_AGENDAWIZARD_PROPERTIES" val="70.02441/135.25/187.8876/25.48055"/>
</p:tagLst>
</file>

<file path=ppt/tags/tag192.xml><?xml version="1.0" encoding="utf-8"?>
<p:tagLst xmlns:a="http://schemas.openxmlformats.org/drawingml/2006/main" xmlns:r="http://schemas.openxmlformats.org/officeDocument/2006/relationships" xmlns:p="http://schemas.openxmlformats.org/presentationml/2006/main">
  <p:tag name="EE4P_AGENDAWIZARD" val="item_4ebd5b5b-031e-4cda-8e65-64d131c2ff84_ItemNo"/>
  <p:tag name="EE4P_AGENDAWIZARD_CONTENT" val="/1"/>
  <p:tag name="EE4P_AGENDAWIZARD_PROPERTIES" val="40.49992/135.25/25.48055/25.48055"/>
</p:tagLst>
</file>

<file path=ppt/tags/tag19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xml><?xml version="1.0" encoding="utf-8"?>
<p:tagLst xmlns:a="http://schemas.openxmlformats.org/drawingml/2006/main" xmlns:r="http://schemas.openxmlformats.org/officeDocument/2006/relationships" xmlns:p="http://schemas.openxmlformats.org/presentationml/2006/main">
  <p:tag name="EE4P_SLIDEID" val="6ee565c2-9f33-47fb-b807-8ff858018808"/>
</p:tagLst>
</file>

<file path=ppt/tags/tag196.xml><?xml version="1.0" encoding="utf-8"?>
<p:tagLst xmlns:a="http://schemas.openxmlformats.org/drawingml/2006/main" xmlns:r="http://schemas.openxmlformats.org/officeDocument/2006/relationships" xmlns:p="http://schemas.openxmlformats.org/presentationml/2006/main">
  <p:tag name="EE4P_AGENDAWIZARD" val="item_be17ae85-ef5f-42ac-90bb-af45d7565650_PageNo"/>
  <p:tag name="EE4P_AGENDAWIZARD_PROPERTIES" val="907.4156/282.8724/7.043937/25.48055"/>
  <p:tag name="EE4P_AGENDAWIZARD_CONTENT" val="/26"/>
</p:tagLst>
</file>

<file path=ppt/tags/tag197.xml><?xml version="1.0" encoding="utf-8"?>
<p:tagLst xmlns:a="http://schemas.openxmlformats.org/drawingml/2006/main" xmlns:r="http://schemas.openxmlformats.org/officeDocument/2006/relationships" xmlns:p="http://schemas.openxmlformats.org/presentationml/2006/main">
  <p:tag name="EE4P_AGENDAWIZARD" val="item_be17ae85-ef5f-42ac-90bb-af45d7565650_Topic"/>
  <p:tag name="EE4P_AGENDAWIZARD_CONTENT" val="/评价标准"/>
  <p:tag name="EE4P_AGENDAWIZARD_PROPERTIES" val="70.02441/282.8724/187.8876/25.48055"/>
</p:tagLst>
</file>

<file path=ppt/tags/tag198.xml><?xml version="1.0" encoding="utf-8"?>
<p:tagLst xmlns:a="http://schemas.openxmlformats.org/drawingml/2006/main" xmlns:r="http://schemas.openxmlformats.org/officeDocument/2006/relationships" xmlns:p="http://schemas.openxmlformats.org/presentationml/2006/main">
  <p:tag name="EE4P_AGENDAWIZARD" val="item_be17ae85-ef5f-42ac-90bb-af45d7565650_ItemNo"/>
  <p:tag name="EE4P_AGENDAWIZARD_CONTENT" val="/4"/>
  <p:tag name="EE4P_AGENDAWIZARD_PROPERTIES" val="40.49992/282.8724/25.48055/25.48055"/>
</p:tagLst>
</file>

<file path=ppt/tags/tag199.xml><?xml version="1.0" encoding="utf-8"?>
<p:tagLst xmlns:a="http://schemas.openxmlformats.org/drawingml/2006/main" xmlns:r="http://schemas.openxmlformats.org/officeDocument/2006/relationships" xmlns:p="http://schemas.openxmlformats.org/presentationml/2006/main">
  <p:tag name="EE4P_AGENDAWIZARD" val="item__PageNo"/>
  <p:tag name="EE4P_AGENDAWIZARD_PROPERTIES" val="907.4156/253.3479/7.043937/25.48055"/>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EE4P_AGENDAWIZARD" val="item_4cfd5ed4-95c4-43f9-9685-a80be4cd4c1b_PageNo"/>
  <p:tag name="EE4P_AGENDAWIZARD_PROPERTIES" val="904.603/171.7547/8.709291/31.50472"/>
  <p:tag name="EE4P_AGENDAWIZARD_CONTENT" val="/38"/>
</p:tagLst>
</file>

<file path=ppt/tags/tag200.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NMS"/>
  <p:tag name="EE4P_AGENDAWIZARD_PROPERTIES" val="99.5489/253.3479/158.3631/25.48055"/>
</p:tagLst>
</file>

<file path=ppt/tags/tag201.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3.2"/>
  <p:tag name="EE4P_AGENDAWIZARD_PROPERTIES" val="70.02441/253.3479/25.48055/25.48055"/>
</p:tagLst>
</file>

<file path=ppt/tags/tag202.xml><?xml version="1.0" encoding="utf-8"?>
<p:tagLst xmlns:a="http://schemas.openxmlformats.org/drawingml/2006/main" xmlns:r="http://schemas.openxmlformats.org/officeDocument/2006/relationships" xmlns:p="http://schemas.openxmlformats.org/presentationml/2006/main">
  <p:tag name="EE4P_AGENDAWIZARD" val="item__PageNo"/>
  <p:tag name="EE4P_AGENDAWIZARD_PROPERTIES" val="907.4156/223.8235/7.043937/25.48055"/>
</p:tagLst>
</file>

<file path=ppt/tags/tag203.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Scores &amp; Boxes"/>
  <p:tag name="EE4P_AGENDAWIZARD_PROPERTIES" val="99.5489/223.8235/158.3631/25.48055"/>
</p:tagLst>
</file>

<file path=ppt/tags/tag204.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3.1"/>
  <p:tag name="EE4P_AGENDAWIZARD_PROPERTIES" val="70.02441/223.8235/25.48055/25.48055"/>
</p:tagLst>
</file>

<file path=ppt/tags/tag205.xml><?xml version="1.0" encoding="utf-8"?>
<p:tagLst xmlns:a="http://schemas.openxmlformats.org/drawingml/2006/main" xmlns:r="http://schemas.openxmlformats.org/officeDocument/2006/relationships" xmlns:p="http://schemas.openxmlformats.org/presentationml/2006/main">
  <p:tag name="EE4P_AGENDAWIZARD" val="item_6ee565c2-9f33-47fb-b807-8ff858018808_Element"/>
</p:tagLst>
</file>

<file path=ppt/tags/tag206.xml><?xml version="1.0" encoding="utf-8"?>
<p:tagLst xmlns:a="http://schemas.openxmlformats.org/drawingml/2006/main" xmlns:r="http://schemas.openxmlformats.org/officeDocument/2006/relationships" xmlns:p="http://schemas.openxmlformats.org/presentationml/2006/main">
  <p:tag name="EE4P_AGENDAWIZARD" val="item_6ee565c2-9f33-47fb-b807-8ff858018808_PageNo"/>
  <p:tag name="EE4P_AGENDAWIZARD_PROPERTIES" val="907.4156/194.299/7.043937/25.48055"/>
  <p:tag name="EE4P_AGENDAWIZARD_CONTENT" val="/22"/>
</p:tagLst>
</file>

<file path=ppt/tags/tag207.xml><?xml version="1.0" encoding="utf-8"?>
<p:tagLst xmlns:a="http://schemas.openxmlformats.org/drawingml/2006/main" xmlns:r="http://schemas.openxmlformats.org/officeDocument/2006/relationships" xmlns:p="http://schemas.openxmlformats.org/presentationml/2006/main">
  <p:tag name="EE4P_AGENDAWIZARD" val="item_6ee565c2-9f33-47fb-b807-8ff858018808_Topic"/>
  <p:tag name="EE4P_AGENDAWIZARD_CONTENT" val="/网络算法"/>
  <p:tag name="EE4P_AGENDAWIZARD_PROPERTIES" val="70.02441/194.299/187.8876/25.48055"/>
</p:tagLst>
</file>

<file path=ppt/tags/tag208.xml><?xml version="1.0" encoding="utf-8"?>
<p:tagLst xmlns:a="http://schemas.openxmlformats.org/drawingml/2006/main" xmlns:r="http://schemas.openxmlformats.org/officeDocument/2006/relationships" xmlns:p="http://schemas.openxmlformats.org/presentationml/2006/main">
  <p:tag name="EE4P_AGENDAWIZARD" val="item_6ee565c2-9f33-47fb-b807-8ff858018808_ItemNo"/>
  <p:tag name="EE4P_AGENDAWIZARD_CONTENT" val="/3"/>
  <p:tag name="EE4P_AGENDAWIZARD_PROPERTIES" val="40.49992/194.299/25.48055/25.48055"/>
</p:tagLst>
</file>

<file path=ppt/tags/tag209.xml><?xml version="1.0" encoding="utf-8"?>
<p:tagLst xmlns:a="http://schemas.openxmlformats.org/drawingml/2006/main" xmlns:r="http://schemas.openxmlformats.org/officeDocument/2006/relationships" xmlns:p="http://schemas.openxmlformats.org/presentationml/2006/main">
  <p:tag name="EE4P_AGENDAWIZARD" val="item_aa9e9e38-eb92-4023-9b17-21eba750abfe_PageNo"/>
  <p:tag name="EE4P_AGENDAWIZARD_PROPERTIES" val="907.4156/164.7745/7.043937/25.48055"/>
  <p:tag name="EE4P_AGENDAWIZARD_CONTENT" val="/19"/>
</p:tagLst>
</file>

<file path=ppt/tags/tag21.xml><?xml version="1.0" encoding="utf-8"?>
<p:tagLst xmlns:a="http://schemas.openxmlformats.org/drawingml/2006/main" xmlns:r="http://schemas.openxmlformats.org/officeDocument/2006/relationships" xmlns:p="http://schemas.openxmlformats.org/presentationml/2006/main">
  <p:tag name="EE4P_AGENDAWIZARD" val="item_4cfd5ed4-95c4-43f9-9685-a80be4cd4c1b_Topic"/>
  <p:tag name="EE4P_AGENDAWIZARD_CONTENT" val="/目标检测成长点滴"/>
  <p:tag name="EE4P_AGENDAWIZARD_PROPERTIES" val="77.00465/171.7547/204.1258/31.50472"/>
</p:tagLst>
</file>

<file path=ppt/tags/tag210.xml><?xml version="1.0" encoding="utf-8"?>
<p:tagLst xmlns:a="http://schemas.openxmlformats.org/drawingml/2006/main" xmlns:r="http://schemas.openxmlformats.org/officeDocument/2006/relationships" xmlns:p="http://schemas.openxmlformats.org/presentationml/2006/main">
  <p:tag name="EE4P_AGENDAWIZARD" val="item_aa9e9e38-eb92-4023-9b17-21eba750abfe_Topic"/>
  <p:tag name="EE4P_AGENDAWIZARD_CONTENT" val="/阈值设定"/>
  <p:tag name="EE4P_AGENDAWIZARD_PROPERTIES" val="70.02441/164.7745/187.8876/25.48055"/>
</p:tagLst>
</file>

<file path=ppt/tags/tag211.xml><?xml version="1.0" encoding="utf-8"?>
<p:tagLst xmlns:a="http://schemas.openxmlformats.org/drawingml/2006/main" xmlns:r="http://schemas.openxmlformats.org/officeDocument/2006/relationships" xmlns:p="http://schemas.openxmlformats.org/presentationml/2006/main">
  <p:tag name="EE4P_AGENDAWIZARD" val="item_aa9e9e38-eb92-4023-9b17-21eba750abfe_ItemNo"/>
  <p:tag name="EE4P_AGENDAWIZARD_CONTENT" val="/2"/>
  <p:tag name="EE4P_AGENDAWIZARD_PROPERTIES" val="40.49992/164.7745/25.48055/25.48055"/>
</p:tagLst>
</file>

<file path=ppt/tags/tag212.xml><?xml version="1.0" encoding="utf-8"?>
<p:tagLst xmlns:a="http://schemas.openxmlformats.org/drawingml/2006/main" xmlns:r="http://schemas.openxmlformats.org/officeDocument/2006/relationships" xmlns:p="http://schemas.openxmlformats.org/presentationml/2006/main">
  <p:tag name="EE4P_AGENDAWIZARD" val="item_4ebd5b5b-031e-4cda-8e65-64d131c2ff84_PageNo"/>
  <p:tag name="EE4P_AGENDAWIZARD_PROPERTIES" val="907.4156/135.25/7.043937/25.48055"/>
  <p:tag name="EE4P_AGENDAWIZARD_CONTENT" val="/13"/>
</p:tagLst>
</file>

<file path=ppt/tags/tag213.xml><?xml version="1.0" encoding="utf-8"?>
<p:tagLst xmlns:a="http://schemas.openxmlformats.org/drawingml/2006/main" xmlns:r="http://schemas.openxmlformats.org/officeDocument/2006/relationships" xmlns:p="http://schemas.openxmlformats.org/presentationml/2006/main">
  <p:tag name="EE4P_AGENDAWIZARD" val="item_4ebd5b5b-031e-4cda-8e65-64d131c2ff84_Topic"/>
  <p:tag name="EE4P_AGENDAWIZARD_CONTENT" val="/网络结构"/>
  <p:tag name="EE4P_AGENDAWIZARD_PROPERTIES" val="70.02441/135.25/187.8876/25.48055"/>
</p:tagLst>
</file>

<file path=ppt/tags/tag214.xml><?xml version="1.0" encoding="utf-8"?>
<p:tagLst xmlns:a="http://schemas.openxmlformats.org/drawingml/2006/main" xmlns:r="http://schemas.openxmlformats.org/officeDocument/2006/relationships" xmlns:p="http://schemas.openxmlformats.org/presentationml/2006/main">
  <p:tag name="EE4P_AGENDAWIZARD" val="item_4ebd5b5b-031e-4cda-8e65-64d131c2ff84_ItemNo"/>
  <p:tag name="EE4P_AGENDAWIZARD_CONTENT" val="/1"/>
  <p:tag name="EE4P_AGENDAWIZARD_PROPERTIES" val="40.49992/135.25/25.48055/25.48055"/>
</p:tagLst>
</file>

<file path=ppt/tags/tag21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1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2.xml><?xml version="1.0" encoding="utf-8"?>
<p:tagLst xmlns:a="http://schemas.openxmlformats.org/drawingml/2006/main" xmlns:r="http://schemas.openxmlformats.org/officeDocument/2006/relationships" xmlns:p="http://schemas.openxmlformats.org/presentationml/2006/main">
  <p:tag name="EE4P_AGENDAWIZARD" val="item_4cfd5ed4-95c4-43f9-9685-a80be4cd4c1b_ItemNo"/>
  <p:tag name="EE4P_AGENDAWIZARD_CONTENT" val="/2"/>
  <p:tag name="EE4P_AGENDAWIZARD_PROPERTIES" val="40.49992/171.7547/31.50472/31.50472"/>
</p:tagLst>
</file>

<file path=ppt/tags/tag22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2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22.xml><?xml version="1.0" encoding="utf-8"?>
<p:tagLst xmlns:a="http://schemas.openxmlformats.org/drawingml/2006/main" xmlns:r="http://schemas.openxmlformats.org/officeDocument/2006/relationships" xmlns:p="http://schemas.openxmlformats.org/presentationml/2006/main">
  <p:tag name="EE4P_TEMPLATESTYLE" val="3"/>
</p:tagLst>
</file>

<file path=ppt/tags/tag223.xml><?xml version="1.0" encoding="utf-8"?>
<p:tagLst xmlns:a="http://schemas.openxmlformats.org/drawingml/2006/main" xmlns:r="http://schemas.openxmlformats.org/officeDocument/2006/relationships" xmlns:p="http://schemas.openxmlformats.org/presentationml/2006/main">
  <p:tag name="EE4P_TEMPLATESTYLE" val="3"/>
</p:tagLst>
</file>

<file path=ppt/tags/tag224.xml><?xml version="1.0" encoding="utf-8"?>
<p:tagLst xmlns:a="http://schemas.openxmlformats.org/drawingml/2006/main" xmlns:r="http://schemas.openxmlformats.org/officeDocument/2006/relationships" xmlns:p="http://schemas.openxmlformats.org/presentationml/2006/main">
  <p:tag name="EE4P_TEMPLATESTYLE" val="3"/>
</p:tagLst>
</file>

<file path=ppt/tags/tag225.xml><?xml version="1.0" encoding="utf-8"?>
<p:tagLst xmlns:a="http://schemas.openxmlformats.org/drawingml/2006/main" xmlns:r="http://schemas.openxmlformats.org/officeDocument/2006/relationships" xmlns:p="http://schemas.openxmlformats.org/presentationml/2006/main">
  <p:tag name="EE4P_TEMPLATESTYLE" val="3"/>
</p:tagLst>
</file>

<file path=ppt/tags/tag226.xml><?xml version="1.0" encoding="utf-8"?>
<p:tagLst xmlns:a="http://schemas.openxmlformats.org/drawingml/2006/main" xmlns:r="http://schemas.openxmlformats.org/officeDocument/2006/relationships" xmlns:p="http://schemas.openxmlformats.org/presentationml/2006/main">
  <p:tag name="EE4P_TEMPLATESTYLE" val="3"/>
</p:tagLst>
</file>

<file path=ppt/tags/tag227.xml><?xml version="1.0" encoding="utf-8"?>
<p:tagLst xmlns:a="http://schemas.openxmlformats.org/drawingml/2006/main" xmlns:r="http://schemas.openxmlformats.org/officeDocument/2006/relationships" xmlns:p="http://schemas.openxmlformats.org/presentationml/2006/main">
  <p:tag name="EE4P_TEMPLATESTYLE" val="3"/>
</p:tagLst>
</file>

<file path=ppt/tags/tag228.xml><?xml version="1.0" encoding="utf-8"?>
<p:tagLst xmlns:a="http://schemas.openxmlformats.org/drawingml/2006/main" xmlns:r="http://schemas.openxmlformats.org/officeDocument/2006/relationships" xmlns:p="http://schemas.openxmlformats.org/presentationml/2006/main">
  <p:tag name="EE4P_SLIDEID" val="be17ae85-ef5f-42ac-90bb-af45d7565650"/>
</p:tagLst>
</file>

<file path=ppt/tags/tag229.xml><?xml version="1.0" encoding="utf-8"?>
<p:tagLst xmlns:a="http://schemas.openxmlformats.org/drawingml/2006/main" xmlns:r="http://schemas.openxmlformats.org/officeDocument/2006/relationships" xmlns:p="http://schemas.openxmlformats.org/presentationml/2006/main">
  <p:tag name="EE4P_AGENDAWIZARD" val="item__PageNo"/>
  <p:tag name="EE4P_AGENDAWIZARD_PROPERTIES" val="907.4156/460.0193/7.043937/25.48055"/>
</p:tagLst>
</file>

<file path=ppt/tags/tag23.xml><?xml version="1.0" encoding="utf-8"?>
<p:tagLst xmlns:a="http://schemas.openxmlformats.org/drawingml/2006/main" xmlns:r="http://schemas.openxmlformats.org/officeDocument/2006/relationships" xmlns:p="http://schemas.openxmlformats.org/presentationml/2006/main">
  <p:tag name="EE4P_AGENDAWIZARD" val="item_ff79394e-4f96-4feb-8230-2b02ebe76a91_PageNo"/>
  <p:tag name="EE4P_AGENDAWIZARD_PROPERTIES" val="904.603/135.25/8.709291/31.50472"/>
  <p:tag name="EE4P_AGENDAWIZARD_CONTENT" val="/6"/>
</p:tagLst>
</file>

<file path=ppt/tags/tag230.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AUC"/>
  <p:tag name="EE4P_AGENDAWIZARD_PROPERTIES" val="99.5489/460.0193/158.3631/25.48055"/>
</p:tagLst>
</file>

<file path=ppt/tags/tag231.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4.8"/>
  <p:tag name="EE4P_AGENDAWIZARD_PROPERTIES" val="70.02441/460.0193/25.48055/25.48055"/>
</p:tagLst>
</file>

<file path=ppt/tags/tag232.xml><?xml version="1.0" encoding="utf-8"?>
<p:tagLst xmlns:a="http://schemas.openxmlformats.org/drawingml/2006/main" xmlns:r="http://schemas.openxmlformats.org/officeDocument/2006/relationships" xmlns:p="http://schemas.openxmlformats.org/presentationml/2006/main">
  <p:tag name="EE4P_AGENDAWIZARD" val="item__PageNo"/>
  <p:tag name="EE4P_AGENDAWIZARD_PROPERTIES" val="907.4156/430.4948/7.043937/25.48055"/>
</p:tagLst>
</file>

<file path=ppt/tags/tag233.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ROC"/>
  <p:tag name="EE4P_AGENDAWIZARD_PROPERTIES" val="99.5489/430.4948/158.3631/25.48055"/>
</p:tagLst>
</file>

<file path=ppt/tags/tag234.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4.7"/>
  <p:tag name="EE4P_AGENDAWIZARD_PROPERTIES" val="70.02441/430.4948/25.48055/25.48055"/>
</p:tagLst>
</file>

<file path=ppt/tags/tag235.xml><?xml version="1.0" encoding="utf-8"?>
<p:tagLst xmlns:a="http://schemas.openxmlformats.org/drawingml/2006/main" xmlns:r="http://schemas.openxmlformats.org/officeDocument/2006/relationships" xmlns:p="http://schemas.openxmlformats.org/presentationml/2006/main">
  <p:tag name="EE4P_AGENDAWIZARD" val="item__PageNo"/>
  <p:tag name="EE4P_AGENDAWIZARD_PROPERTIES" val="907.4156/400.9703/7.043937/25.48055"/>
</p:tagLst>
</file>

<file path=ppt/tags/tag236.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TPR FPR TNR"/>
  <p:tag name="EE4P_AGENDAWIZARD_PROPERTIES" val="99.5489/400.9703/158.3631/25.48055"/>
</p:tagLst>
</file>

<file path=ppt/tags/tag237.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4.6"/>
  <p:tag name="EE4P_AGENDAWIZARD_PROPERTIES" val="70.02441/400.9703/25.48055/25.48055"/>
</p:tagLst>
</file>

<file path=ppt/tags/tag238.xml><?xml version="1.0" encoding="utf-8"?>
<p:tagLst xmlns:a="http://schemas.openxmlformats.org/drawingml/2006/main" xmlns:r="http://schemas.openxmlformats.org/officeDocument/2006/relationships" xmlns:p="http://schemas.openxmlformats.org/presentationml/2006/main">
  <p:tag name="EE4P_AGENDAWIZARD" val="item__PageNo"/>
  <p:tag name="EE4P_AGENDAWIZARD_PROPERTIES" val="907.4156/371.4458/7.043937/25.48063"/>
</p:tagLst>
</file>

<file path=ppt/tags/tag239.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AP mAP"/>
  <p:tag name="EE4P_AGENDAWIZARD_PROPERTIES" val="99.5489/371.4458/158.3631/25.48063"/>
</p:tagLst>
</file>

<file path=ppt/tags/tag24.xml><?xml version="1.0" encoding="utf-8"?>
<p:tagLst xmlns:a="http://schemas.openxmlformats.org/drawingml/2006/main" xmlns:r="http://schemas.openxmlformats.org/officeDocument/2006/relationships" xmlns:p="http://schemas.openxmlformats.org/presentationml/2006/main">
  <p:tag name="EE4P_AGENDAWIZARD" val="item_ff79394e-4f96-4feb-8230-2b02ebe76a91_Topic"/>
  <p:tag name="EE4P_AGENDAWIZARD_CONTENT" val="/目标检测是什么？"/>
  <p:tag name="EE4P_AGENDAWIZARD_PROPERTIES" val="77.00465/135.25/204.1258/31.50472"/>
</p:tagLst>
</file>

<file path=ppt/tags/tag240.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4.5"/>
  <p:tag name="EE4P_AGENDAWIZARD_PROPERTIES" val="70.02441/371.4458/25.48055/25.48063"/>
</p:tagLst>
</file>

<file path=ppt/tags/tag241.xml><?xml version="1.0" encoding="utf-8"?>
<p:tagLst xmlns:a="http://schemas.openxmlformats.org/drawingml/2006/main" xmlns:r="http://schemas.openxmlformats.org/officeDocument/2006/relationships" xmlns:p="http://schemas.openxmlformats.org/presentationml/2006/main">
  <p:tag name="EE4P_AGENDAWIZARD" val="item__PageNo"/>
  <p:tag name="EE4P_AGENDAWIZARD_PROPERTIES" val="907.4156/341.9214/7.043937/25.48055"/>
</p:tagLst>
</file>

<file path=ppt/tags/tag242.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PR"/>
  <p:tag name="EE4P_AGENDAWIZARD_PROPERTIES" val="99.5489/341.9214/158.3631/25.48055"/>
</p:tagLst>
</file>

<file path=ppt/tags/tag243.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4.4"/>
  <p:tag name="EE4P_AGENDAWIZARD_PROPERTIES" val="70.02441/341.9214/25.48055/25.48055"/>
</p:tagLst>
</file>

<file path=ppt/tags/tag244.xml><?xml version="1.0" encoding="utf-8"?>
<p:tagLst xmlns:a="http://schemas.openxmlformats.org/drawingml/2006/main" xmlns:r="http://schemas.openxmlformats.org/officeDocument/2006/relationships" xmlns:p="http://schemas.openxmlformats.org/presentationml/2006/main">
  <p:tag name="EE4P_AGENDAWIZARD" val="item__PageNo"/>
  <p:tag name="EE4P_AGENDAWIZARD_PROPERTIES" val="907.4156/312.3969/7.043937/25.48055"/>
</p:tagLst>
</file>

<file path=ppt/tags/tag245.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F-Score F1-score"/>
  <p:tag name="EE4P_AGENDAWIZARD_PROPERTIES" val="99.5489/312.3969/158.3631/25.48055"/>
</p:tagLst>
</file>

<file path=ppt/tags/tag246.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4.3"/>
  <p:tag name="EE4P_AGENDAWIZARD_PROPERTIES" val="70.02441/312.3969/25.48055/25.48055"/>
</p:tagLst>
</file>

<file path=ppt/tags/tag247.xml><?xml version="1.0" encoding="utf-8"?>
<p:tagLst xmlns:a="http://schemas.openxmlformats.org/drawingml/2006/main" xmlns:r="http://schemas.openxmlformats.org/officeDocument/2006/relationships" xmlns:p="http://schemas.openxmlformats.org/presentationml/2006/main">
  <p:tag name="EE4P_AGENDAWIZARD" val="item__PageNo"/>
  <p:tag name="EE4P_AGENDAWIZARD_PROPERTIES" val="907.4156/282.8724/7.043937/25.48055"/>
</p:tagLst>
</file>

<file path=ppt/tags/tag248.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Accuracy Precision Recall"/>
  <p:tag name="EE4P_AGENDAWIZARD_PROPERTIES" val="99.5489/282.8724/158.3631/25.48055"/>
</p:tagLst>
</file>

<file path=ppt/tags/tag249.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4.2"/>
  <p:tag name="EE4P_AGENDAWIZARD_PROPERTIES" val="70.02441/282.8724/25.48055/25.48055"/>
</p:tagLst>
</file>

<file path=ppt/tags/tag25.xml><?xml version="1.0" encoding="utf-8"?>
<p:tagLst xmlns:a="http://schemas.openxmlformats.org/drawingml/2006/main" xmlns:r="http://schemas.openxmlformats.org/officeDocument/2006/relationships" xmlns:p="http://schemas.openxmlformats.org/presentationml/2006/main">
  <p:tag name="EE4P_AGENDAWIZARD" val="item_ff79394e-4f96-4feb-8230-2b02ebe76a91_ItemNo"/>
  <p:tag name="EE4P_AGENDAWIZARD_CONTENT" val="/1"/>
  <p:tag name="EE4P_AGENDAWIZARD_PROPERTIES" val="40.49992/135.25/31.50472/31.50472"/>
</p:tagLst>
</file>

<file path=ppt/tags/tag250.xml><?xml version="1.0" encoding="utf-8"?>
<p:tagLst xmlns:a="http://schemas.openxmlformats.org/drawingml/2006/main" xmlns:r="http://schemas.openxmlformats.org/officeDocument/2006/relationships" xmlns:p="http://schemas.openxmlformats.org/presentationml/2006/main">
  <p:tag name="EE4P_AGENDAWIZARD" val="item__PageNo"/>
  <p:tag name="EE4P_AGENDAWIZARD_PROPERTIES" val="907.4156/253.3479/7.043937/25.48055"/>
</p:tagLst>
</file>

<file path=ppt/tags/tag251.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TP FP TN FN"/>
  <p:tag name="EE4P_AGENDAWIZARD_PROPERTIES" val="99.5489/253.3479/158.3631/25.48055"/>
</p:tagLst>
</file>

<file path=ppt/tags/tag252.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4.1"/>
  <p:tag name="EE4P_AGENDAWIZARD_PROPERTIES" val="70.02441/253.3479/25.48055/25.48055"/>
</p:tagLst>
</file>

<file path=ppt/tags/tag253.xml><?xml version="1.0" encoding="utf-8"?>
<p:tagLst xmlns:a="http://schemas.openxmlformats.org/drawingml/2006/main" xmlns:r="http://schemas.openxmlformats.org/officeDocument/2006/relationships" xmlns:p="http://schemas.openxmlformats.org/presentationml/2006/main">
  <p:tag name="EE4P_AGENDAWIZARD" val="item_be17ae85-ef5f-42ac-90bb-af45d7565650_Element"/>
</p:tagLst>
</file>

<file path=ppt/tags/tag254.xml><?xml version="1.0" encoding="utf-8"?>
<p:tagLst xmlns:a="http://schemas.openxmlformats.org/drawingml/2006/main" xmlns:r="http://schemas.openxmlformats.org/officeDocument/2006/relationships" xmlns:p="http://schemas.openxmlformats.org/presentationml/2006/main">
  <p:tag name="EE4P_AGENDAWIZARD" val="item_be17ae85-ef5f-42ac-90bb-af45d7565650_PageNo"/>
  <p:tag name="EE4P_AGENDAWIZARD_PROPERTIES" val="907.4156/223.8235/7.043937/25.48055"/>
  <p:tag name="EE4P_AGENDAWIZARD_CONTENT" val="/26"/>
</p:tagLst>
</file>

<file path=ppt/tags/tag255.xml><?xml version="1.0" encoding="utf-8"?>
<p:tagLst xmlns:a="http://schemas.openxmlformats.org/drawingml/2006/main" xmlns:r="http://schemas.openxmlformats.org/officeDocument/2006/relationships" xmlns:p="http://schemas.openxmlformats.org/presentationml/2006/main">
  <p:tag name="EE4P_AGENDAWIZARD" val="item_be17ae85-ef5f-42ac-90bb-af45d7565650_Topic"/>
  <p:tag name="EE4P_AGENDAWIZARD_CONTENT" val="/评价标准"/>
  <p:tag name="EE4P_AGENDAWIZARD_PROPERTIES" val="70.02441/223.8235/187.8876/25.48055"/>
</p:tagLst>
</file>

<file path=ppt/tags/tag256.xml><?xml version="1.0" encoding="utf-8"?>
<p:tagLst xmlns:a="http://schemas.openxmlformats.org/drawingml/2006/main" xmlns:r="http://schemas.openxmlformats.org/officeDocument/2006/relationships" xmlns:p="http://schemas.openxmlformats.org/presentationml/2006/main">
  <p:tag name="EE4P_AGENDAWIZARD" val="item_be17ae85-ef5f-42ac-90bb-af45d7565650_ItemNo"/>
  <p:tag name="EE4P_AGENDAWIZARD_CONTENT" val="/4"/>
  <p:tag name="EE4P_AGENDAWIZARD_PROPERTIES" val="40.49992/223.8235/25.48055/25.48055"/>
</p:tagLst>
</file>

<file path=ppt/tags/tag257.xml><?xml version="1.0" encoding="utf-8"?>
<p:tagLst xmlns:a="http://schemas.openxmlformats.org/drawingml/2006/main" xmlns:r="http://schemas.openxmlformats.org/officeDocument/2006/relationships" xmlns:p="http://schemas.openxmlformats.org/presentationml/2006/main">
  <p:tag name="EE4P_AGENDAWIZARD" val="item_6ee565c2-9f33-47fb-b807-8ff858018808_PageNo"/>
  <p:tag name="EE4P_AGENDAWIZARD_PROPERTIES" val="907.4156/194.299/7.043937/25.48055"/>
  <p:tag name="EE4P_AGENDAWIZARD_CONTENT" val="/22"/>
</p:tagLst>
</file>

<file path=ppt/tags/tag258.xml><?xml version="1.0" encoding="utf-8"?>
<p:tagLst xmlns:a="http://schemas.openxmlformats.org/drawingml/2006/main" xmlns:r="http://schemas.openxmlformats.org/officeDocument/2006/relationships" xmlns:p="http://schemas.openxmlformats.org/presentationml/2006/main">
  <p:tag name="EE4P_AGENDAWIZARD" val="item_6ee565c2-9f33-47fb-b807-8ff858018808_Topic"/>
  <p:tag name="EE4P_AGENDAWIZARD_CONTENT" val="/网络算法"/>
  <p:tag name="EE4P_AGENDAWIZARD_PROPERTIES" val="70.02441/194.299/187.8876/25.48055"/>
</p:tagLst>
</file>

<file path=ppt/tags/tag259.xml><?xml version="1.0" encoding="utf-8"?>
<p:tagLst xmlns:a="http://schemas.openxmlformats.org/drawingml/2006/main" xmlns:r="http://schemas.openxmlformats.org/officeDocument/2006/relationships" xmlns:p="http://schemas.openxmlformats.org/presentationml/2006/main">
  <p:tag name="EE4P_AGENDAWIZARD" val="item_6ee565c2-9f33-47fb-b807-8ff858018808_ItemNo"/>
  <p:tag name="EE4P_AGENDAWIZARD_CONTENT" val="/3"/>
  <p:tag name="EE4P_AGENDAWIZARD_PROPERTIES" val="40.49992/194.299/25.48055/25.48055"/>
</p:tagLst>
</file>

<file path=ppt/tags/tag2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60.xml><?xml version="1.0" encoding="utf-8"?>
<p:tagLst xmlns:a="http://schemas.openxmlformats.org/drawingml/2006/main" xmlns:r="http://schemas.openxmlformats.org/officeDocument/2006/relationships" xmlns:p="http://schemas.openxmlformats.org/presentationml/2006/main">
  <p:tag name="EE4P_AGENDAWIZARD" val="item_aa9e9e38-eb92-4023-9b17-21eba750abfe_PageNo"/>
  <p:tag name="EE4P_AGENDAWIZARD_PROPERTIES" val="907.4156/164.7745/7.043937/25.48055"/>
  <p:tag name="EE4P_AGENDAWIZARD_CONTENT" val="/19"/>
</p:tagLst>
</file>

<file path=ppt/tags/tag261.xml><?xml version="1.0" encoding="utf-8"?>
<p:tagLst xmlns:a="http://schemas.openxmlformats.org/drawingml/2006/main" xmlns:r="http://schemas.openxmlformats.org/officeDocument/2006/relationships" xmlns:p="http://schemas.openxmlformats.org/presentationml/2006/main">
  <p:tag name="EE4P_AGENDAWIZARD" val="item_aa9e9e38-eb92-4023-9b17-21eba750abfe_Topic"/>
  <p:tag name="EE4P_AGENDAWIZARD_CONTENT" val="/阈值设定"/>
  <p:tag name="EE4P_AGENDAWIZARD_PROPERTIES" val="70.02441/164.7745/187.8876/25.48055"/>
</p:tagLst>
</file>

<file path=ppt/tags/tag262.xml><?xml version="1.0" encoding="utf-8"?>
<p:tagLst xmlns:a="http://schemas.openxmlformats.org/drawingml/2006/main" xmlns:r="http://schemas.openxmlformats.org/officeDocument/2006/relationships" xmlns:p="http://schemas.openxmlformats.org/presentationml/2006/main">
  <p:tag name="EE4P_AGENDAWIZARD" val="item_aa9e9e38-eb92-4023-9b17-21eba750abfe_ItemNo"/>
  <p:tag name="EE4P_AGENDAWIZARD_CONTENT" val="/2"/>
  <p:tag name="EE4P_AGENDAWIZARD_PROPERTIES" val="40.49992/164.7745/25.48055/25.48055"/>
</p:tagLst>
</file>

<file path=ppt/tags/tag263.xml><?xml version="1.0" encoding="utf-8"?>
<p:tagLst xmlns:a="http://schemas.openxmlformats.org/drawingml/2006/main" xmlns:r="http://schemas.openxmlformats.org/officeDocument/2006/relationships" xmlns:p="http://schemas.openxmlformats.org/presentationml/2006/main">
  <p:tag name="EE4P_AGENDAWIZARD" val="item_4ebd5b5b-031e-4cda-8e65-64d131c2ff84_PageNo"/>
  <p:tag name="EE4P_AGENDAWIZARD_PROPERTIES" val="907.4156/135.25/7.043937/25.48055"/>
  <p:tag name="EE4P_AGENDAWIZARD_CONTENT" val="/13"/>
</p:tagLst>
</file>

<file path=ppt/tags/tag264.xml><?xml version="1.0" encoding="utf-8"?>
<p:tagLst xmlns:a="http://schemas.openxmlformats.org/drawingml/2006/main" xmlns:r="http://schemas.openxmlformats.org/officeDocument/2006/relationships" xmlns:p="http://schemas.openxmlformats.org/presentationml/2006/main">
  <p:tag name="EE4P_AGENDAWIZARD" val="item_4ebd5b5b-031e-4cda-8e65-64d131c2ff84_Topic"/>
  <p:tag name="EE4P_AGENDAWIZARD_CONTENT" val="/网络结构"/>
  <p:tag name="EE4P_AGENDAWIZARD_PROPERTIES" val="70.02441/135.25/187.8876/25.48055"/>
</p:tagLst>
</file>

<file path=ppt/tags/tag265.xml><?xml version="1.0" encoding="utf-8"?>
<p:tagLst xmlns:a="http://schemas.openxmlformats.org/drawingml/2006/main" xmlns:r="http://schemas.openxmlformats.org/officeDocument/2006/relationships" xmlns:p="http://schemas.openxmlformats.org/presentationml/2006/main">
  <p:tag name="EE4P_AGENDAWIZARD" val="item_4ebd5b5b-031e-4cda-8e65-64d131c2ff84_ItemNo"/>
  <p:tag name="EE4P_AGENDAWIZARD_CONTENT" val="/1"/>
  <p:tag name="EE4P_AGENDAWIZARD_PROPERTIES" val="40.49992/135.25/25.48055/25.48055"/>
</p:tagLst>
</file>

<file path=ppt/tags/tag26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2.xml><?xml version="1.0" encoding="utf-8"?>
<p:tagLst xmlns:a="http://schemas.openxmlformats.org/drawingml/2006/main" xmlns:r="http://schemas.openxmlformats.org/officeDocument/2006/relationships" xmlns:p="http://schemas.openxmlformats.org/presentationml/2006/main">
  <p:tag name="EE4P_TEMPLATESTYLE" val="3"/>
</p:tagLst>
</file>

<file path=ppt/tags/tag273.xml><?xml version="1.0" encoding="utf-8"?>
<p:tagLst xmlns:a="http://schemas.openxmlformats.org/drawingml/2006/main" xmlns:r="http://schemas.openxmlformats.org/officeDocument/2006/relationships" xmlns:p="http://schemas.openxmlformats.org/presentationml/2006/main">
  <p:tag name="EE4P_TEMPLATESTYLE" val="3"/>
</p:tagLst>
</file>

<file path=ppt/tags/tag274.xml><?xml version="1.0" encoding="utf-8"?>
<p:tagLst xmlns:a="http://schemas.openxmlformats.org/drawingml/2006/main" xmlns:r="http://schemas.openxmlformats.org/officeDocument/2006/relationships" xmlns:p="http://schemas.openxmlformats.org/presentationml/2006/main">
  <p:tag name="EE4P_TEMPLATESTYLE" val="3"/>
</p:tagLst>
</file>

<file path=ppt/tags/tag27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8.xml><?xml version="1.0" encoding="utf-8"?>
<p:tagLst xmlns:a="http://schemas.openxmlformats.org/drawingml/2006/main" xmlns:r="http://schemas.openxmlformats.org/officeDocument/2006/relationships" xmlns:p="http://schemas.openxmlformats.org/presentationml/2006/main">
  <p:tag name="EE4P_TEMPLATESTYLE" val="18"/>
</p:tagLst>
</file>

<file path=ppt/tags/tag279.xml><?xml version="1.0" encoding="utf-8"?>
<p:tagLst xmlns:a="http://schemas.openxmlformats.org/drawingml/2006/main" xmlns:r="http://schemas.openxmlformats.org/officeDocument/2006/relationships" xmlns:p="http://schemas.openxmlformats.org/presentationml/2006/main">
  <p:tag name="EE4P_TEMPLATESTYLE" val="18"/>
</p:tagLst>
</file>

<file path=ppt/tags/tag28.xml><?xml version="1.0" encoding="utf-8"?>
<p:tagLst xmlns:a="http://schemas.openxmlformats.org/drawingml/2006/main" xmlns:r="http://schemas.openxmlformats.org/officeDocument/2006/relationships" xmlns:p="http://schemas.openxmlformats.org/presentationml/2006/main">
  <p:tag name="EE4P_SLIDEID" val="ff79394e-4f96-4feb-8230-2b02ebe76a91"/>
</p:tagLst>
</file>

<file path=ppt/tags/tag280.xml><?xml version="1.0" encoding="utf-8"?>
<p:tagLst xmlns:a="http://schemas.openxmlformats.org/drawingml/2006/main" xmlns:r="http://schemas.openxmlformats.org/officeDocument/2006/relationships" xmlns:p="http://schemas.openxmlformats.org/presentationml/2006/main">
  <p:tag name="EE4P_TEMPLATESTYLE" val="18"/>
</p:tagLst>
</file>

<file path=ppt/tags/tag28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8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83.xml><?xml version="1.0" encoding="utf-8"?>
<p:tagLst xmlns:a="http://schemas.openxmlformats.org/drawingml/2006/main" xmlns:r="http://schemas.openxmlformats.org/officeDocument/2006/relationships" xmlns:p="http://schemas.openxmlformats.org/presentationml/2006/main">
  <p:tag name="EE4P_TEMPLATESTYLE" val="18"/>
</p:tagLst>
</file>

<file path=ppt/tags/tag284.xml><?xml version="1.0" encoding="utf-8"?>
<p:tagLst xmlns:a="http://schemas.openxmlformats.org/drawingml/2006/main" xmlns:r="http://schemas.openxmlformats.org/officeDocument/2006/relationships" xmlns:p="http://schemas.openxmlformats.org/presentationml/2006/main">
  <p:tag name="EE4P_TEMPLATESTYLE" val="18"/>
</p:tagLst>
</file>

<file path=ppt/tags/tag28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8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87.xml><?xml version="1.0" encoding="utf-8"?>
<p:tagLst xmlns:a="http://schemas.openxmlformats.org/drawingml/2006/main" xmlns:r="http://schemas.openxmlformats.org/officeDocument/2006/relationships" xmlns:p="http://schemas.openxmlformats.org/presentationml/2006/main">
  <p:tag name="EE4P_TEMPLATESTYLE" val="18"/>
</p:tagLst>
</file>

<file path=ppt/tags/tag288.xml><?xml version="1.0" encoding="utf-8"?>
<p:tagLst xmlns:a="http://schemas.openxmlformats.org/drawingml/2006/main" xmlns:r="http://schemas.openxmlformats.org/officeDocument/2006/relationships" xmlns:p="http://schemas.openxmlformats.org/presentationml/2006/main">
  <p:tag name="EE4P_TEMPLATESTYLE" val="18"/>
</p:tagLst>
</file>

<file path=ppt/tags/tag289.xml><?xml version="1.0" encoding="utf-8"?>
<p:tagLst xmlns:a="http://schemas.openxmlformats.org/drawingml/2006/main" xmlns:r="http://schemas.openxmlformats.org/officeDocument/2006/relationships" xmlns:p="http://schemas.openxmlformats.org/presentationml/2006/main">
  <p:tag name="EE4P_STYLE_ID" val="6cd991bf-f022-4378-96e7-2c338aeb3f5a"/>
  <p:tag name="EE4P_STYLE_NAME" val="Box"/>
  <p:tag name="EE4P_SMART_ELEMENT" val="NumberBall"/>
  <p:tag name="EE4P_SMART_ELEMENT_XML" val="&lt;smartelement id=&quot;NumberBall&quot; shape=&quot;Oval&quot;&gt;&lt;position width=&quot;22&quot; height=&quot;22&quot; alignment=&quot;1&quot; /&gt;&lt;elements&gt;&lt;element name=&quot;background&quot;&gt;&lt;fill visible=&quot;1&quot; foreColor=&quot;&quot; /&gt;&lt;line visible=&quot;0&quot; /&gt;&lt;reflection visible=&quot;0&quot; /&gt;&lt;shadow visible=&quot;0&quot; /&gt;&lt;font color=&quot;!&quot; /&gt;&lt;/element&gt;&lt;/elements&gt;&lt;colors&gt;&lt;color value=&quot;5!14&quot; name=&quot;Accent 1&quot; default=&quot;1&quot; /&gt;&lt;color value=&quot;6!14&quot; name=&quot;Accent 2&quot; /&gt;&lt;color value=&quot;7!14&quot; name=&quot;Accent 3&quot; /&gt;&lt;color value=&quot;8!14&quot; name=&quot;Accent 4&quot; /&gt;&lt;color value=&quot;9!14&quot; name=&quot;Accent 5&quot; /&gt;&lt;color value=&quot;10!14&quot; name=&quot;Accent 6&quot; /&gt;&lt;color value=&quot;#000000!#ffffff&quot; name=&quot;Black&quot; /&gt;&lt;color value=&quot;#ffffff!#000000&quot; name=&quot;White&quot; /&gt;&lt;/colors&gt;&lt;shapes&gt;&lt;value id=&quot;Oval&quot; /&gt;&lt;value id=&quot;Rectangle&quot; /&gt;&lt;/shapes&gt;&lt;/smartelement&gt;"/>
</p:tagLst>
</file>

<file path=ppt/tags/tag29.xml><?xml version="1.0" encoding="utf-8"?>
<p:tagLst xmlns:a="http://schemas.openxmlformats.org/drawingml/2006/main" xmlns:r="http://schemas.openxmlformats.org/officeDocument/2006/relationships" xmlns:p="http://schemas.openxmlformats.org/presentationml/2006/main">
  <p:tag name="EE4P_AGENDAWIZARD" val="item_34f253b2-3044-4574-9970-4cf76daca6c8_PageNo"/>
  <p:tag name="EE4P_AGENDAWIZARD_PROPERTIES" val="904.603/390.7831/8.709291/31.50472"/>
  <p:tag name="EE4P_AGENDAWIZARD_CONTENT" val="/143"/>
</p:tagLst>
</file>

<file path=ppt/tags/tag290.xml><?xml version="1.0" encoding="utf-8"?>
<p:tagLst xmlns:a="http://schemas.openxmlformats.org/drawingml/2006/main" xmlns:r="http://schemas.openxmlformats.org/officeDocument/2006/relationships" xmlns:p="http://schemas.openxmlformats.org/presentationml/2006/main">
  <p:tag name="EE4P_STYLE_ID" val="6cd991bf-f022-4378-96e7-2c338aeb3f5a"/>
  <p:tag name="EE4P_STYLE_NAME" val="Box"/>
  <p:tag name="EE4P_SMART_ELEMENT" val="NumberBall"/>
  <p:tag name="EE4P_SMART_ELEMENT_XML" val="&lt;smartelement id=&quot;NumberBall&quot; shape=&quot;Oval&quot;&gt;&lt;position width=&quot;22&quot; height=&quot;22&quot; alignment=&quot;1&quot; /&gt;&lt;elements&gt;&lt;element name=&quot;background&quot;&gt;&lt;fill visible=&quot;1&quot; foreColor=&quot;&quot; /&gt;&lt;line visible=&quot;0&quot; /&gt;&lt;reflection visible=&quot;0&quot; /&gt;&lt;shadow visible=&quot;0&quot; /&gt;&lt;font color=&quot;!&quot; /&gt;&lt;/element&gt;&lt;/elements&gt;&lt;colors&gt;&lt;color value=&quot;5!14&quot; name=&quot;Accent 1&quot; default=&quot;1&quot; /&gt;&lt;color value=&quot;6!14&quot; name=&quot;Accent 2&quot; /&gt;&lt;color value=&quot;7!14&quot; name=&quot;Accent 3&quot; /&gt;&lt;color value=&quot;8!14&quot; name=&quot;Accent 4&quot; /&gt;&lt;color value=&quot;9!14&quot; name=&quot;Accent 5&quot; /&gt;&lt;color value=&quot;10!14&quot; name=&quot;Accent 6&quot; /&gt;&lt;color value=&quot;#000000!#ffffff&quot; name=&quot;Black&quot; /&gt;&lt;color value=&quot;#ffffff!#000000&quot; name=&quot;White&quot; /&gt;&lt;/colors&gt;&lt;shapes&gt;&lt;value id=&quot;Oval&quot; /&gt;&lt;value id=&quot;Rectangle&quot; /&gt;&lt;/shapes&gt;&lt;/smartelement&gt;"/>
</p:tagLst>
</file>

<file path=ppt/tags/tag291.xml><?xml version="1.0" encoding="utf-8"?>
<p:tagLst xmlns:a="http://schemas.openxmlformats.org/drawingml/2006/main" xmlns:r="http://schemas.openxmlformats.org/officeDocument/2006/relationships" xmlns:p="http://schemas.openxmlformats.org/presentationml/2006/main">
  <p:tag name="EE4P_STYLE_ID" val="6cd991bf-f022-4378-96e7-2c338aeb3f5a"/>
  <p:tag name="EE4P_STYLE_NAME" val="Box"/>
  <p:tag name="EE4P_SMART_ELEMENT" val="NumberBall"/>
  <p:tag name="EE4P_SMART_ELEMENT_XML" val="&lt;smartelement id=&quot;NumberBall&quot; shape=&quot;Oval&quot;&gt;&lt;position width=&quot;22&quot; height=&quot;22&quot; alignment=&quot;1&quot; /&gt;&lt;elements&gt;&lt;element name=&quot;background&quot;&gt;&lt;fill visible=&quot;1&quot; foreColor=&quot;&quot; /&gt;&lt;line visible=&quot;0&quot; /&gt;&lt;reflection visible=&quot;0&quot; /&gt;&lt;shadow visible=&quot;0&quot; /&gt;&lt;font color=&quot;!&quot; /&gt;&lt;/element&gt;&lt;/elements&gt;&lt;colors&gt;&lt;color value=&quot;5!14&quot; name=&quot;Accent 1&quot; default=&quot;1&quot; /&gt;&lt;color value=&quot;6!14&quot; name=&quot;Accent 2&quot; /&gt;&lt;color value=&quot;7!14&quot; name=&quot;Accent 3&quot; /&gt;&lt;color value=&quot;8!14&quot; name=&quot;Accent 4&quot; /&gt;&lt;color value=&quot;9!14&quot; name=&quot;Accent 5&quot; /&gt;&lt;color value=&quot;10!14&quot; name=&quot;Accent 6&quot; /&gt;&lt;color value=&quot;#000000!#ffffff&quot; name=&quot;Black&quot; /&gt;&lt;color value=&quot;#ffffff!#000000&quot; name=&quot;White&quot; /&gt;&lt;/colors&gt;&lt;shapes&gt;&lt;value id=&quot;Oval&quot; /&gt;&lt;value id=&quot;Rectangle&quot; /&gt;&lt;/shapes&gt;&lt;/smartelement&gt;"/>
</p:tagLst>
</file>

<file path=ppt/tags/tag292.xml><?xml version="1.0" encoding="utf-8"?>
<p:tagLst xmlns:a="http://schemas.openxmlformats.org/drawingml/2006/main" xmlns:r="http://schemas.openxmlformats.org/officeDocument/2006/relationships" xmlns:p="http://schemas.openxmlformats.org/presentationml/2006/main">
  <p:tag name="EE4P_STYLE_ID" val="6cd991bf-f022-4378-96e7-2c338aeb3f5a"/>
  <p:tag name="EE4P_STYLE_NAME" val="Box"/>
  <p:tag name="EE4P_SMART_ELEMENT" val="NumberBall"/>
  <p:tag name="EE4P_SMART_ELEMENT_XML" val="&lt;smartelement id=&quot;NumberBall&quot; shape=&quot;Oval&quot;&gt;&lt;position width=&quot;22&quot; height=&quot;22&quot; alignment=&quot;1&quot; /&gt;&lt;elements&gt;&lt;element name=&quot;background&quot;&gt;&lt;fill visible=&quot;1&quot; foreColor=&quot;&quot; /&gt;&lt;line visible=&quot;0&quot; /&gt;&lt;reflection visible=&quot;0&quot; /&gt;&lt;shadow visible=&quot;0&quot; /&gt;&lt;font color=&quot;!&quot; /&gt;&lt;/element&gt;&lt;/elements&gt;&lt;colors&gt;&lt;color value=&quot;5!14&quot; name=&quot;Accent 1&quot; default=&quot;1&quot; /&gt;&lt;color value=&quot;6!14&quot; name=&quot;Accent 2&quot; /&gt;&lt;color value=&quot;7!14&quot; name=&quot;Accent 3&quot; /&gt;&lt;color value=&quot;8!14&quot; name=&quot;Accent 4&quot; /&gt;&lt;color value=&quot;9!14&quot; name=&quot;Accent 5&quot; /&gt;&lt;color value=&quot;10!14&quot; name=&quot;Accent 6&quot; /&gt;&lt;color value=&quot;#000000!#ffffff&quot; name=&quot;Black&quot; /&gt;&lt;color value=&quot;#ffffff!#000000&quot; name=&quot;White&quot; /&gt;&lt;/colors&gt;&lt;shapes&gt;&lt;value id=&quot;Oval&quot; /&gt;&lt;value id=&quot;Rectangle&quot; /&gt;&lt;/shapes&gt;&lt;/smartelement&gt;"/>
</p:tagLst>
</file>

<file path=ppt/tags/tag29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6.xml><?xml version="1.0" encoding="utf-8"?>
<p:tagLst xmlns:a="http://schemas.openxmlformats.org/drawingml/2006/main" xmlns:r="http://schemas.openxmlformats.org/officeDocument/2006/relationships" xmlns:p="http://schemas.openxmlformats.org/presentationml/2006/main">
  <p:tag name="EE4P_TEMPLATESTYLE" val="18"/>
</p:tagLst>
</file>

<file path=ppt/tags/tag297.xml><?xml version="1.0" encoding="utf-8"?>
<p:tagLst xmlns:a="http://schemas.openxmlformats.org/drawingml/2006/main" xmlns:r="http://schemas.openxmlformats.org/officeDocument/2006/relationships" xmlns:p="http://schemas.openxmlformats.org/presentationml/2006/main">
  <p:tag name="EE4P_TEMPLATESTYLE" val="18"/>
</p:tagLst>
</file>

<file path=ppt/tags/tag298.xml><?xml version="1.0" encoding="utf-8"?>
<p:tagLst xmlns:a="http://schemas.openxmlformats.org/drawingml/2006/main" xmlns:r="http://schemas.openxmlformats.org/officeDocument/2006/relationships" xmlns:p="http://schemas.openxmlformats.org/presentationml/2006/main">
  <p:tag name="EE4P_TEMPLATESTYLE" val="18"/>
</p:tagLst>
</file>

<file path=ppt/tags/tag299.xml><?xml version="1.0" encoding="utf-8"?>
<p:tagLst xmlns:a="http://schemas.openxmlformats.org/drawingml/2006/main" xmlns:r="http://schemas.openxmlformats.org/officeDocument/2006/relationships" xmlns:p="http://schemas.openxmlformats.org/presentationml/2006/main">
  <p:tag name="EE4P_TEMPLATESTYLE" val="5"/>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EE4P_AGENDAWIZARD" val="item_34f253b2-3044-4574-9970-4cf76daca6c8_Topic"/>
  <p:tag name="EE4P_AGENDAWIZARD_CONTENT" val="/写在最后"/>
  <p:tag name="EE4P_AGENDAWIZARD_PROPERTIES" val="77.00465/390.7831/204.1258/31.50472"/>
</p:tagLst>
</file>

<file path=ppt/tags/tag300.xml><?xml version="1.0" encoding="utf-8"?>
<p:tagLst xmlns:a="http://schemas.openxmlformats.org/drawingml/2006/main" xmlns:r="http://schemas.openxmlformats.org/officeDocument/2006/relationships" xmlns:p="http://schemas.openxmlformats.org/presentationml/2006/main">
  <p:tag name="EE4P_TEMPLATESTYLE" val="5"/>
</p:tagLst>
</file>

<file path=ppt/tags/tag301.xml><?xml version="1.0" encoding="utf-8"?>
<p:tagLst xmlns:a="http://schemas.openxmlformats.org/drawingml/2006/main" xmlns:r="http://schemas.openxmlformats.org/officeDocument/2006/relationships" xmlns:p="http://schemas.openxmlformats.org/presentationml/2006/main">
  <p:tag name="EE4P_TEMPLATESTYLE" val="3"/>
</p:tagLst>
</file>

<file path=ppt/tags/tag302.xml><?xml version="1.0" encoding="utf-8"?>
<p:tagLst xmlns:a="http://schemas.openxmlformats.org/drawingml/2006/main" xmlns:r="http://schemas.openxmlformats.org/officeDocument/2006/relationships" xmlns:p="http://schemas.openxmlformats.org/presentationml/2006/main">
  <p:tag name="EE4P_TEMPLATESTYLE" val="3"/>
</p:tagLst>
</file>

<file path=ppt/tags/tag303.xml><?xml version="1.0" encoding="utf-8"?>
<p:tagLst xmlns:a="http://schemas.openxmlformats.org/drawingml/2006/main" xmlns:r="http://schemas.openxmlformats.org/officeDocument/2006/relationships" xmlns:p="http://schemas.openxmlformats.org/presentationml/2006/main">
  <p:tag name="EE4P_TEMPLATESTYLE" val="5"/>
</p:tagLst>
</file>

<file path=ppt/tags/tag304.xml><?xml version="1.0" encoding="utf-8"?>
<p:tagLst xmlns:a="http://schemas.openxmlformats.org/drawingml/2006/main" xmlns:r="http://schemas.openxmlformats.org/officeDocument/2006/relationships" xmlns:p="http://schemas.openxmlformats.org/presentationml/2006/main">
  <p:tag name="EE4P_TEMPLATESTYLE" val="5"/>
</p:tagLst>
</file>

<file path=ppt/tags/tag305.xml><?xml version="1.0" encoding="utf-8"?>
<p:tagLst xmlns:a="http://schemas.openxmlformats.org/drawingml/2006/main" xmlns:r="http://schemas.openxmlformats.org/officeDocument/2006/relationships" xmlns:p="http://schemas.openxmlformats.org/presentationml/2006/main">
  <p:tag name="EE4P_TEMPLATESTYLE" val="3"/>
</p:tagLst>
</file>

<file path=ppt/tags/tag306.xml><?xml version="1.0" encoding="utf-8"?>
<p:tagLst xmlns:a="http://schemas.openxmlformats.org/drawingml/2006/main" xmlns:r="http://schemas.openxmlformats.org/officeDocument/2006/relationships" xmlns:p="http://schemas.openxmlformats.org/presentationml/2006/main">
  <p:tag name="EE4P_TEMPLATESTYLE" val="3"/>
</p:tagLst>
</file>

<file path=ppt/tags/tag307.xml><?xml version="1.0" encoding="utf-8"?>
<p:tagLst xmlns:a="http://schemas.openxmlformats.org/drawingml/2006/main" xmlns:r="http://schemas.openxmlformats.org/officeDocument/2006/relationships" xmlns:p="http://schemas.openxmlformats.org/presentationml/2006/main">
  <p:tag name="EE4P_SLIDEID" val="4cfd5ed4-95c4-43f9-9685-a80be4cd4c1b"/>
</p:tagLst>
</file>

<file path=ppt/tags/tag308.xml><?xml version="1.0" encoding="utf-8"?>
<p:tagLst xmlns:a="http://schemas.openxmlformats.org/drawingml/2006/main" xmlns:r="http://schemas.openxmlformats.org/officeDocument/2006/relationships" xmlns:p="http://schemas.openxmlformats.org/presentationml/2006/main">
  <p:tag name="EE4P_AGENDAWIZARD" val="item_34f253b2-3044-4574-9970-4cf76daca6c8_PageNo"/>
  <p:tag name="EE4P_AGENDAWIZARD_PROPERTIES" val="904.603/354.2784/8.709291/31.5048"/>
  <p:tag name="EE4P_AGENDAWIZARD_CONTENT" val="/143"/>
</p:tagLst>
</file>

<file path=ppt/tags/tag309.xml><?xml version="1.0" encoding="utf-8"?>
<p:tagLst xmlns:a="http://schemas.openxmlformats.org/drawingml/2006/main" xmlns:r="http://schemas.openxmlformats.org/officeDocument/2006/relationships" xmlns:p="http://schemas.openxmlformats.org/presentationml/2006/main">
  <p:tag name="EE4P_AGENDAWIZARD" val="item_34f253b2-3044-4574-9970-4cf76daca6c8_Topic"/>
  <p:tag name="EE4P_AGENDAWIZARD_CONTENT" val="/写在最后"/>
  <p:tag name="EE4P_AGENDAWIZARD_PROPERTIES" val="77.00465/354.2784/204.1258/31.5048"/>
</p:tagLst>
</file>

<file path=ppt/tags/tag31.xml><?xml version="1.0" encoding="utf-8"?>
<p:tagLst xmlns:a="http://schemas.openxmlformats.org/drawingml/2006/main" xmlns:r="http://schemas.openxmlformats.org/officeDocument/2006/relationships" xmlns:p="http://schemas.openxmlformats.org/presentationml/2006/main">
  <p:tag name="EE4P_AGENDAWIZARD" val="item_34f253b2-3044-4574-9970-4cf76daca6c8_ItemNo"/>
  <p:tag name="EE4P_AGENDAWIZARD_CONTENT" val="/5"/>
  <p:tag name="EE4P_AGENDAWIZARD_PROPERTIES" val="40.49992/390.7831/31.50472/31.50472"/>
</p:tagLst>
</file>

<file path=ppt/tags/tag310.xml><?xml version="1.0" encoding="utf-8"?>
<p:tagLst xmlns:a="http://schemas.openxmlformats.org/drawingml/2006/main" xmlns:r="http://schemas.openxmlformats.org/officeDocument/2006/relationships" xmlns:p="http://schemas.openxmlformats.org/presentationml/2006/main">
  <p:tag name="EE4P_AGENDAWIZARD" val="item_34f253b2-3044-4574-9970-4cf76daca6c8_ItemNo"/>
  <p:tag name="EE4P_AGENDAWIZARD_CONTENT" val="/5"/>
  <p:tag name="EE4P_AGENDAWIZARD_PROPERTIES" val="40.49992/354.2784/31.50472/31.5048"/>
</p:tagLst>
</file>

<file path=ppt/tags/tag311.xml><?xml version="1.0" encoding="utf-8"?>
<p:tagLst xmlns:a="http://schemas.openxmlformats.org/drawingml/2006/main" xmlns:r="http://schemas.openxmlformats.org/officeDocument/2006/relationships" xmlns:p="http://schemas.openxmlformats.org/presentationml/2006/main">
  <p:tag name="EE4P_AGENDAWIZARD" val="item_c60992c8-7d55-4dcf-8ecc-a61dd8265ca1_PageNo"/>
  <p:tag name="EE4P_AGENDAWIZARD_PROPERTIES" val="904.603/317.7736/8.709291/31.50472"/>
  <p:tag name="EE4P_AGENDAWIZARD_CONTENT" val="/141"/>
</p:tagLst>
</file>

<file path=ppt/tags/tag312.xml><?xml version="1.0" encoding="utf-8"?>
<p:tagLst xmlns:a="http://schemas.openxmlformats.org/drawingml/2006/main" xmlns:r="http://schemas.openxmlformats.org/officeDocument/2006/relationships" xmlns:p="http://schemas.openxmlformats.org/presentationml/2006/main">
  <p:tag name="EE4P_AGENDAWIZARD" val="item_c60992c8-7d55-4dcf-8ecc-a61dd8265ca1_Topic"/>
  <p:tag name="EE4P_AGENDAWIZARD_CONTENT" val="/小小的实验"/>
  <p:tag name="EE4P_AGENDAWIZARD_PROPERTIES" val="77.00465/317.7736/204.1258/31.50472"/>
</p:tagLst>
</file>

<file path=ppt/tags/tag313.xml><?xml version="1.0" encoding="utf-8"?>
<p:tagLst xmlns:a="http://schemas.openxmlformats.org/drawingml/2006/main" xmlns:r="http://schemas.openxmlformats.org/officeDocument/2006/relationships" xmlns:p="http://schemas.openxmlformats.org/presentationml/2006/main">
  <p:tag name="EE4P_AGENDAWIZARD" val="item_c60992c8-7d55-4dcf-8ecc-a61dd8265ca1_ItemNo"/>
  <p:tag name="EE4P_AGENDAWIZARD_CONTENT" val="/4"/>
  <p:tag name="EE4P_AGENDAWIZARD_PROPERTIES" val="40.49992/317.7736/31.50472/31.50472"/>
</p:tagLst>
</file>

<file path=ppt/tags/tag314.xml><?xml version="1.0" encoding="utf-8"?>
<p:tagLst xmlns:a="http://schemas.openxmlformats.org/drawingml/2006/main" xmlns:r="http://schemas.openxmlformats.org/officeDocument/2006/relationships" xmlns:p="http://schemas.openxmlformats.org/presentationml/2006/main">
  <p:tag name="EE4P_AGENDAWIZARD" val="item_21862d2d-5254-47a9-8dc0-562d13eb7381_PageNo"/>
  <p:tag name="EE4P_AGENDAWIZARD_PROPERTIES" val="904.603/281.2689/8.709291/31.50472"/>
  <p:tag name="EE4P_AGENDAWIZARD_CONTENT" val="/47"/>
</p:tagLst>
</file>

<file path=ppt/tags/tag315.xml><?xml version="1.0" encoding="utf-8"?>
<p:tagLst xmlns:a="http://schemas.openxmlformats.org/drawingml/2006/main" xmlns:r="http://schemas.openxmlformats.org/officeDocument/2006/relationships" xmlns:p="http://schemas.openxmlformats.org/presentationml/2006/main">
  <p:tag name="EE4P_AGENDAWIZARD" val="item_21862d2d-5254-47a9-8dc0-562d13eb7381_Topic"/>
  <p:tag name="EE4P_AGENDAWIZARD_CONTENT" val="/YOLO来了"/>
  <p:tag name="EE4P_AGENDAWIZARD_PROPERTIES" val="77.00465/281.2689/204.1258/31.50472"/>
</p:tagLst>
</file>

<file path=ppt/tags/tag316.xml><?xml version="1.0" encoding="utf-8"?>
<p:tagLst xmlns:a="http://schemas.openxmlformats.org/drawingml/2006/main" xmlns:r="http://schemas.openxmlformats.org/officeDocument/2006/relationships" xmlns:p="http://schemas.openxmlformats.org/presentationml/2006/main">
  <p:tag name="EE4P_AGENDAWIZARD" val="item_21862d2d-5254-47a9-8dc0-562d13eb7381_ItemNo"/>
  <p:tag name="EE4P_AGENDAWIZARD_CONTENT" val="/3"/>
  <p:tag name="EE4P_AGENDAWIZARD_PROPERTIES" val="40.49992/281.2689/31.50472/31.50472"/>
</p:tagLst>
</file>

<file path=ppt/tags/tag317.xml><?xml version="1.0" encoding="utf-8"?>
<p:tagLst xmlns:a="http://schemas.openxmlformats.org/drawingml/2006/main" xmlns:r="http://schemas.openxmlformats.org/officeDocument/2006/relationships" xmlns:p="http://schemas.openxmlformats.org/presentationml/2006/main">
  <p:tag name="EE4P_AGENDAWIZARD" val="item_75f37bd0-74cb-4d62-af35-9c596ed4cb43_PageNo"/>
  <p:tag name="EE4P_AGENDAWIZARD_PROPERTIES" val="904.603/244.7642/8.709291/31.50472"/>
  <p:tag name="EE4P_AGENDAWIZARD_CONTENT" val="/45"/>
</p:tagLst>
</file>

<file path=ppt/tags/tag318.xml><?xml version="1.0" encoding="utf-8"?>
<p:tagLst xmlns:a="http://schemas.openxmlformats.org/drawingml/2006/main" xmlns:r="http://schemas.openxmlformats.org/officeDocument/2006/relationships" xmlns:p="http://schemas.openxmlformats.org/presentationml/2006/main">
  <p:tag name="EE4P_AGENDAWIZARD" val="item_75f37bd0-74cb-4d62-af35-9c596ed4cb43_Topic"/>
  <p:tag name="EE4P_AGENDAWIZARD_CONTENT" val="/网络任务类型发展"/>
  <p:tag name="EE4P_AGENDAWIZARD_PROPERTIES" val="113.5094/244.7642/167.6211/31.50472"/>
</p:tagLst>
</file>

<file path=ppt/tags/tag319.xml><?xml version="1.0" encoding="utf-8"?>
<p:tagLst xmlns:a="http://schemas.openxmlformats.org/drawingml/2006/main" xmlns:r="http://schemas.openxmlformats.org/officeDocument/2006/relationships" xmlns:p="http://schemas.openxmlformats.org/presentationml/2006/main">
  <p:tag name="EE4P_AGENDAWIZARD" val="item_75f37bd0-74cb-4d62-af35-9c596ed4cb43_ItemNo"/>
  <p:tag name="EE4P_AGENDAWIZARD_CONTENT" val="/2.2"/>
  <p:tag name="EE4P_AGENDAWIZARD_PROPERTIES" val="77.00465/244.7642/31.50472/31.50472"/>
</p:tagLst>
</file>

<file path=ppt/tags/tag32.xml><?xml version="1.0" encoding="utf-8"?>
<p:tagLst xmlns:a="http://schemas.openxmlformats.org/drawingml/2006/main" xmlns:r="http://schemas.openxmlformats.org/officeDocument/2006/relationships" xmlns:p="http://schemas.openxmlformats.org/presentationml/2006/main">
  <p:tag name="EE4P_AGENDAWIZARD" val="item_c60992c8-7d55-4dcf-8ecc-a61dd8265ca1_PageNo"/>
  <p:tag name="EE4P_AGENDAWIZARD_PROPERTIES" val="904.603/354.2784/8.709291/31.5048"/>
  <p:tag name="EE4P_AGENDAWIZARD_CONTENT" val="/141"/>
</p:tagLst>
</file>

<file path=ppt/tags/tag320.xml><?xml version="1.0" encoding="utf-8"?>
<p:tagLst xmlns:a="http://schemas.openxmlformats.org/drawingml/2006/main" xmlns:r="http://schemas.openxmlformats.org/officeDocument/2006/relationships" xmlns:p="http://schemas.openxmlformats.org/presentationml/2006/main">
  <p:tag name="EE4P_AGENDAWIZARD" val="item_e9c0193a-0f06-40be-aa54-abab4b14808f_PageNo"/>
  <p:tag name="EE4P_AGENDAWIZARD_PROPERTIES" val="904.603/208.2594/8.709291/31.50472"/>
  <p:tag name="EE4P_AGENDAWIZARD_CONTENT" val="/43"/>
</p:tagLst>
</file>

<file path=ppt/tags/tag321.xml><?xml version="1.0" encoding="utf-8"?>
<p:tagLst xmlns:a="http://schemas.openxmlformats.org/drawingml/2006/main" xmlns:r="http://schemas.openxmlformats.org/officeDocument/2006/relationships" xmlns:p="http://schemas.openxmlformats.org/presentationml/2006/main">
  <p:tag name="EE4P_AGENDAWIZARD" val="item_e9c0193a-0f06-40be-aa54-abab4b14808f_Topic"/>
  <p:tag name="EE4P_AGENDAWIZARD_CONTENT" val="/网络结构发展"/>
  <p:tag name="EE4P_AGENDAWIZARD_PROPERTIES" val="113.5094/208.2594/167.6211/31.50472"/>
</p:tagLst>
</file>

<file path=ppt/tags/tag322.xml><?xml version="1.0" encoding="utf-8"?>
<p:tagLst xmlns:a="http://schemas.openxmlformats.org/drawingml/2006/main" xmlns:r="http://schemas.openxmlformats.org/officeDocument/2006/relationships" xmlns:p="http://schemas.openxmlformats.org/presentationml/2006/main">
  <p:tag name="EE4P_AGENDAWIZARD" val="item_e9c0193a-0f06-40be-aa54-abab4b14808f_ItemNo"/>
  <p:tag name="EE4P_AGENDAWIZARD_CONTENT" val="/2.1"/>
  <p:tag name="EE4P_AGENDAWIZARD_PROPERTIES" val="77.00465/208.2594/31.50472/31.50472"/>
</p:tagLst>
</file>

<file path=ppt/tags/tag323.xml><?xml version="1.0" encoding="utf-8"?>
<p:tagLst xmlns:a="http://schemas.openxmlformats.org/drawingml/2006/main" xmlns:r="http://schemas.openxmlformats.org/officeDocument/2006/relationships" xmlns:p="http://schemas.openxmlformats.org/presentationml/2006/main">
  <p:tag name="EE4P_AGENDAWIZARD" val="item_4cfd5ed4-95c4-43f9-9685-a80be4cd4c1b_Element"/>
</p:tagLst>
</file>

<file path=ppt/tags/tag324.xml><?xml version="1.0" encoding="utf-8"?>
<p:tagLst xmlns:a="http://schemas.openxmlformats.org/drawingml/2006/main" xmlns:r="http://schemas.openxmlformats.org/officeDocument/2006/relationships" xmlns:p="http://schemas.openxmlformats.org/presentationml/2006/main">
  <p:tag name="EE4P_AGENDAWIZARD" val="item_4cfd5ed4-95c4-43f9-9685-a80be4cd4c1b_PageNo"/>
  <p:tag name="EE4P_AGENDAWIZARD_PROPERTIES" val="904.603/171.7547/8.709291/31.50472"/>
  <p:tag name="EE4P_AGENDAWIZARD_CONTENT" val="/38"/>
</p:tagLst>
</file>

<file path=ppt/tags/tag325.xml><?xml version="1.0" encoding="utf-8"?>
<p:tagLst xmlns:a="http://schemas.openxmlformats.org/drawingml/2006/main" xmlns:r="http://schemas.openxmlformats.org/officeDocument/2006/relationships" xmlns:p="http://schemas.openxmlformats.org/presentationml/2006/main">
  <p:tag name="EE4P_AGENDAWIZARD" val="item_4cfd5ed4-95c4-43f9-9685-a80be4cd4c1b_Topic"/>
  <p:tag name="EE4P_AGENDAWIZARD_CONTENT" val="/目标检测成长点滴"/>
  <p:tag name="EE4P_AGENDAWIZARD_PROPERTIES" val="77.00465/171.7547/204.1258/31.50472"/>
</p:tagLst>
</file>

<file path=ppt/tags/tag326.xml><?xml version="1.0" encoding="utf-8"?>
<p:tagLst xmlns:a="http://schemas.openxmlformats.org/drawingml/2006/main" xmlns:r="http://schemas.openxmlformats.org/officeDocument/2006/relationships" xmlns:p="http://schemas.openxmlformats.org/presentationml/2006/main">
  <p:tag name="EE4P_AGENDAWIZARD" val="item_4cfd5ed4-95c4-43f9-9685-a80be4cd4c1b_ItemNo"/>
  <p:tag name="EE4P_AGENDAWIZARD_CONTENT" val="/2"/>
  <p:tag name="EE4P_AGENDAWIZARD_PROPERTIES" val="40.49992/171.7547/31.50472/31.50472"/>
</p:tagLst>
</file>

<file path=ppt/tags/tag327.xml><?xml version="1.0" encoding="utf-8"?>
<p:tagLst xmlns:a="http://schemas.openxmlformats.org/drawingml/2006/main" xmlns:r="http://schemas.openxmlformats.org/officeDocument/2006/relationships" xmlns:p="http://schemas.openxmlformats.org/presentationml/2006/main">
  <p:tag name="EE4P_AGENDAWIZARD" val="item_ff79394e-4f96-4feb-8230-2b02ebe76a91_PageNo"/>
  <p:tag name="EE4P_AGENDAWIZARD_PROPERTIES" val="904.603/135.25/8.709291/31.50472"/>
  <p:tag name="EE4P_AGENDAWIZARD_CONTENT" val="/6"/>
</p:tagLst>
</file>

<file path=ppt/tags/tag328.xml><?xml version="1.0" encoding="utf-8"?>
<p:tagLst xmlns:a="http://schemas.openxmlformats.org/drawingml/2006/main" xmlns:r="http://schemas.openxmlformats.org/officeDocument/2006/relationships" xmlns:p="http://schemas.openxmlformats.org/presentationml/2006/main">
  <p:tag name="EE4P_AGENDAWIZARD" val="item_ff79394e-4f96-4feb-8230-2b02ebe76a91_Topic"/>
  <p:tag name="EE4P_AGENDAWIZARD_CONTENT" val="/目标检测是什么？"/>
  <p:tag name="EE4P_AGENDAWIZARD_PROPERTIES" val="77.00465/135.25/204.1258/31.50472"/>
</p:tagLst>
</file>

<file path=ppt/tags/tag329.xml><?xml version="1.0" encoding="utf-8"?>
<p:tagLst xmlns:a="http://schemas.openxmlformats.org/drawingml/2006/main" xmlns:r="http://schemas.openxmlformats.org/officeDocument/2006/relationships" xmlns:p="http://schemas.openxmlformats.org/presentationml/2006/main">
  <p:tag name="EE4P_AGENDAWIZARD" val="item_ff79394e-4f96-4feb-8230-2b02ebe76a91_ItemNo"/>
  <p:tag name="EE4P_AGENDAWIZARD_CONTENT" val="/1"/>
  <p:tag name="EE4P_AGENDAWIZARD_PROPERTIES" val="40.49992/135.25/31.50472/31.50472"/>
</p:tagLst>
</file>

<file path=ppt/tags/tag33.xml><?xml version="1.0" encoding="utf-8"?>
<p:tagLst xmlns:a="http://schemas.openxmlformats.org/drawingml/2006/main" xmlns:r="http://schemas.openxmlformats.org/officeDocument/2006/relationships" xmlns:p="http://schemas.openxmlformats.org/presentationml/2006/main">
  <p:tag name="EE4P_AGENDAWIZARD" val="item_c60992c8-7d55-4dcf-8ecc-a61dd8265ca1_Topic"/>
  <p:tag name="EE4P_AGENDAWIZARD_CONTENT" val="/小小的实验"/>
  <p:tag name="EE4P_AGENDAWIZARD_PROPERTIES" val="77.00465/354.2784/204.1258/31.5048"/>
</p:tagLst>
</file>

<file path=ppt/tags/tag33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2.xml><?xml version="1.0" encoding="utf-8"?>
<p:tagLst xmlns:a="http://schemas.openxmlformats.org/drawingml/2006/main" xmlns:r="http://schemas.openxmlformats.org/officeDocument/2006/relationships" xmlns:p="http://schemas.openxmlformats.org/presentationml/2006/main">
  <p:tag name="EE4P_TEMPLATESTYLE" val="5"/>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4.xml><?xml version="1.0" encoding="utf-8"?>
<p:tagLst xmlns:a="http://schemas.openxmlformats.org/drawingml/2006/main" xmlns:r="http://schemas.openxmlformats.org/officeDocument/2006/relationships" xmlns:p="http://schemas.openxmlformats.org/presentationml/2006/main">
  <p:tag name="EE4P_TEMPLATESTYLE" val="5"/>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6.xml><?xml version="1.0" encoding="utf-8"?>
<p:tagLst xmlns:a="http://schemas.openxmlformats.org/drawingml/2006/main" xmlns:r="http://schemas.openxmlformats.org/officeDocument/2006/relationships" xmlns:p="http://schemas.openxmlformats.org/presentationml/2006/main">
  <p:tag name="EE4P_TEMPLATESTYLE" val="5"/>
</p:tagLst>
</file>

<file path=ppt/tags/tag337.xml><?xml version="1.0" encoding="utf-8"?>
<p:tagLst xmlns:a="http://schemas.openxmlformats.org/drawingml/2006/main" xmlns:r="http://schemas.openxmlformats.org/officeDocument/2006/relationships" xmlns:p="http://schemas.openxmlformats.org/presentationml/2006/main">
  <p:tag name="EE4P_SLIDEID" val="e9c0193a-0f06-40be-aa54-abab4b14808f"/>
</p:tagLst>
</file>

<file path=ppt/tags/tag338.xml><?xml version="1.0" encoding="utf-8"?>
<p:tagLst xmlns:a="http://schemas.openxmlformats.org/drawingml/2006/main" xmlns:r="http://schemas.openxmlformats.org/officeDocument/2006/relationships" xmlns:p="http://schemas.openxmlformats.org/presentationml/2006/main">
  <p:tag name="EE4P_AGENDAWIZARD" val="item_34f253b2-3044-4574-9970-4cf76daca6c8_PageNo"/>
  <p:tag name="EE4P_AGENDAWIZARD_PROPERTIES" val="904.603/354.2784/8.709291/31.5048"/>
  <p:tag name="EE4P_AGENDAWIZARD_CONTENT" val="/143"/>
</p:tagLst>
</file>

<file path=ppt/tags/tag339.xml><?xml version="1.0" encoding="utf-8"?>
<p:tagLst xmlns:a="http://schemas.openxmlformats.org/drawingml/2006/main" xmlns:r="http://schemas.openxmlformats.org/officeDocument/2006/relationships" xmlns:p="http://schemas.openxmlformats.org/presentationml/2006/main">
  <p:tag name="EE4P_AGENDAWIZARD" val="item_34f253b2-3044-4574-9970-4cf76daca6c8_Topic"/>
  <p:tag name="EE4P_AGENDAWIZARD_CONTENT" val="/写在最后"/>
  <p:tag name="EE4P_AGENDAWIZARD_PROPERTIES" val="77.00465/354.2784/204.1258/31.5048"/>
</p:tagLst>
</file>

<file path=ppt/tags/tag34.xml><?xml version="1.0" encoding="utf-8"?>
<p:tagLst xmlns:a="http://schemas.openxmlformats.org/drawingml/2006/main" xmlns:r="http://schemas.openxmlformats.org/officeDocument/2006/relationships" xmlns:p="http://schemas.openxmlformats.org/presentationml/2006/main">
  <p:tag name="EE4P_AGENDAWIZARD" val="item_c60992c8-7d55-4dcf-8ecc-a61dd8265ca1_ItemNo"/>
  <p:tag name="EE4P_AGENDAWIZARD_CONTENT" val="/4"/>
  <p:tag name="EE4P_AGENDAWIZARD_PROPERTIES" val="40.49992/354.2784/31.50472/31.5048"/>
</p:tagLst>
</file>

<file path=ppt/tags/tag340.xml><?xml version="1.0" encoding="utf-8"?>
<p:tagLst xmlns:a="http://schemas.openxmlformats.org/drawingml/2006/main" xmlns:r="http://schemas.openxmlformats.org/officeDocument/2006/relationships" xmlns:p="http://schemas.openxmlformats.org/presentationml/2006/main">
  <p:tag name="EE4P_AGENDAWIZARD" val="item_34f253b2-3044-4574-9970-4cf76daca6c8_ItemNo"/>
  <p:tag name="EE4P_AGENDAWIZARD_CONTENT" val="/5"/>
  <p:tag name="EE4P_AGENDAWIZARD_PROPERTIES" val="40.49992/354.2784/31.50472/31.5048"/>
</p:tagLst>
</file>

<file path=ppt/tags/tag341.xml><?xml version="1.0" encoding="utf-8"?>
<p:tagLst xmlns:a="http://schemas.openxmlformats.org/drawingml/2006/main" xmlns:r="http://schemas.openxmlformats.org/officeDocument/2006/relationships" xmlns:p="http://schemas.openxmlformats.org/presentationml/2006/main">
  <p:tag name="EE4P_AGENDAWIZARD" val="item_c60992c8-7d55-4dcf-8ecc-a61dd8265ca1_PageNo"/>
  <p:tag name="EE4P_AGENDAWIZARD_PROPERTIES" val="904.603/317.7736/8.709291/31.50472"/>
  <p:tag name="EE4P_AGENDAWIZARD_CONTENT" val="/141"/>
</p:tagLst>
</file>

<file path=ppt/tags/tag342.xml><?xml version="1.0" encoding="utf-8"?>
<p:tagLst xmlns:a="http://schemas.openxmlformats.org/drawingml/2006/main" xmlns:r="http://schemas.openxmlformats.org/officeDocument/2006/relationships" xmlns:p="http://schemas.openxmlformats.org/presentationml/2006/main">
  <p:tag name="EE4P_AGENDAWIZARD" val="item_c60992c8-7d55-4dcf-8ecc-a61dd8265ca1_Topic"/>
  <p:tag name="EE4P_AGENDAWIZARD_CONTENT" val="/小小的实验"/>
  <p:tag name="EE4P_AGENDAWIZARD_PROPERTIES" val="77.00465/317.7736/204.1258/31.50472"/>
</p:tagLst>
</file>

<file path=ppt/tags/tag343.xml><?xml version="1.0" encoding="utf-8"?>
<p:tagLst xmlns:a="http://schemas.openxmlformats.org/drawingml/2006/main" xmlns:r="http://schemas.openxmlformats.org/officeDocument/2006/relationships" xmlns:p="http://schemas.openxmlformats.org/presentationml/2006/main">
  <p:tag name="EE4P_AGENDAWIZARD" val="item_c60992c8-7d55-4dcf-8ecc-a61dd8265ca1_ItemNo"/>
  <p:tag name="EE4P_AGENDAWIZARD_CONTENT" val="/4"/>
  <p:tag name="EE4P_AGENDAWIZARD_PROPERTIES" val="40.49992/317.7736/31.50472/31.50472"/>
</p:tagLst>
</file>

<file path=ppt/tags/tag3430.xml><?xml version="1.0" encoding="utf-8"?>
<p:tagLst xmlns:a="http://schemas.openxmlformats.org/drawingml/2006/main" xmlns:r="http://schemas.openxmlformats.org/officeDocument/2006/relationships" xmlns:p="http://schemas.openxmlformats.org/presentationml/2006/main">
  <p:tag name="EE4P_TEMPLATESTYLE" val="5"/>
</p:tagLst>
</file>

<file path=ppt/tags/tag344.xml><?xml version="1.0" encoding="utf-8"?>
<p:tagLst xmlns:a="http://schemas.openxmlformats.org/drawingml/2006/main" xmlns:r="http://schemas.openxmlformats.org/officeDocument/2006/relationships" xmlns:p="http://schemas.openxmlformats.org/presentationml/2006/main">
  <p:tag name="EE4P_AGENDAWIZARD" val="item_21862d2d-5254-47a9-8dc0-562d13eb7381_PageNo"/>
  <p:tag name="EE4P_AGENDAWIZARD_PROPERTIES" val="904.603/281.2689/8.709291/31.50472"/>
  <p:tag name="EE4P_AGENDAWIZARD_CONTENT" val="/47"/>
</p:tagLst>
</file>

<file path=ppt/tags/tag345.xml><?xml version="1.0" encoding="utf-8"?>
<p:tagLst xmlns:a="http://schemas.openxmlformats.org/drawingml/2006/main" xmlns:r="http://schemas.openxmlformats.org/officeDocument/2006/relationships" xmlns:p="http://schemas.openxmlformats.org/presentationml/2006/main">
  <p:tag name="EE4P_AGENDAWIZARD" val="item_21862d2d-5254-47a9-8dc0-562d13eb7381_Topic"/>
  <p:tag name="EE4P_AGENDAWIZARD_CONTENT" val="/YOLO来了"/>
  <p:tag name="EE4P_AGENDAWIZARD_PROPERTIES" val="77.00465/281.2689/204.1258/31.50472"/>
</p:tagLst>
</file>

<file path=ppt/tags/tag346.xml><?xml version="1.0" encoding="utf-8"?>
<p:tagLst xmlns:a="http://schemas.openxmlformats.org/drawingml/2006/main" xmlns:r="http://schemas.openxmlformats.org/officeDocument/2006/relationships" xmlns:p="http://schemas.openxmlformats.org/presentationml/2006/main">
  <p:tag name="EE4P_AGENDAWIZARD" val="item_21862d2d-5254-47a9-8dc0-562d13eb7381_ItemNo"/>
  <p:tag name="EE4P_AGENDAWIZARD_CONTENT" val="/3"/>
  <p:tag name="EE4P_AGENDAWIZARD_PROPERTIES" val="40.49992/281.2689/31.50472/31.50472"/>
</p:tagLst>
</file>

<file path=ppt/tags/tag347.xml><?xml version="1.0" encoding="utf-8"?>
<p:tagLst xmlns:a="http://schemas.openxmlformats.org/drawingml/2006/main" xmlns:r="http://schemas.openxmlformats.org/officeDocument/2006/relationships" xmlns:p="http://schemas.openxmlformats.org/presentationml/2006/main">
  <p:tag name="EE4P_AGENDAWIZARD" val="item_75f37bd0-74cb-4d62-af35-9c596ed4cb43_PageNo"/>
  <p:tag name="EE4P_AGENDAWIZARD_PROPERTIES" val="904.603/244.7642/8.709291/31.50472"/>
  <p:tag name="EE4P_AGENDAWIZARD_CONTENT" val="/45"/>
</p:tagLst>
</file>

<file path=ppt/tags/tag348.xml><?xml version="1.0" encoding="utf-8"?>
<p:tagLst xmlns:a="http://schemas.openxmlformats.org/drawingml/2006/main" xmlns:r="http://schemas.openxmlformats.org/officeDocument/2006/relationships" xmlns:p="http://schemas.openxmlformats.org/presentationml/2006/main">
  <p:tag name="EE4P_AGENDAWIZARD" val="item_75f37bd0-74cb-4d62-af35-9c596ed4cb43_Topic"/>
  <p:tag name="EE4P_AGENDAWIZARD_CONTENT" val="/网络任务类型发展"/>
  <p:tag name="EE4P_AGENDAWIZARD_PROPERTIES" val="113.5094/244.7642/167.6211/31.50472"/>
</p:tagLst>
</file>

<file path=ppt/tags/tag349.xml><?xml version="1.0" encoding="utf-8"?>
<p:tagLst xmlns:a="http://schemas.openxmlformats.org/drawingml/2006/main" xmlns:r="http://schemas.openxmlformats.org/officeDocument/2006/relationships" xmlns:p="http://schemas.openxmlformats.org/presentationml/2006/main">
  <p:tag name="EE4P_AGENDAWIZARD" val="item_75f37bd0-74cb-4d62-af35-9c596ed4cb43_ItemNo"/>
  <p:tag name="EE4P_AGENDAWIZARD_CONTENT" val="/2.2"/>
  <p:tag name="EE4P_AGENDAWIZARD_PROPERTIES" val="77.00465/244.7642/31.50472/31.50472"/>
</p:tagLst>
</file>

<file path=ppt/tags/tag35.xml><?xml version="1.0" encoding="utf-8"?>
<p:tagLst xmlns:a="http://schemas.openxmlformats.org/drawingml/2006/main" xmlns:r="http://schemas.openxmlformats.org/officeDocument/2006/relationships" xmlns:p="http://schemas.openxmlformats.org/presentationml/2006/main">
  <p:tag name="EE4P_AGENDAWIZARD" val="item_21862d2d-5254-47a9-8dc0-562d13eb7381_PageNo"/>
  <p:tag name="EE4P_AGENDAWIZARD_PROPERTIES" val="904.603/317.7736/8.709291/31.50472"/>
  <p:tag name="EE4P_AGENDAWIZARD_CONTENT" val="/47"/>
</p:tagLst>
</file>

<file path=ppt/tags/tag350.xml><?xml version="1.0" encoding="utf-8"?>
<p:tagLst xmlns:a="http://schemas.openxmlformats.org/drawingml/2006/main" xmlns:r="http://schemas.openxmlformats.org/officeDocument/2006/relationships" xmlns:p="http://schemas.openxmlformats.org/presentationml/2006/main">
  <p:tag name="EE4P_AGENDAWIZARD" val="item_e9c0193a-0f06-40be-aa54-abab4b14808f_Element"/>
</p:tagLst>
</file>

<file path=ppt/tags/tag351.xml><?xml version="1.0" encoding="utf-8"?>
<p:tagLst xmlns:a="http://schemas.openxmlformats.org/drawingml/2006/main" xmlns:r="http://schemas.openxmlformats.org/officeDocument/2006/relationships" xmlns:p="http://schemas.openxmlformats.org/presentationml/2006/main">
  <p:tag name="EE4P_AGENDAWIZARD" val="item_e9c0193a-0f06-40be-aa54-abab4b14808f_PageNo"/>
  <p:tag name="EE4P_AGENDAWIZARD_PROPERTIES" val="904.603/208.2594/8.709291/31.50472"/>
  <p:tag name="EE4P_AGENDAWIZARD_CONTENT" val="/43"/>
</p:tagLst>
</file>

<file path=ppt/tags/tag352.xml><?xml version="1.0" encoding="utf-8"?>
<p:tagLst xmlns:a="http://schemas.openxmlformats.org/drawingml/2006/main" xmlns:r="http://schemas.openxmlformats.org/officeDocument/2006/relationships" xmlns:p="http://schemas.openxmlformats.org/presentationml/2006/main">
  <p:tag name="EE4P_AGENDAWIZARD" val="item_e9c0193a-0f06-40be-aa54-abab4b14808f_Topic"/>
  <p:tag name="EE4P_AGENDAWIZARD_CONTENT" val="/网络结构发展"/>
  <p:tag name="EE4P_AGENDAWIZARD_PROPERTIES" val="113.5094/208.2594/167.6211/31.50472"/>
</p:tagLst>
</file>

<file path=ppt/tags/tag353.xml><?xml version="1.0" encoding="utf-8"?>
<p:tagLst xmlns:a="http://schemas.openxmlformats.org/drawingml/2006/main" xmlns:r="http://schemas.openxmlformats.org/officeDocument/2006/relationships" xmlns:p="http://schemas.openxmlformats.org/presentationml/2006/main">
  <p:tag name="EE4P_AGENDAWIZARD" val="item_e9c0193a-0f06-40be-aa54-abab4b14808f_ItemNo"/>
  <p:tag name="EE4P_AGENDAWIZARD_CONTENT" val="/2.1"/>
  <p:tag name="EE4P_AGENDAWIZARD_PROPERTIES" val="77.00465/208.2594/31.50472/31.50472"/>
</p:tagLst>
</file>

<file path=ppt/tags/tag354.xml><?xml version="1.0" encoding="utf-8"?>
<p:tagLst xmlns:a="http://schemas.openxmlformats.org/drawingml/2006/main" xmlns:r="http://schemas.openxmlformats.org/officeDocument/2006/relationships" xmlns:p="http://schemas.openxmlformats.org/presentationml/2006/main">
  <p:tag name="EE4P_AGENDAWIZARD" val="item_4cfd5ed4-95c4-43f9-9685-a80be4cd4c1b_PageNo"/>
  <p:tag name="EE4P_AGENDAWIZARD_PROPERTIES" val="904.603/171.7547/8.709291/31.50472"/>
  <p:tag name="EE4P_AGENDAWIZARD_CONTENT" val="/38"/>
</p:tagLst>
</file>

<file path=ppt/tags/tag355.xml><?xml version="1.0" encoding="utf-8"?>
<p:tagLst xmlns:a="http://schemas.openxmlformats.org/drawingml/2006/main" xmlns:r="http://schemas.openxmlformats.org/officeDocument/2006/relationships" xmlns:p="http://schemas.openxmlformats.org/presentationml/2006/main">
  <p:tag name="EE4P_AGENDAWIZARD" val="item_4cfd5ed4-95c4-43f9-9685-a80be4cd4c1b_Topic"/>
  <p:tag name="EE4P_AGENDAWIZARD_CONTENT" val="/目标检测成长点滴"/>
  <p:tag name="EE4P_AGENDAWIZARD_PROPERTIES" val="77.00465/171.7547/204.1258/31.50472"/>
</p:tagLst>
</file>

<file path=ppt/tags/tag356.xml><?xml version="1.0" encoding="utf-8"?>
<p:tagLst xmlns:a="http://schemas.openxmlformats.org/drawingml/2006/main" xmlns:r="http://schemas.openxmlformats.org/officeDocument/2006/relationships" xmlns:p="http://schemas.openxmlformats.org/presentationml/2006/main">
  <p:tag name="EE4P_AGENDAWIZARD" val="item_4cfd5ed4-95c4-43f9-9685-a80be4cd4c1b_ItemNo"/>
  <p:tag name="EE4P_AGENDAWIZARD_CONTENT" val="/2"/>
  <p:tag name="EE4P_AGENDAWIZARD_PROPERTIES" val="40.49992/171.7547/31.50472/31.50472"/>
</p:tagLst>
</file>

<file path=ppt/tags/tag357.xml><?xml version="1.0" encoding="utf-8"?>
<p:tagLst xmlns:a="http://schemas.openxmlformats.org/drawingml/2006/main" xmlns:r="http://schemas.openxmlformats.org/officeDocument/2006/relationships" xmlns:p="http://schemas.openxmlformats.org/presentationml/2006/main">
  <p:tag name="EE4P_AGENDAWIZARD" val="item_ff79394e-4f96-4feb-8230-2b02ebe76a91_PageNo"/>
  <p:tag name="EE4P_AGENDAWIZARD_PROPERTIES" val="904.603/135.25/8.709291/31.50472"/>
  <p:tag name="EE4P_AGENDAWIZARD_CONTENT" val="/6"/>
</p:tagLst>
</file>

<file path=ppt/tags/tag358.xml><?xml version="1.0" encoding="utf-8"?>
<p:tagLst xmlns:a="http://schemas.openxmlformats.org/drawingml/2006/main" xmlns:r="http://schemas.openxmlformats.org/officeDocument/2006/relationships" xmlns:p="http://schemas.openxmlformats.org/presentationml/2006/main">
  <p:tag name="EE4P_AGENDAWIZARD" val="item_ff79394e-4f96-4feb-8230-2b02ebe76a91_Topic"/>
  <p:tag name="EE4P_AGENDAWIZARD_CONTENT" val="/目标检测是什么？"/>
  <p:tag name="EE4P_AGENDAWIZARD_PROPERTIES" val="77.00465/135.25/204.1258/31.50472"/>
</p:tagLst>
</file>

<file path=ppt/tags/tag359.xml><?xml version="1.0" encoding="utf-8"?>
<p:tagLst xmlns:a="http://schemas.openxmlformats.org/drawingml/2006/main" xmlns:r="http://schemas.openxmlformats.org/officeDocument/2006/relationships" xmlns:p="http://schemas.openxmlformats.org/presentationml/2006/main">
  <p:tag name="EE4P_AGENDAWIZARD" val="item_ff79394e-4f96-4feb-8230-2b02ebe76a91_ItemNo"/>
  <p:tag name="EE4P_AGENDAWIZARD_CONTENT" val="/1"/>
  <p:tag name="EE4P_AGENDAWIZARD_PROPERTIES" val="40.49992/135.25/31.50472/31.50472"/>
</p:tagLst>
</file>

<file path=ppt/tags/tag36.xml><?xml version="1.0" encoding="utf-8"?>
<p:tagLst xmlns:a="http://schemas.openxmlformats.org/drawingml/2006/main" xmlns:r="http://schemas.openxmlformats.org/officeDocument/2006/relationships" xmlns:p="http://schemas.openxmlformats.org/presentationml/2006/main">
  <p:tag name="EE4P_AGENDAWIZARD" val="item_21862d2d-5254-47a9-8dc0-562d13eb7381_Topic"/>
  <p:tag name="EE4P_AGENDAWIZARD_CONTENT" val="/YOLO来了"/>
  <p:tag name="EE4P_AGENDAWIZARD_PROPERTIES" val="77.00465/317.7736/204.1258/31.50472"/>
</p:tagLst>
</file>

<file path=ppt/tags/tag36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61.xml><?xml version="1.0" encoding="utf-8"?>
<p:tagLst xmlns:a="http://schemas.openxmlformats.org/drawingml/2006/main" xmlns:r="http://schemas.openxmlformats.org/officeDocument/2006/relationships" xmlns:p="http://schemas.openxmlformats.org/presentationml/2006/main">
  <p:tag name="EE4P_SLIDEID" val="75f37bd0-74cb-4d62-af35-9c596ed4cb43"/>
</p:tagLst>
</file>

<file path=ppt/tags/tag362.xml><?xml version="1.0" encoding="utf-8"?>
<p:tagLst xmlns:a="http://schemas.openxmlformats.org/drawingml/2006/main" xmlns:r="http://schemas.openxmlformats.org/officeDocument/2006/relationships" xmlns:p="http://schemas.openxmlformats.org/presentationml/2006/main">
  <p:tag name="EE4P_AGENDAWIZARD" val="item_34f253b2-3044-4574-9970-4cf76daca6c8_PageNo"/>
  <p:tag name="EE4P_AGENDAWIZARD_PROPERTIES" val="904.603/354.2784/8.709291/31.5048"/>
  <p:tag name="EE4P_AGENDAWIZARD_CONTENT" val="/143"/>
</p:tagLst>
</file>

<file path=ppt/tags/tag363.xml><?xml version="1.0" encoding="utf-8"?>
<p:tagLst xmlns:a="http://schemas.openxmlformats.org/drawingml/2006/main" xmlns:r="http://schemas.openxmlformats.org/officeDocument/2006/relationships" xmlns:p="http://schemas.openxmlformats.org/presentationml/2006/main">
  <p:tag name="EE4P_AGENDAWIZARD" val="item_34f253b2-3044-4574-9970-4cf76daca6c8_Topic"/>
  <p:tag name="EE4P_AGENDAWIZARD_CONTENT" val="/写在最后"/>
  <p:tag name="EE4P_AGENDAWIZARD_PROPERTIES" val="77.00465/354.2784/204.1258/31.5048"/>
</p:tagLst>
</file>

<file path=ppt/tags/tag364.xml><?xml version="1.0" encoding="utf-8"?>
<p:tagLst xmlns:a="http://schemas.openxmlformats.org/drawingml/2006/main" xmlns:r="http://schemas.openxmlformats.org/officeDocument/2006/relationships" xmlns:p="http://schemas.openxmlformats.org/presentationml/2006/main">
  <p:tag name="EE4P_AGENDAWIZARD" val="item_34f253b2-3044-4574-9970-4cf76daca6c8_ItemNo"/>
  <p:tag name="EE4P_AGENDAWIZARD_CONTENT" val="/5"/>
  <p:tag name="EE4P_AGENDAWIZARD_PROPERTIES" val="40.49992/354.2784/31.50472/31.5048"/>
</p:tagLst>
</file>

<file path=ppt/tags/tag365.xml><?xml version="1.0" encoding="utf-8"?>
<p:tagLst xmlns:a="http://schemas.openxmlformats.org/drawingml/2006/main" xmlns:r="http://schemas.openxmlformats.org/officeDocument/2006/relationships" xmlns:p="http://schemas.openxmlformats.org/presentationml/2006/main">
  <p:tag name="EE4P_AGENDAWIZARD" val="item_c60992c8-7d55-4dcf-8ecc-a61dd8265ca1_PageNo"/>
  <p:tag name="EE4P_AGENDAWIZARD_PROPERTIES" val="904.603/317.7736/8.709291/31.50472"/>
  <p:tag name="EE4P_AGENDAWIZARD_CONTENT" val="/141"/>
</p:tagLst>
</file>

<file path=ppt/tags/tag366.xml><?xml version="1.0" encoding="utf-8"?>
<p:tagLst xmlns:a="http://schemas.openxmlformats.org/drawingml/2006/main" xmlns:r="http://schemas.openxmlformats.org/officeDocument/2006/relationships" xmlns:p="http://schemas.openxmlformats.org/presentationml/2006/main">
  <p:tag name="EE4P_AGENDAWIZARD" val="item_c60992c8-7d55-4dcf-8ecc-a61dd8265ca1_Topic"/>
  <p:tag name="EE4P_AGENDAWIZARD_CONTENT" val="/小小的实验"/>
  <p:tag name="EE4P_AGENDAWIZARD_PROPERTIES" val="77.00465/317.7736/204.1258/31.50472"/>
</p:tagLst>
</file>

<file path=ppt/tags/tag367.xml><?xml version="1.0" encoding="utf-8"?>
<p:tagLst xmlns:a="http://schemas.openxmlformats.org/drawingml/2006/main" xmlns:r="http://schemas.openxmlformats.org/officeDocument/2006/relationships" xmlns:p="http://schemas.openxmlformats.org/presentationml/2006/main">
  <p:tag name="EE4P_AGENDAWIZARD" val="item_c60992c8-7d55-4dcf-8ecc-a61dd8265ca1_ItemNo"/>
  <p:tag name="EE4P_AGENDAWIZARD_CONTENT" val="/4"/>
  <p:tag name="EE4P_AGENDAWIZARD_PROPERTIES" val="40.49992/317.7736/31.50472/31.50472"/>
</p:tagLst>
</file>

<file path=ppt/tags/tag368.xml><?xml version="1.0" encoding="utf-8"?>
<p:tagLst xmlns:a="http://schemas.openxmlformats.org/drawingml/2006/main" xmlns:r="http://schemas.openxmlformats.org/officeDocument/2006/relationships" xmlns:p="http://schemas.openxmlformats.org/presentationml/2006/main">
  <p:tag name="EE4P_AGENDAWIZARD" val="item_21862d2d-5254-47a9-8dc0-562d13eb7381_PageNo"/>
  <p:tag name="EE4P_AGENDAWIZARD_PROPERTIES" val="904.603/281.2689/8.709291/31.50472"/>
  <p:tag name="EE4P_AGENDAWIZARD_CONTENT" val="/47"/>
</p:tagLst>
</file>

<file path=ppt/tags/tag369.xml><?xml version="1.0" encoding="utf-8"?>
<p:tagLst xmlns:a="http://schemas.openxmlformats.org/drawingml/2006/main" xmlns:r="http://schemas.openxmlformats.org/officeDocument/2006/relationships" xmlns:p="http://schemas.openxmlformats.org/presentationml/2006/main">
  <p:tag name="EE4P_AGENDAWIZARD" val="item_21862d2d-5254-47a9-8dc0-562d13eb7381_Topic"/>
  <p:tag name="EE4P_AGENDAWIZARD_CONTENT" val="/YOLO来了"/>
  <p:tag name="EE4P_AGENDAWIZARD_PROPERTIES" val="77.00465/281.2689/204.1258/31.50472"/>
</p:tagLst>
</file>

<file path=ppt/tags/tag37.xml><?xml version="1.0" encoding="utf-8"?>
<p:tagLst xmlns:a="http://schemas.openxmlformats.org/drawingml/2006/main" xmlns:r="http://schemas.openxmlformats.org/officeDocument/2006/relationships" xmlns:p="http://schemas.openxmlformats.org/presentationml/2006/main">
  <p:tag name="EE4P_AGENDAWIZARD" val="item_21862d2d-5254-47a9-8dc0-562d13eb7381_ItemNo"/>
  <p:tag name="EE4P_AGENDAWIZARD_CONTENT" val="/3"/>
  <p:tag name="EE4P_AGENDAWIZARD_PROPERTIES" val="40.49992/317.7736/31.50472/31.50472"/>
</p:tagLst>
</file>

<file path=ppt/tags/tag370.xml><?xml version="1.0" encoding="utf-8"?>
<p:tagLst xmlns:a="http://schemas.openxmlformats.org/drawingml/2006/main" xmlns:r="http://schemas.openxmlformats.org/officeDocument/2006/relationships" xmlns:p="http://schemas.openxmlformats.org/presentationml/2006/main">
  <p:tag name="EE4P_AGENDAWIZARD" val="item_21862d2d-5254-47a9-8dc0-562d13eb7381_ItemNo"/>
  <p:tag name="EE4P_AGENDAWIZARD_CONTENT" val="/3"/>
  <p:tag name="EE4P_AGENDAWIZARD_PROPERTIES" val="40.49992/281.2689/31.50472/31.50472"/>
</p:tagLst>
</file>

<file path=ppt/tags/tag371.xml><?xml version="1.0" encoding="utf-8"?>
<p:tagLst xmlns:a="http://schemas.openxmlformats.org/drawingml/2006/main" xmlns:r="http://schemas.openxmlformats.org/officeDocument/2006/relationships" xmlns:p="http://schemas.openxmlformats.org/presentationml/2006/main">
  <p:tag name="EE4P_AGENDAWIZARD" val="item_75f37bd0-74cb-4d62-af35-9c596ed4cb43_Element"/>
</p:tagLst>
</file>

<file path=ppt/tags/tag372.xml><?xml version="1.0" encoding="utf-8"?>
<p:tagLst xmlns:a="http://schemas.openxmlformats.org/drawingml/2006/main" xmlns:r="http://schemas.openxmlformats.org/officeDocument/2006/relationships" xmlns:p="http://schemas.openxmlformats.org/presentationml/2006/main">
  <p:tag name="EE4P_AGENDAWIZARD" val="item_75f37bd0-74cb-4d62-af35-9c596ed4cb43_PageNo"/>
  <p:tag name="EE4P_AGENDAWIZARD_PROPERTIES" val="904.603/244.7642/8.709291/31.50472"/>
  <p:tag name="EE4P_AGENDAWIZARD_CONTENT" val="/45"/>
</p:tagLst>
</file>

<file path=ppt/tags/tag373.xml><?xml version="1.0" encoding="utf-8"?>
<p:tagLst xmlns:a="http://schemas.openxmlformats.org/drawingml/2006/main" xmlns:r="http://schemas.openxmlformats.org/officeDocument/2006/relationships" xmlns:p="http://schemas.openxmlformats.org/presentationml/2006/main">
  <p:tag name="EE4P_AGENDAWIZARD" val="item_75f37bd0-74cb-4d62-af35-9c596ed4cb43_Topic"/>
  <p:tag name="EE4P_AGENDAWIZARD_CONTENT" val="/网络任务类型发展"/>
  <p:tag name="EE4P_AGENDAWIZARD_PROPERTIES" val="113.5094/244.7642/167.6211/31.50472"/>
</p:tagLst>
</file>

<file path=ppt/tags/tag374.xml><?xml version="1.0" encoding="utf-8"?>
<p:tagLst xmlns:a="http://schemas.openxmlformats.org/drawingml/2006/main" xmlns:r="http://schemas.openxmlformats.org/officeDocument/2006/relationships" xmlns:p="http://schemas.openxmlformats.org/presentationml/2006/main">
  <p:tag name="EE4P_AGENDAWIZARD" val="item_75f37bd0-74cb-4d62-af35-9c596ed4cb43_ItemNo"/>
  <p:tag name="EE4P_AGENDAWIZARD_CONTENT" val="/2.2"/>
  <p:tag name="EE4P_AGENDAWIZARD_PROPERTIES" val="77.00465/244.7642/31.50472/31.50472"/>
</p:tagLst>
</file>

<file path=ppt/tags/tag375.xml><?xml version="1.0" encoding="utf-8"?>
<p:tagLst xmlns:a="http://schemas.openxmlformats.org/drawingml/2006/main" xmlns:r="http://schemas.openxmlformats.org/officeDocument/2006/relationships" xmlns:p="http://schemas.openxmlformats.org/presentationml/2006/main">
  <p:tag name="EE4P_AGENDAWIZARD" val="item_e9c0193a-0f06-40be-aa54-abab4b14808f_PageNo"/>
  <p:tag name="EE4P_AGENDAWIZARD_PROPERTIES" val="904.603/208.2594/8.709291/31.50472"/>
  <p:tag name="EE4P_AGENDAWIZARD_CONTENT" val="/43"/>
</p:tagLst>
</file>

<file path=ppt/tags/tag376.xml><?xml version="1.0" encoding="utf-8"?>
<p:tagLst xmlns:a="http://schemas.openxmlformats.org/drawingml/2006/main" xmlns:r="http://schemas.openxmlformats.org/officeDocument/2006/relationships" xmlns:p="http://schemas.openxmlformats.org/presentationml/2006/main">
  <p:tag name="EE4P_AGENDAWIZARD" val="item_e9c0193a-0f06-40be-aa54-abab4b14808f_Topic"/>
  <p:tag name="EE4P_AGENDAWIZARD_CONTENT" val="/网络结构发展"/>
  <p:tag name="EE4P_AGENDAWIZARD_PROPERTIES" val="113.5094/208.2594/167.6211/31.50472"/>
</p:tagLst>
</file>

<file path=ppt/tags/tag377.xml><?xml version="1.0" encoding="utf-8"?>
<p:tagLst xmlns:a="http://schemas.openxmlformats.org/drawingml/2006/main" xmlns:r="http://schemas.openxmlformats.org/officeDocument/2006/relationships" xmlns:p="http://schemas.openxmlformats.org/presentationml/2006/main">
  <p:tag name="EE4P_AGENDAWIZARD" val="item_e9c0193a-0f06-40be-aa54-abab4b14808f_ItemNo"/>
  <p:tag name="EE4P_AGENDAWIZARD_CONTENT" val="/2.1"/>
  <p:tag name="EE4P_AGENDAWIZARD_PROPERTIES" val="77.00465/208.2594/31.50472/31.50472"/>
</p:tagLst>
</file>

<file path=ppt/tags/tag378.xml><?xml version="1.0" encoding="utf-8"?>
<p:tagLst xmlns:a="http://schemas.openxmlformats.org/drawingml/2006/main" xmlns:r="http://schemas.openxmlformats.org/officeDocument/2006/relationships" xmlns:p="http://schemas.openxmlformats.org/presentationml/2006/main">
  <p:tag name="EE4P_AGENDAWIZARD" val="item_4cfd5ed4-95c4-43f9-9685-a80be4cd4c1b_PageNo"/>
  <p:tag name="EE4P_AGENDAWIZARD_PROPERTIES" val="904.603/171.7547/8.709291/31.50472"/>
  <p:tag name="EE4P_AGENDAWIZARD_CONTENT" val="/38"/>
</p:tagLst>
</file>

<file path=ppt/tags/tag379.xml><?xml version="1.0" encoding="utf-8"?>
<p:tagLst xmlns:a="http://schemas.openxmlformats.org/drawingml/2006/main" xmlns:r="http://schemas.openxmlformats.org/officeDocument/2006/relationships" xmlns:p="http://schemas.openxmlformats.org/presentationml/2006/main">
  <p:tag name="EE4P_AGENDAWIZARD" val="item_4cfd5ed4-95c4-43f9-9685-a80be4cd4c1b_Topic"/>
  <p:tag name="EE4P_AGENDAWIZARD_CONTENT" val="/目标检测成长点滴"/>
  <p:tag name="EE4P_AGENDAWIZARD_PROPERTIES" val="77.00465/171.7547/204.1258/31.50472"/>
</p:tagLst>
</file>

<file path=ppt/tags/tag38.xml><?xml version="1.0" encoding="utf-8"?>
<p:tagLst xmlns:a="http://schemas.openxmlformats.org/drawingml/2006/main" xmlns:r="http://schemas.openxmlformats.org/officeDocument/2006/relationships" xmlns:p="http://schemas.openxmlformats.org/presentationml/2006/main">
  <p:tag name="EE4P_AGENDAWIZARD" val="item_4cfd5ed4-95c4-43f9-9685-a80be4cd4c1b_PageNo"/>
  <p:tag name="EE4P_AGENDAWIZARD_PROPERTIES" val="904.603/281.2689/8.709291/31.50472"/>
  <p:tag name="EE4P_AGENDAWIZARD_CONTENT" val="/38"/>
</p:tagLst>
</file>

<file path=ppt/tags/tag380.xml><?xml version="1.0" encoding="utf-8"?>
<p:tagLst xmlns:a="http://schemas.openxmlformats.org/drawingml/2006/main" xmlns:r="http://schemas.openxmlformats.org/officeDocument/2006/relationships" xmlns:p="http://schemas.openxmlformats.org/presentationml/2006/main">
  <p:tag name="EE4P_AGENDAWIZARD" val="item_4cfd5ed4-95c4-43f9-9685-a80be4cd4c1b_ItemNo"/>
  <p:tag name="EE4P_AGENDAWIZARD_CONTENT" val="/2"/>
  <p:tag name="EE4P_AGENDAWIZARD_PROPERTIES" val="40.49992/171.7547/31.50472/31.50472"/>
</p:tagLst>
</file>

<file path=ppt/tags/tag381.xml><?xml version="1.0" encoding="utf-8"?>
<p:tagLst xmlns:a="http://schemas.openxmlformats.org/drawingml/2006/main" xmlns:r="http://schemas.openxmlformats.org/officeDocument/2006/relationships" xmlns:p="http://schemas.openxmlformats.org/presentationml/2006/main">
  <p:tag name="EE4P_AGENDAWIZARD" val="item_ff79394e-4f96-4feb-8230-2b02ebe76a91_PageNo"/>
  <p:tag name="EE4P_AGENDAWIZARD_PROPERTIES" val="904.603/135.25/8.709291/31.50472"/>
  <p:tag name="EE4P_AGENDAWIZARD_CONTENT" val="/6"/>
</p:tagLst>
</file>

<file path=ppt/tags/tag382.xml><?xml version="1.0" encoding="utf-8"?>
<p:tagLst xmlns:a="http://schemas.openxmlformats.org/drawingml/2006/main" xmlns:r="http://schemas.openxmlformats.org/officeDocument/2006/relationships" xmlns:p="http://schemas.openxmlformats.org/presentationml/2006/main">
  <p:tag name="EE4P_AGENDAWIZARD" val="item_ff79394e-4f96-4feb-8230-2b02ebe76a91_Topic"/>
  <p:tag name="EE4P_AGENDAWIZARD_CONTENT" val="/目标检测是什么？"/>
  <p:tag name="EE4P_AGENDAWIZARD_PROPERTIES" val="77.00465/135.25/204.1258/31.50472"/>
</p:tagLst>
</file>

<file path=ppt/tags/tag383.xml><?xml version="1.0" encoding="utf-8"?>
<p:tagLst xmlns:a="http://schemas.openxmlformats.org/drawingml/2006/main" xmlns:r="http://schemas.openxmlformats.org/officeDocument/2006/relationships" xmlns:p="http://schemas.openxmlformats.org/presentationml/2006/main">
  <p:tag name="EE4P_AGENDAWIZARD" val="item_ff79394e-4f96-4feb-8230-2b02ebe76a91_ItemNo"/>
  <p:tag name="EE4P_AGENDAWIZARD_CONTENT" val="/1"/>
  <p:tag name="EE4P_AGENDAWIZARD_PROPERTIES" val="40.49992/135.25/31.50472/31.50472"/>
</p:tagLst>
</file>

<file path=ppt/tags/tag38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85.xml><?xml version="1.0" encoding="utf-8"?>
<p:tagLst xmlns:a="http://schemas.openxmlformats.org/drawingml/2006/main" xmlns:r="http://schemas.openxmlformats.org/officeDocument/2006/relationships" xmlns:p="http://schemas.openxmlformats.org/presentationml/2006/main">
  <p:tag name="EE4P_SLIDEID" val="21862d2d-5254-47a9-8dc0-562d13eb7381"/>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7.xml><?xml version="1.0" encoding="utf-8"?>
<p:tagLst xmlns:a="http://schemas.openxmlformats.org/drawingml/2006/main" xmlns:r="http://schemas.openxmlformats.org/officeDocument/2006/relationships" xmlns:p="http://schemas.openxmlformats.org/presentationml/2006/main">
  <p:tag name="EE4P_AGENDAWIZARD" val="item_34f253b2-3044-4574-9970-4cf76daca6c8_PageNo"/>
  <p:tag name="EE4P_AGENDAWIZARD_PROPERTIES" val="904.603/281.2689/8.709291/31.50472"/>
  <p:tag name="EE4P_AGENDAWIZARD_CONTENT" val="/143"/>
</p:tagLst>
</file>

<file path=ppt/tags/tag388.xml><?xml version="1.0" encoding="utf-8"?>
<p:tagLst xmlns:a="http://schemas.openxmlformats.org/drawingml/2006/main" xmlns:r="http://schemas.openxmlformats.org/officeDocument/2006/relationships" xmlns:p="http://schemas.openxmlformats.org/presentationml/2006/main">
  <p:tag name="EE4P_AGENDAWIZARD" val="item_34f253b2-3044-4574-9970-4cf76daca6c8_Topic"/>
  <p:tag name="EE4P_AGENDAWIZARD_CONTENT" val="/写在最后"/>
  <p:tag name="EE4P_AGENDAWIZARD_PROPERTIES" val="77.00465/281.2689/204.1258/31.50472"/>
</p:tagLst>
</file>

<file path=ppt/tags/tag389.xml><?xml version="1.0" encoding="utf-8"?>
<p:tagLst xmlns:a="http://schemas.openxmlformats.org/drawingml/2006/main" xmlns:r="http://schemas.openxmlformats.org/officeDocument/2006/relationships" xmlns:p="http://schemas.openxmlformats.org/presentationml/2006/main">
  <p:tag name="EE4P_AGENDAWIZARD" val="item_34f253b2-3044-4574-9970-4cf76daca6c8_ItemNo"/>
  <p:tag name="EE4P_AGENDAWIZARD_CONTENT" val="/5"/>
  <p:tag name="EE4P_AGENDAWIZARD_PROPERTIES" val="40.49992/281.2689/31.50472/31.50472"/>
</p:tagLst>
</file>

<file path=ppt/tags/tag39.xml><?xml version="1.0" encoding="utf-8"?>
<p:tagLst xmlns:a="http://schemas.openxmlformats.org/drawingml/2006/main" xmlns:r="http://schemas.openxmlformats.org/officeDocument/2006/relationships" xmlns:p="http://schemas.openxmlformats.org/presentationml/2006/main">
  <p:tag name="EE4P_AGENDAWIZARD" val="item_4cfd5ed4-95c4-43f9-9685-a80be4cd4c1b_Topic"/>
  <p:tag name="EE4P_AGENDAWIZARD_CONTENT" val="/目标检测成长点滴"/>
  <p:tag name="EE4P_AGENDAWIZARD_PROPERTIES" val="77.00465/281.2689/204.1258/31.50472"/>
</p:tagLst>
</file>

<file path=ppt/tags/tag390.xml><?xml version="1.0" encoding="utf-8"?>
<p:tagLst xmlns:a="http://schemas.openxmlformats.org/drawingml/2006/main" xmlns:r="http://schemas.openxmlformats.org/officeDocument/2006/relationships" xmlns:p="http://schemas.openxmlformats.org/presentationml/2006/main">
  <p:tag name="EE4P_AGENDAWIZARD" val="item_c60992c8-7d55-4dcf-8ecc-a61dd8265ca1_PageNo"/>
  <p:tag name="EE4P_AGENDAWIZARD_PROPERTIES" val="904.603/244.7642/8.709291/31.50472"/>
  <p:tag name="EE4P_AGENDAWIZARD_CONTENT" val="/141"/>
</p:tagLst>
</file>

<file path=ppt/tags/tag391.xml><?xml version="1.0" encoding="utf-8"?>
<p:tagLst xmlns:a="http://schemas.openxmlformats.org/drawingml/2006/main" xmlns:r="http://schemas.openxmlformats.org/officeDocument/2006/relationships" xmlns:p="http://schemas.openxmlformats.org/presentationml/2006/main">
  <p:tag name="EE4P_AGENDAWIZARD" val="item_c60992c8-7d55-4dcf-8ecc-a61dd8265ca1_Topic"/>
  <p:tag name="EE4P_AGENDAWIZARD_CONTENT" val="/小小的实验"/>
  <p:tag name="EE4P_AGENDAWIZARD_PROPERTIES" val="77.00465/244.7642/204.1258/31.50472"/>
</p:tagLst>
</file>

<file path=ppt/tags/tag392.xml><?xml version="1.0" encoding="utf-8"?>
<p:tagLst xmlns:a="http://schemas.openxmlformats.org/drawingml/2006/main" xmlns:r="http://schemas.openxmlformats.org/officeDocument/2006/relationships" xmlns:p="http://schemas.openxmlformats.org/presentationml/2006/main">
  <p:tag name="EE4P_AGENDAWIZARD" val="item_c60992c8-7d55-4dcf-8ecc-a61dd8265ca1_ItemNo"/>
  <p:tag name="EE4P_AGENDAWIZARD_CONTENT" val="/4"/>
  <p:tag name="EE4P_AGENDAWIZARD_PROPERTIES" val="40.49992/244.7642/31.50472/31.50472"/>
</p:tagLst>
</file>

<file path=ppt/tags/tag393.xml><?xml version="1.0" encoding="utf-8"?>
<p:tagLst xmlns:a="http://schemas.openxmlformats.org/drawingml/2006/main" xmlns:r="http://schemas.openxmlformats.org/officeDocument/2006/relationships" xmlns:p="http://schemas.openxmlformats.org/presentationml/2006/main">
  <p:tag name="EE4P_AGENDAWIZARD" val="item_21862d2d-5254-47a9-8dc0-562d13eb7381_Element"/>
</p:tagLst>
</file>

<file path=ppt/tags/tag394.xml><?xml version="1.0" encoding="utf-8"?>
<p:tagLst xmlns:a="http://schemas.openxmlformats.org/drawingml/2006/main" xmlns:r="http://schemas.openxmlformats.org/officeDocument/2006/relationships" xmlns:p="http://schemas.openxmlformats.org/presentationml/2006/main">
  <p:tag name="EE4P_AGENDAWIZARD" val="item_21862d2d-5254-47a9-8dc0-562d13eb7381_PageNo"/>
  <p:tag name="EE4P_AGENDAWIZARD_PROPERTIES" val="904.603/208.2594/8.709291/31.50472"/>
  <p:tag name="EE4P_AGENDAWIZARD_CONTENT" val="/47"/>
</p:tagLst>
</file>

<file path=ppt/tags/tag395.xml><?xml version="1.0" encoding="utf-8"?>
<p:tagLst xmlns:a="http://schemas.openxmlformats.org/drawingml/2006/main" xmlns:r="http://schemas.openxmlformats.org/officeDocument/2006/relationships" xmlns:p="http://schemas.openxmlformats.org/presentationml/2006/main">
  <p:tag name="EE4P_AGENDAWIZARD" val="item_21862d2d-5254-47a9-8dc0-562d13eb7381_Topic"/>
  <p:tag name="EE4P_AGENDAWIZARD_CONTENT" val="/YOLO来了"/>
  <p:tag name="EE4P_AGENDAWIZARD_PROPERTIES" val="77.00465/208.2594/204.1258/31.50472"/>
</p:tagLst>
</file>

<file path=ppt/tags/tag396.xml><?xml version="1.0" encoding="utf-8"?>
<p:tagLst xmlns:a="http://schemas.openxmlformats.org/drawingml/2006/main" xmlns:r="http://schemas.openxmlformats.org/officeDocument/2006/relationships" xmlns:p="http://schemas.openxmlformats.org/presentationml/2006/main">
  <p:tag name="EE4P_AGENDAWIZARD" val="item_21862d2d-5254-47a9-8dc0-562d13eb7381_ItemNo"/>
  <p:tag name="EE4P_AGENDAWIZARD_CONTENT" val="/3"/>
  <p:tag name="EE4P_AGENDAWIZARD_PROPERTIES" val="40.49992/208.2594/31.50472/31.50472"/>
</p:tagLst>
</file>

<file path=ppt/tags/tag397.xml><?xml version="1.0" encoding="utf-8"?>
<p:tagLst xmlns:a="http://schemas.openxmlformats.org/drawingml/2006/main" xmlns:r="http://schemas.openxmlformats.org/officeDocument/2006/relationships" xmlns:p="http://schemas.openxmlformats.org/presentationml/2006/main">
  <p:tag name="EE4P_AGENDAWIZARD" val="item_4cfd5ed4-95c4-43f9-9685-a80be4cd4c1b_PageNo"/>
  <p:tag name="EE4P_AGENDAWIZARD_PROPERTIES" val="904.603/171.7547/8.709291/31.50472"/>
  <p:tag name="EE4P_AGENDAWIZARD_CONTENT" val="/38"/>
</p:tagLst>
</file>

<file path=ppt/tags/tag398.xml><?xml version="1.0" encoding="utf-8"?>
<p:tagLst xmlns:a="http://schemas.openxmlformats.org/drawingml/2006/main" xmlns:r="http://schemas.openxmlformats.org/officeDocument/2006/relationships" xmlns:p="http://schemas.openxmlformats.org/presentationml/2006/main">
  <p:tag name="EE4P_AGENDAWIZARD" val="item_4cfd5ed4-95c4-43f9-9685-a80be4cd4c1b_Topic"/>
  <p:tag name="EE4P_AGENDAWIZARD_CONTENT" val="/目标检测成长点滴"/>
  <p:tag name="EE4P_AGENDAWIZARD_PROPERTIES" val="77.00465/171.7547/204.1258/31.50472"/>
</p:tagLst>
</file>

<file path=ppt/tags/tag3980.xml><?xml version="1.0" encoding="utf-8"?>
<p:tagLst xmlns:a="http://schemas.openxmlformats.org/drawingml/2006/main" xmlns:r="http://schemas.openxmlformats.org/officeDocument/2006/relationships" xmlns:p="http://schemas.openxmlformats.org/presentationml/2006/main">
  <p:tag name="EE4P_TEMPLATESTYLE" val="5"/>
</p:tagLst>
</file>

<file path=ppt/tags/tag399.xml><?xml version="1.0" encoding="utf-8"?>
<p:tagLst xmlns:a="http://schemas.openxmlformats.org/drawingml/2006/main" xmlns:r="http://schemas.openxmlformats.org/officeDocument/2006/relationships" xmlns:p="http://schemas.openxmlformats.org/presentationml/2006/main">
  <p:tag name="EE4P_AGENDAWIZARD" val="item_4cfd5ed4-95c4-43f9-9685-a80be4cd4c1b_ItemNo"/>
  <p:tag name="EE4P_AGENDAWIZARD_CONTENT" val="/2"/>
  <p:tag name="EE4P_AGENDAWIZARD_PROPERTIES" val="40.49992/171.7547/31.50472/31.50472"/>
</p:tagLst>
</file>

<file path=ppt/tags/tag4.xml><?xml version="1.0" encoding="utf-8"?>
<p:tagLst xmlns:a="http://schemas.openxmlformats.org/drawingml/2006/main" xmlns:r="http://schemas.openxmlformats.org/officeDocument/2006/relationships" xmlns:p="http://schemas.openxmlformats.org/presentationml/2006/main">
  <p:tag name="EE4P_TEMPLATESTYLE" val="5"/>
</p:tagLst>
</file>

<file path=ppt/tags/tag40.xml><?xml version="1.0" encoding="utf-8"?>
<p:tagLst xmlns:a="http://schemas.openxmlformats.org/drawingml/2006/main" xmlns:r="http://schemas.openxmlformats.org/officeDocument/2006/relationships" xmlns:p="http://schemas.openxmlformats.org/presentationml/2006/main">
  <p:tag name="EE4P_AGENDAWIZARD" val="item_4cfd5ed4-95c4-43f9-9685-a80be4cd4c1b_ItemNo"/>
  <p:tag name="EE4P_AGENDAWIZARD_CONTENT" val="/2"/>
  <p:tag name="EE4P_AGENDAWIZARD_PROPERTIES" val="40.49992/281.2689/31.50472/31.50472"/>
</p:tagLst>
</file>

<file path=ppt/tags/tag400.xml><?xml version="1.0" encoding="utf-8"?>
<p:tagLst xmlns:a="http://schemas.openxmlformats.org/drawingml/2006/main" xmlns:r="http://schemas.openxmlformats.org/officeDocument/2006/relationships" xmlns:p="http://schemas.openxmlformats.org/presentationml/2006/main">
  <p:tag name="EE4P_AGENDAWIZARD" val="item_ff79394e-4f96-4feb-8230-2b02ebe76a91_PageNo"/>
  <p:tag name="EE4P_AGENDAWIZARD_PROPERTIES" val="904.603/135.25/8.709291/31.50472"/>
  <p:tag name="EE4P_AGENDAWIZARD_CONTENT" val="/6"/>
</p:tagLst>
</file>

<file path=ppt/tags/tag401.xml><?xml version="1.0" encoding="utf-8"?>
<p:tagLst xmlns:a="http://schemas.openxmlformats.org/drawingml/2006/main" xmlns:r="http://schemas.openxmlformats.org/officeDocument/2006/relationships" xmlns:p="http://schemas.openxmlformats.org/presentationml/2006/main">
  <p:tag name="EE4P_AGENDAWIZARD" val="item_ff79394e-4f96-4feb-8230-2b02ebe76a91_Topic"/>
  <p:tag name="EE4P_AGENDAWIZARD_CONTENT" val="/目标检测是什么？"/>
  <p:tag name="EE4P_AGENDAWIZARD_PROPERTIES" val="77.00465/135.25/204.1258/31.50472"/>
</p:tagLst>
</file>

<file path=ppt/tags/tag4010.xml><?xml version="1.0" encoding="utf-8"?>
<p:tagLst xmlns:a="http://schemas.openxmlformats.org/drawingml/2006/main" xmlns:r="http://schemas.openxmlformats.org/officeDocument/2006/relationships" xmlns:p="http://schemas.openxmlformats.org/presentationml/2006/main">
  <p:tag name="EE4P_TEMPLATESTYLE" val="5"/>
</p:tagLst>
</file>

<file path=ppt/tags/tag402.xml><?xml version="1.0" encoding="utf-8"?>
<p:tagLst xmlns:a="http://schemas.openxmlformats.org/drawingml/2006/main" xmlns:r="http://schemas.openxmlformats.org/officeDocument/2006/relationships" xmlns:p="http://schemas.openxmlformats.org/presentationml/2006/main">
  <p:tag name="EE4P_AGENDAWIZARD" val="item_ff79394e-4f96-4feb-8230-2b02ebe76a91_ItemNo"/>
  <p:tag name="EE4P_AGENDAWIZARD_CONTENT" val="/1"/>
  <p:tag name="EE4P_AGENDAWIZARD_PROPERTIES" val="40.49992/135.25/31.50472/31.50472"/>
</p:tagLst>
</file>

<file path=ppt/tags/tag4020.xml><?xml version="1.0" encoding="utf-8"?>
<p:tagLst xmlns:a="http://schemas.openxmlformats.org/drawingml/2006/main" xmlns:r="http://schemas.openxmlformats.org/officeDocument/2006/relationships" xmlns:p="http://schemas.openxmlformats.org/presentationml/2006/main">
  <p:tag name="EE4P_TEMPLATESTYLE" val="5"/>
</p:tagLst>
</file>

<file path=ppt/tags/tag40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50.xml><?xml version="1.0" encoding="utf-8"?>
<p:tagLst xmlns:a="http://schemas.openxmlformats.org/drawingml/2006/main" xmlns:r="http://schemas.openxmlformats.org/officeDocument/2006/relationships" xmlns:p="http://schemas.openxmlformats.org/presentationml/2006/main">
  <p:tag name="EE4P_TEMPLATESTYLE" val="5"/>
</p:tagLst>
</file>

<file path=ppt/tags/tag4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7.xml><?xml version="1.0" encoding="utf-8"?>
<p:tagLst xmlns:a="http://schemas.openxmlformats.org/drawingml/2006/main" xmlns:r="http://schemas.openxmlformats.org/officeDocument/2006/relationships" xmlns:p="http://schemas.openxmlformats.org/presentationml/2006/main">
  <p:tag name="EE4P_TEMPLATESTYLE" val="5"/>
</p:tagLst>
</file>

<file path=ppt/tags/tag4070.xml><?xml version="1.0" encoding="utf-8"?>
<p:tagLst xmlns:a="http://schemas.openxmlformats.org/drawingml/2006/main" xmlns:r="http://schemas.openxmlformats.org/officeDocument/2006/relationships" xmlns:p="http://schemas.openxmlformats.org/presentationml/2006/main">
  <p:tag name="EE4P_TEMPLATESTYLE" val="5"/>
</p:tagLst>
</file>

<file path=ppt/tags/tag408.xml><?xml version="1.0" encoding="utf-8"?>
<p:tagLst xmlns:a="http://schemas.openxmlformats.org/drawingml/2006/main" xmlns:r="http://schemas.openxmlformats.org/officeDocument/2006/relationships" xmlns:p="http://schemas.openxmlformats.org/presentationml/2006/main">
  <p:tag name="EE4P_TEMPLATESTYLE" val="5"/>
</p:tagLst>
</file>

<file path=ppt/tags/tag409.xml><?xml version="1.0" encoding="utf-8"?>
<p:tagLst xmlns:a="http://schemas.openxmlformats.org/drawingml/2006/main" xmlns:r="http://schemas.openxmlformats.org/officeDocument/2006/relationships" xmlns:p="http://schemas.openxmlformats.org/presentationml/2006/main">
  <p:tag name="EE4P_TEMPLATESTYLE" val="5"/>
</p:tagLst>
</file>

<file path=ppt/tags/tag41.xml><?xml version="1.0" encoding="utf-8"?>
<p:tagLst xmlns:a="http://schemas.openxmlformats.org/drawingml/2006/main" xmlns:r="http://schemas.openxmlformats.org/officeDocument/2006/relationships" xmlns:p="http://schemas.openxmlformats.org/presentationml/2006/main">
  <p:tag name="EE4P_AGENDAWIZARD" val="item_8478d2ac-0780-482f-8636-0dabe776632d_PageNo"/>
  <p:tag name="EE4P_AGENDAWIZARD_PROPERTIES" val="904.603/244.7642/8.709291/31.50472"/>
  <p:tag name="EE4P_AGENDAWIZARD_CONTENT" val="/12"/>
</p:tagLst>
</file>

<file path=ppt/tags/tag410.xml><?xml version="1.0" encoding="utf-8"?>
<p:tagLst xmlns:a="http://schemas.openxmlformats.org/drawingml/2006/main" xmlns:r="http://schemas.openxmlformats.org/officeDocument/2006/relationships" xmlns:p="http://schemas.openxmlformats.org/presentationml/2006/main">
  <p:tag name="EE4P_TEMPLATESTYLE" val="5"/>
</p:tagLst>
</file>

<file path=ppt/tags/tag411.xml><?xml version="1.0" encoding="utf-8"?>
<p:tagLst xmlns:a="http://schemas.openxmlformats.org/drawingml/2006/main" xmlns:r="http://schemas.openxmlformats.org/officeDocument/2006/relationships" xmlns:p="http://schemas.openxmlformats.org/presentationml/2006/main">
  <p:tag name="EE4P_TEMPLATESTYLE" val="3"/>
</p:tagLst>
</file>

<file path=ppt/tags/tag412.xml><?xml version="1.0" encoding="utf-8"?>
<p:tagLst xmlns:a="http://schemas.openxmlformats.org/drawingml/2006/main" xmlns:r="http://schemas.openxmlformats.org/officeDocument/2006/relationships" xmlns:p="http://schemas.openxmlformats.org/presentationml/2006/main">
  <p:tag name="EE4P_TEMPLATESTYLE" val="3"/>
</p:tagLst>
</file>

<file path=ppt/tags/tag413.xml><?xml version="1.0" encoding="utf-8"?>
<p:tagLst xmlns:a="http://schemas.openxmlformats.org/drawingml/2006/main" xmlns:r="http://schemas.openxmlformats.org/officeDocument/2006/relationships" xmlns:p="http://schemas.openxmlformats.org/presentationml/2006/main">
  <p:tag name="EE4P_TEMPLATESTYLE" val="3"/>
</p:tagLst>
</file>

<file path=ppt/tags/tag414.xml><?xml version="1.0" encoding="utf-8"?>
<p:tagLst xmlns:a="http://schemas.openxmlformats.org/drawingml/2006/main" xmlns:r="http://schemas.openxmlformats.org/officeDocument/2006/relationships" xmlns:p="http://schemas.openxmlformats.org/presentationml/2006/main">
  <p:tag name="EE4P_TEMPLATESTYLE" val="3"/>
</p:tagLst>
</file>

<file path=ppt/tags/tag4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6.xml><?xml version="1.0" encoding="utf-8"?>
<p:tagLst xmlns:a="http://schemas.openxmlformats.org/drawingml/2006/main" xmlns:r="http://schemas.openxmlformats.org/officeDocument/2006/relationships" xmlns:p="http://schemas.openxmlformats.org/presentationml/2006/main">
  <p:tag name="EE4P_TEMPLATESTYLE" val="5"/>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9.xml><?xml version="1.0" encoding="utf-8"?>
<p:tagLst xmlns:a="http://schemas.openxmlformats.org/drawingml/2006/main" xmlns:r="http://schemas.openxmlformats.org/officeDocument/2006/relationships" xmlns:p="http://schemas.openxmlformats.org/presentationml/2006/main">
  <p:tag name="EE4P_TEMPLATESTYLE" val="5"/>
</p:tagLst>
</file>

<file path=ppt/tags/tag42.xml><?xml version="1.0" encoding="utf-8"?>
<p:tagLst xmlns:a="http://schemas.openxmlformats.org/drawingml/2006/main" xmlns:r="http://schemas.openxmlformats.org/officeDocument/2006/relationships" xmlns:p="http://schemas.openxmlformats.org/presentationml/2006/main">
  <p:tag name="EE4P_AGENDAWIZARD" val="item_8478d2ac-0780-482f-8636-0dabe776632d_Topic"/>
  <p:tag name="EE4P_AGENDAWIZARD_CONTENT" val="/一些不得不介绍的概念"/>
  <p:tag name="EE4P_AGENDAWIZARD_PROPERTIES" val="113.5094/244.7642/167.6211/31.50472"/>
</p:tagLst>
</file>

<file path=ppt/tags/tag4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1.xml><?xml version="1.0" encoding="utf-8"?>
<p:tagLst xmlns:a="http://schemas.openxmlformats.org/drawingml/2006/main" xmlns:r="http://schemas.openxmlformats.org/officeDocument/2006/relationships" xmlns:p="http://schemas.openxmlformats.org/presentationml/2006/main">
  <p:tag name="EE4P_SLIDEID" val="73c50061-2ef5-463e-901c-c6cb38993807"/>
</p:tagLst>
</file>

<file path=ppt/tags/tag422.xml><?xml version="1.0" encoding="utf-8"?>
<p:tagLst xmlns:a="http://schemas.openxmlformats.org/drawingml/2006/main" xmlns:r="http://schemas.openxmlformats.org/officeDocument/2006/relationships" xmlns:p="http://schemas.openxmlformats.org/presentationml/2006/main">
  <p:tag name="EE4P_AGENDAWIZARD" val="item_951219b9-2655-4923-a391-53bd2df846b5_PageNo"/>
  <p:tag name="EE4P_AGENDAWIZARD_PROPERTIES" val="910.4155/466.4447/5.267795/19.05543"/>
  <p:tag name="EE4P_AGENDAWIZARD_CONTENT" val="/132"/>
</p:tagLst>
</file>

<file path=ppt/tags/tag423.xml><?xml version="1.0" encoding="utf-8"?>
<p:tagLst xmlns:a="http://schemas.openxmlformats.org/drawingml/2006/main" xmlns:r="http://schemas.openxmlformats.org/officeDocument/2006/relationships" xmlns:p="http://schemas.openxmlformats.org/presentationml/2006/main">
  <p:tag name="EE4P_AGENDAWIZARD" val="item_951219b9-2655-4923-a391-53bd2df846b5_Topic"/>
  <p:tag name="EE4P_AGENDAWIZARD_CONTENT" val="/YOLOv9"/>
  <p:tag name="EE4P_AGENDAWIZARD_PROPERTIES" val="62.57953/466.4447/154.1991/19.05543"/>
</p:tagLst>
</file>

<file path=ppt/tags/tag424.xml><?xml version="1.0" encoding="utf-8"?>
<p:tagLst xmlns:a="http://schemas.openxmlformats.org/drawingml/2006/main" xmlns:r="http://schemas.openxmlformats.org/officeDocument/2006/relationships" xmlns:p="http://schemas.openxmlformats.org/presentationml/2006/main">
  <p:tag name="EE4P_AGENDAWIZARD" val="item_951219b9-2655-4923-a391-53bd2df846b5_ItemNo"/>
  <p:tag name="EE4P_AGENDAWIZARD_CONTENT" val="/16"/>
  <p:tag name="EE4P_AGENDAWIZARD_PROPERTIES" val="40.49992/466.4447/19.05543/19.05543"/>
</p:tagLst>
</file>

<file path=ppt/tags/tag425.xml><?xml version="1.0" encoding="utf-8"?>
<p:tagLst xmlns:a="http://schemas.openxmlformats.org/drawingml/2006/main" xmlns:r="http://schemas.openxmlformats.org/officeDocument/2006/relationships" xmlns:p="http://schemas.openxmlformats.org/presentationml/2006/main">
  <p:tag name="EE4P_AGENDAWIZARD" val="item_f0b92527-73ca-4038-a3d9-fe77d63e682c_PageNo"/>
  <p:tag name="EE4P_AGENDAWIZARD_PROPERTIES" val="910.4155/444.3651/5.267795/19.05543"/>
  <p:tag name="EE4P_AGENDAWIZARD_CONTENT" val="/124"/>
</p:tagLst>
</file>

<file path=ppt/tags/tag426.xml><?xml version="1.0" encoding="utf-8"?>
<p:tagLst xmlns:a="http://schemas.openxmlformats.org/drawingml/2006/main" xmlns:r="http://schemas.openxmlformats.org/officeDocument/2006/relationships" xmlns:p="http://schemas.openxmlformats.org/presentationml/2006/main">
  <p:tag name="EE4P_AGENDAWIZARD" val="item_f0b92527-73ca-4038-a3d9-fe77d63e682c_Topic"/>
  <p:tag name="EE4P_AGENDAWIZARD_CONTENT" val="/YOLO-World"/>
  <p:tag name="EE4P_AGENDAWIZARD_PROPERTIES" val="62.57953/444.3651/154.1991/19.05543"/>
</p:tagLst>
</file>

<file path=ppt/tags/tag427.xml><?xml version="1.0" encoding="utf-8"?>
<p:tagLst xmlns:a="http://schemas.openxmlformats.org/drawingml/2006/main" xmlns:r="http://schemas.openxmlformats.org/officeDocument/2006/relationships" xmlns:p="http://schemas.openxmlformats.org/presentationml/2006/main">
  <p:tag name="EE4P_AGENDAWIZARD" val="item_f0b92527-73ca-4038-a3d9-fe77d63e682c_ItemNo"/>
  <p:tag name="EE4P_AGENDAWIZARD_CONTENT" val="/15"/>
  <p:tag name="EE4P_AGENDAWIZARD_PROPERTIES" val="40.49992/444.3651/19.05543/19.05543"/>
</p:tagLst>
</file>

<file path=ppt/tags/tag428.xml><?xml version="1.0" encoding="utf-8"?>
<p:tagLst xmlns:a="http://schemas.openxmlformats.org/drawingml/2006/main" xmlns:r="http://schemas.openxmlformats.org/officeDocument/2006/relationships" xmlns:p="http://schemas.openxmlformats.org/presentationml/2006/main">
  <p:tag name="EE4P_AGENDAWIZARD" val="item_843462fd-bd4c-4a19-8c73-2db80e62d07c_PageNo"/>
  <p:tag name="EE4P_AGENDAWIZARD_PROPERTIES" val="910.4155/422.2854/5.267795/19.05536"/>
  <p:tag name="EE4P_AGENDAWIZARD_CONTENT" val="/120"/>
</p:tagLst>
</file>

<file path=ppt/tags/tag429.xml><?xml version="1.0" encoding="utf-8"?>
<p:tagLst xmlns:a="http://schemas.openxmlformats.org/drawingml/2006/main" xmlns:r="http://schemas.openxmlformats.org/officeDocument/2006/relationships" xmlns:p="http://schemas.openxmlformats.org/presentationml/2006/main">
  <p:tag name="EE4P_AGENDAWIZARD" val="item_843462fd-bd4c-4a19-8c73-2db80e62d07c_Topic"/>
  <p:tag name="EE4P_AGENDAWIZARD_CONTENT" val="/YOLO-NAS"/>
  <p:tag name="EE4P_AGENDAWIZARD_PROPERTIES" val="62.57953/422.2854/154.1991/19.05536"/>
</p:tagLst>
</file>

<file path=ppt/tags/tag43.xml><?xml version="1.0" encoding="utf-8"?>
<p:tagLst xmlns:a="http://schemas.openxmlformats.org/drawingml/2006/main" xmlns:r="http://schemas.openxmlformats.org/officeDocument/2006/relationships" xmlns:p="http://schemas.openxmlformats.org/presentationml/2006/main">
  <p:tag name="EE4P_AGENDAWIZARD" val="item_8478d2ac-0780-482f-8636-0dabe776632d_ItemNo"/>
  <p:tag name="EE4P_AGENDAWIZARD_CONTENT" val="/1.3"/>
  <p:tag name="EE4P_AGENDAWIZARD_PROPERTIES" val="77.00465/244.7642/31.50472/31.50472"/>
</p:tagLst>
</file>

<file path=ppt/tags/tag430.xml><?xml version="1.0" encoding="utf-8"?>
<p:tagLst xmlns:a="http://schemas.openxmlformats.org/drawingml/2006/main" xmlns:r="http://schemas.openxmlformats.org/officeDocument/2006/relationships" xmlns:p="http://schemas.openxmlformats.org/presentationml/2006/main">
  <p:tag name="EE4P_AGENDAWIZARD" val="item_843462fd-bd4c-4a19-8c73-2db80e62d07c_ItemNo"/>
  <p:tag name="EE4P_AGENDAWIZARD_CONTENT" val="/14"/>
  <p:tag name="EE4P_AGENDAWIZARD_PROPERTIES" val="40.49992/422.2854/19.05543/19.05536"/>
</p:tagLst>
</file>

<file path=ppt/tags/tag431.xml><?xml version="1.0" encoding="utf-8"?>
<p:tagLst xmlns:a="http://schemas.openxmlformats.org/drawingml/2006/main" xmlns:r="http://schemas.openxmlformats.org/officeDocument/2006/relationships" xmlns:p="http://schemas.openxmlformats.org/presentationml/2006/main">
  <p:tag name="EE4P_AGENDAWIZARD" val="item_bfb95e89-a131-4b34-b727-9216ca22d070_PageNo"/>
  <p:tag name="EE4P_AGENDAWIZARD_PROPERTIES" val="910.4155/400.2057/5.267795/19.05543"/>
  <p:tag name="EE4P_AGENDAWIZARD_CONTENT" val="/111"/>
</p:tagLst>
</file>

<file path=ppt/tags/tag432.xml><?xml version="1.0" encoding="utf-8"?>
<p:tagLst xmlns:a="http://schemas.openxmlformats.org/drawingml/2006/main" xmlns:r="http://schemas.openxmlformats.org/officeDocument/2006/relationships" xmlns:p="http://schemas.openxmlformats.org/presentationml/2006/main">
  <p:tag name="EE4P_AGENDAWIZARD" val="item_bfb95e89-a131-4b34-b727-9216ca22d070_Topic"/>
  <p:tag name="EE4P_AGENDAWIZARD_CONTENT" val="/PP-YOLO PP-YOLOv2 PP-YOLOvE"/>
  <p:tag name="EE4P_AGENDAWIZARD_PROPERTIES" val="62.57953/400.2057/154.1991/19.05543"/>
</p:tagLst>
</file>

<file path=ppt/tags/tag433.xml><?xml version="1.0" encoding="utf-8"?>
<p:tagLst xmlns:a="http://schemas.openxmlformats.org/drawingml/2006/main" xmlns:r="http://schemas.openxmlformats.org/officeDocument/2006/relationships" xmlns:p="http://schemas.openxmlformats.org/presentationml/2006/main">
  <p:tag name="EE4P_AGENDAWIZARD" val="item_bfb95e89-a131-4b34-b727-9216ca22d070_ItemNo"/>
  <p:tag name="EE4P_AGENDAWIZARD_CONTENT" val="/13"/>
  <p:tag name="EE4P_AGENDAWIZARD_PROPERTIES" val="40.49992/400.2057/19.05543/19.05543"/>
</p:tagLst>
</file>

<file path=ppt/tags/tag434.xml><?xml version="1.0" encoding="utf-8"?>
<p:tagLst xmlns:a="http://schemas.openxmlformats.org/drawingml/2006/main" xmlns:r="http://schemas.openxmlformats.org/officeDocument/2006/relationships" xmlns:p="http://schemas.openxmlformats.org/presentationml/2006/main">
  <p:tag name="EE4P_AGENDAWIZARD" val="item_eacb9316-6b68-4662-94b8-c848f6f7cc96_PageNo"/>
  <p:tag name="EE4P_AGENDAWIZARD_PROPERTIES" val="910.4155/378.1261/5.267795/19.05543"/>
  <p:tag name="EE4P_AGENDAWIZARD_CONTENT" val="/106"/>
</p:tagLst>
</file>

<file path=ppt/tags/tag435.xml><?xml version="1.0" encoding="utf-8"?>
<p:tagLst xmlns:a="http://schemas.openxmlformats.org/drawingml/2006/main" xmlns:r="http://schemas.openxmlformats.org/officeDocument/2006/relationships" xmlns:p="http://schemas.openxmlformats.org/presentationml/2006/main">
  <p:tag name="EE4P_AGENDAWIZARD" val="item_eacb9316-6b68-4662-94b8-c848f6f7cc96_Topic"/>
  <p:tag name="EE4P_AGENDAWIZARD_CONTENT" val="/YOLOv8"/>
  <p:tag name="EE4P_AGENDAWIZARD_PROPERTIES" val="62.57953/378.1261/154.1991/19.05543"/>
</p:tagLst>
</file>

<file path=ppt/tags/tag436.xml><?xml version="1.0" encoding="utf-8"?>
<p:tagLst xmlns:a="http://schemas.openxmlformats.org/drawingml/2006/main" xmlns:r="http://schemas.openxmlformats.org/officeDocument/2006/relationships" xmlns:p="http://schemas.openxmlformats.org/presentationml/2006/main">
  <p:tag name="EE4P_AGENDAWIZARD" val="item_eacb9316-6b68-4662-94b8-c848f6f7cc96_ItemNo"/>
  <p:tag name="EE4P_AGENDAWIZARD_CONTENT" val="/12"/>
  <p:tag name="EE4P_AGENDAWIZARD_PROPERTIES" val="40.49992/378.1261/19.05543/19.05543"/>
</p:tagLst>
</file>

<file path=ppt/tags/tag437.xml><?xml version="1.0" encoding="utf-8"?>
<p:tagLst xmlns:a="http://schemas.openxmlformats.org/drawingml/2006/main" xmlns:r="http://schemas.openxmlformats.org/officeDocument/2006/relationships" xmlns:p="http://schemas.openxmlformats.org/presentationml/2006/main">
  <p:tag name="EE4P_AGENDAWIZARD" val="item_687e02da-61f6-4a46-932a-b7b658afd324_PageNo"/>
  <p:tag name="EE4P_AGENDAWIZARD_PROPERTIES" val="910.4155/356.0464/5.267795/19.05543"/>
  <p:tag name="EE4P_AGENDAWIZARD_CONTENT" val="/102"/>
</p:tagLst>
</file>

<file path=ppt/tags/tag438.xml><?xml version="1.0" encoding="utf-8"?>
<p:tagLst xmlns:a="http://schemas.openxmlformats.org/drawingml/2006/main" xmlns:r="http://schemas.openxmlformats.org/officeDocument/2006/relationships" xmlns:p="http://schemas.openxmlformats.org/presentationml/2006/main">
  <p:tag name="EE4P_AGENDAWIZARD" val="item_687e02da-61f6-4a46-932a-b7b658afd324_Topic"/>
  <p:tag name="EE4P_AGENDAWIZARD_CONTENT" val="/DAMO-YOLO"/>
  <p:tag name="EE4P_AGENDAWIZARD_PROPERTIES" val="62.57953/356.0464/154.1991/19.05543"/>
</p:tagLst>
</file>

<file path=ppt/tags/tag439.xml><?xml version="1.0" encoding="utf-8"?>
<p:tagLst xmlns:a="http://schemas.openxmlformats.org/drawingml/2006/main" xmlns:r="http://schemas.openxmlformats.org/officeDocument/2006/relationships" xmlns:p="http://schemas.openxmlformats.org/presentationml/2006/main">
  <p:tag name="EE4P_AGENDAWIZARD" val="item_687e02da-61f6-4a46-932a-b7b658afd324_ItemNo"/>
  <p:tag name="EE4P_AGENDAWIZARD_CONTENT" val="/11"/>
  <p:tag name="EE4P_AGENDAWIZARD_PROPERTIES" val="40.49992/356.0464/19.05543/19.05543"/>
</p:tagLst>
</file>

<file path=ppt/tags/tag44.xml><?xml version="1.0" encoding="utf-8"?>
<p:tagLst xmlns:a="http://schemas.openxmlformats.org/drawingml/2006/main" xmlns:r="http://schemas.openxmlformats.org/officeDocument/2006/relationships" xmlns:p="http://schemas.openxmlformats.org/presentationml/2006/main">
  <p:tag name="EE4P_AGENDAWIZARD" val="item_44da4fb5-31b1-4722-8c73-2cf2d4ae479d_PageNo"/>
  <p:tag name="EE4P_AGENDAWIZARD_PROPERTIES" val="904.603/208.2594/8.709291/31.50472"/>
  <p:tag name="EE4P_AGENDAWIZARD_CONTENT" val="/10"/>
</p:tagLst>
</file>

<file path=ppt/tags/tag440.xml><?xml version="1.0" encoding="utf-8"?>
<p:tagLst xmlns:a="http://schemas.openxmlformats.org/drawingml/2006/main" xmlns:r="http://schemas.openxmlformats.org/officeDocument/2006/relationships" xmlns:p="http://schemas.openxmlformats.org/presentationml/2006/main">
  <p:tag name="EE4P_AGENDAWIZARD" val="item_a13345af-30bf-4c06-aad8-28d108a0a77c_PageNo"/>
  <p:tag name="EE4P_AGENDAWIZARD_PROPERTIES" val="910.4155/333.9668/5.267795/19.05543"/>
  <p:tag name="EE4P_AGENDAWIZARD_CONTENT" val="/97"/>
</p:tagLst>
</file>

<file path=ppt/tags/tag441.xml><?xml version="1.0" encoding="utf-8"?>
<p:tagLst xmlns:a="http://schemas.openxmlformats.org/drawingml/2006/main" xmlns:r="http://schemas.openxmlformats.org/officeDocument/2006/relationships" xmlns:p="http://schemas.openxmlformats.org/presentationml/2006/main">
  <p:tag name="EE4P_AGENDAWIZARD" val="item_a13345af-30bf-4c06-aad8-28d108a0a77c_Topic"/>
  <p:tag name="EE4P_AGENDAWIZARD_CONTENT" val="/YOLOv7"/>
  <p:tag name="EE4P_AGENDAWIZARD_PROPERTIES" val="62.57953/333.9668/154.1991/19.05543"/>
</p:tagLst>
</file>

<file path=ppt/tags/tag442.xml><?xml version="1.0" encoding="utf-8"?>
<p:tagLst xmlns:a="http://schemas.openxmlformats.org/drawingml/2006/main" xmlns:r="http://schemas.openxmlformats.org/officeDocument/2006/relationships" xmlns:p="http://schemas.openxmlformats.org/presentationml/2006/main">
  <p:tag name="EE4P_AGENDAWIZARD" val="item_a13345af-30bf-4c06-aad8-28d108a0a77c_ItemNo"/>
  <p:tag name="EE4P_AGENDAWIZARD_CONTENT" val="/10"/>
  <p:tag name="EE4P_AGENDAWIZARD_PROPERTIES" val="40.49992/333.9668/19.05543/19.05543"/>
</p:tagLst>
</file>

<file path=ppt/tags/tag443.xml><?xml version="1.0" encoding="utf-8"?>
<p:tagLst xmlns:a="http://schemas.openxmlformats.org/drawingml/2006/main" xmlns:r="http://schemas.openxmlformats.org/officeDocument/2006/relationships" xmlns:p="http://schemas.openxmlformats.org/presentationml/2006/main">
  <p:tag name="EE4P_AGENDAWIZARD" val="item_fdb20c27-7c5b-49ad-af57-77141cb46e3e_PageNo"/>
  <p:tag name="EE4P_AGENDAWIZARD_PROPERTIES" val="910.4155/311.8872/5.267795/19.05543"/>
  <p:tag name="EE4P_AGENDAWIZARD_CONTENT" val="/94"/>
</p:tagLst>
</file>

<file path=ppt/tags/tag444.xml><?xml version="1.0" encoding="utf-8"?>
<p:tagLst xmlns:a="http://schemas.openxmlformats.org/drawingml/2006/main" xmlns:r="http://schemas.openxmlformats.org/officeDocument/2006/relationships" xmlns:p="http://schemas.openxmlformats.org/presentationml/2006/main">
  <p:tag name="EE4P_AGENDAWIZARD" val="item_fdb20c27-7c5b-49ad-af57-77141cb46e3e_Topic"/>
  <p:tag name="EE4P_AGENDAWIZARD_CONTENT" val="/YOLOv6"/>
  <p:tag name="EE4P_AGENDAWIZARD_PROPERTIES" val="62.57953/311.8872/154.1991/19.05543"/>
</p:tagLst>
</file>

<file path=ppt/tags/tag445.xml><?xml version="1.0" encoding="utf-8"?>
<p:tagLst xmlns:a="http://schemas.openxmlformats.org/drawingml/2006/main" xmlns:r="http://schemas.openxmlformats.org/officeDocument/2006/relationships" xmlns:p="http://schemas.openxmlformats.org/presentationml/2006/main">
  <p:tag name="EE4P_AGENDAWIZARD" val="item_fdb20c27-7c5b-49ad-af57-77141cb46e3e_ItemNo"/>
  <p:tag name="EE4P_AGENDAWIZARD_CONTENT" val="/9"/>
  <p:tag name="EE4P_AGENDAWIZARD_PROPERTIES" val="40.49992/311.8872/19.05543/19.05543"/>
</p:tagLst>
</file>

<file path=ppt/tags/tag446.xml><?xml version="1.0" encoding="utf-8"?>
<p:tagLst xmlns:a="http://schemas.openxmlformats.org/drawingml/2006/main" xmlns:r="http://schemas.openxmlformats.org/officeDocument/2006/relationships" xmlns:p="http://schemas.openxmlformats.org/presentationml/2006/main">
  <p:tag name="EE4P_AGENDAWIZARD" val="item_8c0a9f6a-ec23-4339-b204-1ad784653cd2_PageNo"/>
  <p:tag name="EE4P_AGENDAWIZARD_PROPERTIES" val="910.4155/289.8075/5.267795/19.05543"/>
  <p:tag name="EE4P_AGENDAWIZARD_CONTENT" val="/91"/>
</p:tagLst>
</file>

<file path=ppt/tags/tag447.xml><?xml version="1.0" encoding="utf-8"?>
<p:tagLst xmlns:a="http://schemas.openxmlformats.org/drawingml/2006/main" xmlns:r="http://schemas.openxmlformats.org/officeDocument/2006/relationships" xmlns:p="http://schemas.openxmlformats.org/presentationml/2006/main">
  <p:tag name="EE4P_AGENDAWIZARD" val="item_8c0a9f6a-ec23-4339-b204-1ad784653cd2_Topic"/>
  <p:tag name="EE4P_AGENDAWIZARD_CONTENT" val="/YOLOX"/>
  <p:tag name="EE4P_AGENDAWIZARD_PROPERTIES" val="62.57953/289.8075/154.1991/19.05543"/>
</p:tagLst>
</file>

<file path=ppt/tags/tag448.xml><?xml version="1.0" encoding="utf-8"?>
<p:tagLst xmlns:a="http://schemas.openxmlformats.org/drawingml/2006/main" xmlns:r="http://schemas.openxmlformats.org/officeDocument/2006/relationships" xmlns:p="http://schemas.openxmlformats.org/presentationml/2006/main">
  <p:tag name="EE4P_AGENDAWIZARD" val="item_8c0a9f6a-ec23-4339-b204-1ad784653cd2_ItemNo"/>
  <p:tag name="EE4P_AGENDAWIZARD_CONTENT" val="/8"/>
  <p:tag name="EE4P_AGENDAWIZARD_PROPERTIES" val="40.49992/289.8075/19.05543/19.05543"/>
</p:tagLst>
</file>

<file path=ppt/tags/tag449.xml><?xml version="1.0" encoding="utf-8"?>
<p:tagLst xmlns:a="http://schemas.openxmlformats.org/drawingml/2006/main" xmlns:r="http://schemas.openxmlformats.org/officeDocument/2006/relationships" xmlns:p="http://schemas.openxmlformats.org/presentationml/2006/main">
  <p:tag name="EE4P_AGENDAWIZARD" val="item_ee8c388e-0af6-4792-a606-0733a6db944a_PageNo"/>
  <p:tag name="EE4P_AGENDAWIZARD_PROPERTIES" val="910.4155/267.7279/5.267795/19.05536"/>
  <p:tag name="EE4P_AGENDAWIZARD_CONTENT" val="/88"/>
</p:tagLst>
</file>

<file path=ppt/tags/tag45.xml><?xml version="1.0" encoding="utf-8"?>
<p:tagLst xmlns:a="http://schemas.openxmlformats.org/drawingml/2006/main" xmlns:r="http://schemas.openxmlformats.org/officeDocument/2006/relationships" xmlns:p="http://schemas.openxmlformats.org/presentationml/2006/main">
  <p:tag name="EE4P_AGENDAWIZARD" val="item_44da4fb5-31b1-4722-8c73-2cf2d4ae479d_Topic"/>
  <p:tag name="EE4P_AGENDAWIZARD_CONTENT" val="/输入？输出？"/>
  <p:tag name="EE4P_AGENDAWIZARD_PROPERTIES" val="113.5094/208.2594/167.6211/31.50472"/>
</p:tagLst>
</file>

<file path=ppt/tags/tag450.xml><?xml version="1.0" encoding="utf-8"?>
<p:tagLst xmlns:a="http://schemas.openxmlformats.org/drawingml/2006/main" xmlns:r="http://schemas.openxmlformats.org/officeDocument/2006/relationships" xmlns:p="http://schemas.openxmlformats.org/presentationml/2006/main">
  <p:tag name="EE4P_AGENDAWIZARD" val="item_ee8c388e-0af6-4792-a606-0733a6db944a_Topic"/>
  <p:tag name="EE4P_AGENDAWIZARD_CONTENT" val="/YOLOR"/>
  <p:tag name="EE4P_AGENDAWIZARD_PROPERTIES" val="62.57953/267.7279/154.1991/19.05536"/>
</p:tagLst>
</file>

<file path=ppt/tags/tag451.xml><?xml version="1.0" encoding="utf-8"?>
<p:tagLst xmlns:a="http://schemas.openxmlformats.org/drawingml/2006/main" xmlns:r="http://schemas.openxmlformats.org/officeDocument/2006/relationships" xmlns:p="http://schemas.openxmlformats.org/presentationml/2006/main">
  <p:tag name="EE4P_AGENDAWIZARD" val="item_ee8c388e-0af6-4792-a606-0733a6db944a_ItemNo"/>
  <p:tag name="EE4P_AGENDAWIZARD_CONTENT" val="/7"/>
  <p:tag name="EE4P_AGENDAWIZARD_PROPERTIES" val="40.49992/267.7279/19.05543/19.05536"/>
</p:tagLst>
</file>

<file path=ppt/tags/tag452.xml><?xml version="1.0" encoding="utf-8"?>
<p:tagLst xmlns:a="http://schemas.openxmlformats.org/drawingml/2006/main" xmlns:r="http://schemas.openxmlformats.org/officeDocument/2006/relationships" xmlns:p="http://schemas.openxmlformats.org/presentationml/2006/main">
  <p:tag name="EE4P_AGENDAWIZARD" val="item_e686a40c-d6b7-415b-946e-7f370d22457d_PageNo"/>
  <p:tag name="EE4P_AGENDAWIZARD_PROPERTIES" val="910.4155/245.6482/5.267795/19.05543"/>
  <p:tag name="EE4P_AGENDAWIZARD_CONTENT" val="/85"/>
</p:tagLst>
</file>

<file path=ppt/tags/tag453.xml><?xml version="1.0" encoding="utf-8"?>
<p:tagLst xmlns:a="http://schemas.openxmlformats.org/drawingml/2006/main" xmlns:r="http://schemas.openxmlformats.org/officeDocument/2006/relationships" xmlns:p="http://schemas.openxmlformats.org/presentationml/2006/main">
  <p:tag name="EE4P_AGENDAWIZARD" val="item_e686a40c-d6b7-415b-946e-7f370d22457d_Topic"/>
  <p:tag name="EE4P_AGENDAWIZARD_CONTENT" val="/Scaled-YOLOv4"/>
  <p:tag name="EE4P_AGENDAWIZARD_PROPERTIES" val="62.57953/245.6482/154.1991/19.05543"/>
</p:tagLst>
</file>

<file path=ppt/tags/tag454.xml><?xml version="1.0" encoding="utf-8"?>
<p:tagLst xmlns:a="http://schemas.openxmlformats.org/drawingml/2006/main" xmlns:r="http://schemas.openxmlformats.org/officeDocument/2006/relationships" xmlns:p="http://schemas.openxmlformats.org/presentationml/2006/main">
  <p:tag name="EE4P_AGENDAWIZARD" val="item_e686a40c-d6b7-415b-946e-7f370d22457d_ItemNo"/>
  <p:tag name="EE4P_AGENDAWIZARD_CONTENT" val="/6"/>
  <p:tag name="EE4P_AGENDAWIZARD_PROPERTIES" val="40.49992/245.6482/19.05543/19.05543"/>
</p:tagLst>
</file>

<file path=ppt/tags/tag455.xml><?xml version="1.0" encoding="utf-8"?>
<p:tagLst xmlns:a="http://schemas.openxmlformats.org/drawingml/2006/main" xmlns:r="http://schemas.openxmlformats.org/officeDocument/2006/relationships" xmlns:p="http://schemas.openxmlformats.org/presentationml/2006/main">
  <p:tag name="EE4P_AGENDAWIZARD" val="item_90ccecf7-1a88-476a-9995-f385df1ecb6d_PageNo"/>
  <p:tag name="EE4P_AGENDAWIZARD_PROPERTIES" val="910.4155/223.5685/5.267795/19.05543"/>
  <p:tag name="EE4P_AGENDAWIZARD_CONTENT" val="/81"/>
</p:tagLst>
</file>

<file path=ppt/tags/tag456.xml><?xml version="1.0" encoding="utf-8"?>
<p:tagLst xmlns:a="http://schemas.openxmlformats.org/drawingml/2006/main" xmlns:r="http://schemas.openxmlformats.org/officeDocument/2006/relationships" xmlns:p="http://schemas.openxmlformats.org/presentationml/2006/main">
  <p:tag name="EE4P_AGENDAWIZARD" val="item_90ccecf7-1a88-476a-9995-f385df1ecb6d_Topic"/>
  <p:tag name="EE4P_AGENDAWIZARD_CONTENT" val="/YOLOv5"/>
  <p:tag name="EE4P_AGENDAWIZARD_PROPERTIES" val="62.57953/223.5685/154.1991/19.05543"/>
</p:tagLst>
</file>

<file path=ppt/tags/tag457.xml><?xml version="1.0" encoding="utf-8"?>
<p:tagLst xmlns:a="http://schemas.openxmlformats.org/drawingml/2006/main" xmlns:r="http://schemas.openxmlformats.org/officeDocument/2006/relationships" xmlns:p="http://schemas.openxmlformats.org/presentationml/2006/main">
  <p:tag name="EE4P_AGENDAWIZARD" val="item_90ccecf7-1a88-476a-9995-f385df1ecb6d_ItemNo"/>
  <p:tag name="EE4P_AGENDAWIZARD_CONTENT" val="/5"/>
  <p:tag name="EE4P_AGENDAWIZARD_PROPERTIES" val="40.49992/223.5685/19.05543/19.05543"/>
</p:tagLst>
</file>

<file path=ppt/tags/tag458.xml><?xml version="1.0" encoding="utf-8"?>
<p:tagLst xmlns:a="http://schemas.openxmlformats.org/drawingml/2006/main" xmlns:r="http://schemas.openxmlformats.org/officeDocument/2006/relationships" xmlns:p="http://schemas.openxmlformats.org/presentationml/2006/main">
  <p:tag name="EE4P_AGENDAWIZARD" val="item_bb633197-64b9-4d62-b3c9-eca77b982714_PageNo"/>
  <p:tag name="EE4P_AGENDAWIZARD_PROPERTIES" val="910.4155/201.4889/5.267795/19.05543"/>
  <p:tag name="EE4P_AGENDAWIZARD_CONTENT" val="/76"/>
</p:tagLst>
</file>

<file path=ppt/tags/tag459.xml><?xml version="1.0" encoding="utf-8"?>
<p:tagLst xmlns:a="http://schemas.openxmlformats.org/drawingml/2006/main" xmlns:r="http://schemas.openxmlformats.org/officeDocument/2006/relationships" xmlns:p="http://schemas.openxmlformats.org/presentationml/2006/main">
  <p:tag name="EE4P_AGENDAWIZARD" val="item_bb633197-64b9-4d62-b3c9-eca77b982714_Topic"/>
  <p:tag name="EE4P_AGENDAWIZARD_CONTENT" val="/YOLOv4"/>
  <p:tag name="EE4P_AGENDAWIZARD_PROPERTIES" val="62.57953/201.4889/154.1991/19.05543"/>
</p:tagLst>
</file>

<file path=ppt/tags/tag46.xml><?xml version="1.0" encoding="utf-8"?>
<p:tagLst xmlns:a="http://schemas.openxmlformats.org/drawingml/2006/main" xmlns:r="http://schemas.openxmlformats.org/officeDocument/2006/relationships" xmlns:p="http://schemas.openxmlformats.org/presentationml/2006/main">
  <p:tag name="EE4P_AGENDAWIZARD" val="item_44da4fb5-31b1-4722-8c73-2cf2d4ae479d_ItemNo"/>
  <p:tag name="EE4P_AGENDAWIZARD_CONTENT" val="/1.2"/>
  <p:tag name="EE4P_AGENDAWIZARD_PROPERTIES" val="77.00465/208.2594/31.50472/31.50472"/>
</p:tagLst>
</file>

<file path=ppt/tags/tag460.xml><?xml version="1.0" encoding="utf-8"?>
<p:tagLst xmlns:a="http://schemas.openxmlformats.org/drawingml/2006/main" xmlns:r="http://schemas.openxmlformats.org/officeDocument/2006/relationships" xmlns:p="http://schemas.openxmlformats.org/presentationml/2006/main">
  <p:tag name="EE4P_AGENDAWIZARD" val="item_bb633197-64b9-4d62-b3c9-eca77b982714_ItemNo"/>
  <p:tag name="EE4P_AGENDAWIZARD_CONTENT" val="/4"/>
  <p:tag name="EE4P_AGENDAWIZARD_PROPERTIES" val="40.49992/201.4889/19.05543/19.05543"/>
</p:tagLst>
</file>

<file path=ppt/tags/tag4600.xml><?xml version="1.0" encoding="utf-8"?>
<p:tagLst xmlns:a="http://schemas.openxmlformats.org/drawingml/2006/main" xmlns:r="http://schemas.openxmlformats.org/officeDocument/2006/relationships" xmlns:p="http://schemas.openxmlformats.org/presentationml/2006/main">
  <p:tag name="EE4P_TEMPLATESTYLE" val="5"/>
</p:tagLst>
</file>

<file path=ppt/tags/tag461.xml><?xml version="1.0" encoding="utf-8"?>
<p:tagLst xmlns:a="http://schemas.openxmlformats.org/drawingml/2006/main" xmlns:r="http://schemas.openxmlformats.org/officeDocument/2006/relationships" xmlns:p="http://schemas.openxmlformats.org/presentationml/2006/main">
  <p:tag name="EE4P_AGENDAWIZARD" val="item_55787c8c-e318-4e99-983c-6f4014e75aa1_PageNo"/>
  <p:tag name="EE4P_AGENDAWIZARD_PROPERTIES" val="910.4155/179.4093/5.267795/19.05543"/>
  <p:tag name="EE4P_AGENDAWIZARD_CONTENT" val="/69"/>
</p:tagLst>
</file>

<file path=ppt/tags/tag462.xml><?xml version="1.0" encoding="utf-8"?>
<p:tagLst xmlns:a="http://schemas.openxmlformats.org/drawingml/2006/main" xmlns:r="http://schemas.openxmlformats.org/officeDocument/2006/relationships" xmlns:p="http://schemas.openxmlformats.org/presentationml/2006/main">
  <p:tag name="EE4P_AGENDAWIZARD" val="item_55787c8c-e318-4e99-983c-6f4014e75aa1_Topic"/>
  <p:tag name="EE4P_AGENDAWIZARD_CONTENT" val="/YOLOv3"/>
  <p:tag name="EE4P_AGENDAWIZARD_PROPERTIES" val="62.57953/179.4093/154.1991/19.05543"/>
</p:tagLst>
</file>

<file path=ppt/tags/tag4620.xml><?xml version="1.0" encoding="utf-8"?>
<p:tagLst xmlns:a="http://schemas.openxmlformats.org/drawingml/2006/main" xmlns:r="http://schemas.openxmlformats.org/officeDocument/2006/relationships" xmlns:p="http://schemas.openxmlformats.org/presentationml/2006/main">
  <p:tag name="EE4P_TEMPLATESTYLE" val="5"/>
</p:tagLst>
</file>

<file path=ppt/tags/tag463.xml><?xml version="1.0" encoding="utf-8"?>
<p:tagLst xmlns:a="http://schemas.openxmlformats.org/drawingml/2006/main" xmlns:r="http://schemas.openxmlformats.org/officeDocument/2006/relationships" xmlns:p="http://schemas.openxmlformats.org/presentationml/2006/main">
  <p:tag name="EE4P_AGENDAWIZARD" val="item_55787c8c-e318-4e99-983c-6f4014e75aa1_ItemNo"/>
  <p:tag name="EE4P_AGENDAWIZARD_CONTENT" val="/3"/>
  <p:tag name="EE4P_AGENDAWIZARD_PROPERTIES" val="40.49992/179.4093/19.05543/19.05543"/>
</p:tagLst>
</file>

<file path=ppt/tags/tag464.xml><?xml version="1.0" encoding="utf-8"?>
<p:tagLst xmlns:a="http://schemas.openxmlformats.org/drawingml/2006/main" xmlns:r="http://schemas.openxmlformats.org/officeDocument/2006/relationships" xmlns:p="http://schemas.openxmlformats.org/presentationml/2006/main">
  <p:tag name="EE4P_AGENDAWIZARD" val="item_e3effbf2-c680-4a75-b917-58c654acdbde_PageNo"/>
  <p:tag name="EE4P_AGENDAWIZARD_PROPERTIES" val="910.4155/157.3296/5.267795/19.05543"/>
  <p:tag name="EE4P_AGENDAWIZARD_CONTENT" val="/63"/>
</p:tagLst>
</file>

<file path=ppt/tags/tag465.xml><?xml version="1.0" encoding="utf-8"?>
<p:tagLst xmlns:a="http://schemas.openxmlformats.org/drawingml/2006/main" xmlns:r="http://schemas.openxmlformats.org/officeDocument/2006/relationships" xmlns:p="http://schemas.openxmlformats.org/presentationml/2006/main">
  <p:tag name="EE4P_AGENDAWIZARD" val="item_e3effbf2-c680-4a75-b917-58c654acdbde_Topic"/>
  <p:tag name="EE4P_AGENDAWIZARD_CONTENT" val="/YOLO9000"/>
  <p:tag name="EE4P_AGENDAWIZARD_PROPERTIES" val="62.57953/157.3296/154.1991/19.05543"/>
</p:tagLst>
</file>

<file path=ppt/tags/tag4650.xml><?xml version="1.0" encoding="utf-8"?>
<p:tagLst xmlns:a="http://schemas.openxmlformats.org/drawingml/2006/main" xmlns:r="http://schemas.openxmlformats.org/officeDocument/2006/relationships" xmlns:p="http://schemas.openxmlformats.org/presentationml/2006/main">
  <p:tag name="EE4P_TEMPLATESTYLE" val="5"/>
</p:tagLst>
</file>

<file path=ppt/tags/tag466.xml><?xml version="1.0" encoding="utf-8"?>
<p:tagLst xmlns:a="http://schemas.openxmlformats.org/drawingml/2006/main" xmlns:r="http://schemas.openxmlformats.org/officeDocument/2006/relationships" xmlns:p="http://schemas.openxmlformats.org/presentationml/2006/main">
  <p:tag name="EE4P_AGENDAWIZARD" val="item_e3effbf2-c680-4a75-b917-58c654acdbde_ItemNo"/>
  <p:tag name="EE4P_AGENDAWIZARD_CONTENT" val="/2"/>
  <p:tag name="EE4P_AGENDAWIZARD_PROPERTIES" val="40.49992/157.3296/19.05543/19.05543"/>
</p:tagLst>
</file>

<file path=ppt/tags/tag4660.xml><?xml version="1.0" encoding="utf-8"?>
<p:tagLst xmlns:a="http://schemas.openxmlformats.org/drawingml/2006/main" xmlns:r="http://schemas.openxmlformats.org/officeDocument/2006/relationships" xmlns:p="http://schemas.openxmlformats.org/presentationml/2006/main">
  <p:tag name="EE4P_TEMPLATESTYLE" val="5"/>
</p:tagLst>
</file>

<file path=ppt/tags/tag467.xml><?xml version="1.0" encoding="utf-8"?>
<p:tagLst xmlns:a="http://schemas.openxmlformats.org/drawingml/2006/main" xmlns:r="http://schemas.openxmlformats.org/officeDocument/2006/relationships" xmlns:p="http://schemas.openxmlformats.org/presentationml/2006/main">
  <p:tag name="EE4P_AGENDAWIZARD" val="item_73c50061-2ef5-463e-901c-c6cb38993807_Element"/>
</p:tagLst>
</file>

<file path=ppt/tags/tag4670.xml><?xml version="1.0" encoding="utf-8"?>
<p:tagLst xmlns:a="http://schemas.openxmlformats.org/drawingml/2006/main" xmlns:r="http://schemas.openxmlformats.org/officeDocument/2006/relationships" xmlns:p="http://schemas.openxmlformats.org/presentationml/2006/main">
  <p:tag name="EE4P_TEMPLATESTYLE" val="5"/>
</p:tagLst>
</file>

<file path=ppt/tags/tag468.xml><?xml version="1.0" encoding="utf-8"?>
<p:tagLst xmlns:a="http://schemas.openxmlformats.org/drawingml/2006/main" xmlns:r="http://schemas.openxmlformats.org/officeDocument/2006/relationships" xmlns:p="http://schemas.openxmlformats.org/presentationml/2006/main">
  <p:tag name="EE4P_AGENDAWIZARD" val="item_73c50061-2ef5-463e-901c-c6cb38993807_PageNo"/>
  <p:tag name="EE4P_AGENDAWIZARD_PROPERTIES" val="910.4155/135.25/5.267795/19.05543"/>
  <p:tag name="EE4P_AGENDAWIZARD_CONTENT" val="/55"/>
</p:tagLst>
</file>

<file path=ppt/tags/tag469.xml><?xml version="1.0" encoding="utf-8"?>
<p:tagLst xmlns:a="http://schemas.openxmlformats.org/drawingml/2006/main" xmlns:r="http://schemas.openxmlformats.org/officeDocument/2006/relationships" xmlns:p="http://schemas.openxmlformats.org/presentationml/2006/main">
  <p:tag name="EE4P_AGENDAWIZARD" val="item_73c50061-2ef5-463e-901c-c6cb38993807_Topic"/>
  <p:tag name="EE4P_AGENDAWIZARD_CONTENT" val="/You Only Look Once"/>
  <p:tag name="EE4P_AGENDAWIZARD_PROPERTIES" val="62.57953/135.25/154.1991/19.05543"/>
</p:tagLst>
</file>

<file path=ppt/tags/tag47.xml><?xml version="1.0" encoding="utf-8"?>
<p:tagLst xmlns:a="http://schemas.openxmlformats.org/drawingml/2006/main" xmlns:r="http://schemas.openxmlformats.org/officeDocument/2006/relationships" xmlns:p="http://schemas.openxmlformats.org/presentationml/2006/main">
  <p:tag name="EE4P_AGENDAWIZARD" val="item_a1413a93-bc97-45b4-9565-fe481251769a_PageNo"/>
  <p:tag name="EE4P_AGENDAWIZARD_PROPERTIES" val="904.603/171.7547/8.709291/31.50472"/>
  <p:tag name="EE4P_AGENDAWIZARD_CONTENT" val="/8"/>
</p:tagLst>
</file>

<file path=ppt/tags/tag470.xml><?xml version="1.0" encoding="utf-8"?>
<p:tagLst xmlns:a="http://schemas.openxmlformats.org/drawingml/2006/main" xmlns:r="http://schemas.openxmlformats.org/officeDocument/2006/relationships" xmlns:p="http://schemas.openxmlformats.org/presentationml/2006/main">
  <p:tag name="EE4P_AGENDAWIZARD" val="item_73c50061-2ef5-463e-901c-c6cb38993807_ItemNo"/>
  <p:tag name="EE4P_AGENDAWIZARD_CONTENT" val="/1"/>
  <p:tag name="EE4P_AGENDAWIZARD_PROPERTIES" val="40.49992/135.25/19.05543/19.05543"/>
</p:tagLst>
</file>

<file path=ppt/tags/tag47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72.xml><?xml version="1.0" encoding="utf-8"?>
<p:tagLst xmlns:a="http://schemas.openxmlformats.org/drawingml/2006/main" xmlns:r="http://schemas.openxmlformats.org/officeDocument/2006/relationships" xmlns:p="http://schemas.openxmlformats.org/presentationml/2006/main">
  <p:tag name="EE4P_TEMPLATESTYLE" val="5"/>
</p:tagLst>
</file>

<file path=ppt/tags/tag473.xml><?xml version="1.0" encoding="utf-8"?>
<p:tagLst xmlns:a="http://schemas.openxmlformats.org/drawingml/2006/main" xmlns:r="http://schemas.openxmlformats.org/officeDocument/2006/relationships" xmlns:p="http://schemas.openxmlformats.org/presentationml/2006/main">
  <p:tag name="EE4P_TEMPLATESTYLE" val="5"/>
</p:tagLst>
</file>

<file path=ppt/tags/tag474.xml><?xml version="1.0" encoding="utf-8"?>
<p:tagLst xmlns:a="http://schemas.openxmlformats.org/drawingml/2006/main" xmlns:r="http://schemas.openxmlformats.org/officeDocument/2006/relationships" xmlns:p="http://schemas.openxmlformats.org/presentationml/2006/main">
  <p:tag name="EE4P_TEMPLATESTYLE" val="3"/>
</p:tagLst>
</file>

<file path=ppt/tags/tag475.xml><?xml version="1.0" encoding="utf-8"?>
<p:tagLst xmlns:a="http://schemas.openxmlformats.org/drawingml/2006/main" xmlns:r="http://schemas.openxmlformats.org/officeDocument/2006/relationships" xmlns:p="http://schemas.openxmlformats.org/presentationml/2006/main">
  <p:tag name="EE4P_TEMPLATESTYLE" val="3"/>
</p:tagLst>
</file>

<file path=ppt/tags/tag476.xml><?xml version="1.0" encoding="utf-8"?>
<p:tagLst xmlns:a="http://schemas.openxmlformats.org/drawingml/2006/main" xmlns:r="http://schemas.openxmlformats.org/officeDocument/2006/relationships" xmlns:p="http://schemas.openxmlformats.org/presentationml/2006/main">
  <p:tag name="EE4P_SLIDEID" val="e3effbf2-c680-4a75-b917-58c654acdbde"/>
</p:tagLst>
</file>

<file path=ppt/tags/tag477.xml><?xml version="1.0" encoding="utf-8"?>
<p:tagLst xmlns:a="http://schemas.openxmlformats.org/drawingml/2006/main" xmlns:r="http://schemas.openxmlformats.org/officeDocument/2006/relationships" xmlns:p="http://schemas.openxmlformats.org/presentationml/2006/main">
  <p:tag name="EE4P_AGENDAWIZARD" val="item_951219b9-2655-4923-a391-53bd2df846b5_PageNo"/>
  <p:tag name="EE4P_AGENDAWIZARD_PROPERTIES" val="910.4155/466.4447/5.267795/19.05543"/>
  <p:tag name="EE4P_AGENDAWIZARD_CONTENT" val="/132"/>
</p:tagLst>
</file>

<file path=ppt/tags/tag478.xml><?xml version="1.0" encoding="utf-8"?>
<p:tagLst xmlns:a="http://schemas.openxmlformats.org/drawingml/2006/main" xmlns:r="http://schemas.openxmlformats.org/officeDocument/2006/relationships" xmlns:p="http://schemas.openxmlformats.org/presentationml/2006/main">
  <p:tag name="EE4P_AGENDAWIZARD" val="item_951219b9-2655-4923-a391-53bd2df846b5_Topic"/>
  <p:tag name="EE4P_AGENDAWIZARD_CONTENT" val="/YOLOv9"/>
  <p:tag name="EE4P_AGENDAWIZARD_PROPERTIES" val="62.57953/466.4447/154.1991/19.05543"/>
</p:tagLst>
</file>

<file path=ppt/tags/tag479.xml><?xml version="1.0" encoding="utf-8"?>
<p:tagLst xmlns:a="http://schemas.openxmlformats.org/drawingml/2006/main" xmlns:r="http://schemas.openxmlformats.org/officeDocument/2006/relationships" xmlns:p="http://schemas.openxmlformats.org/presentationml/2006/main">
  <p:tag name="EE4P_AGENDAWIZARD" val="item_951219b9-2655-4923-a391-53bd2df846b5_ItemNo"/>
  <p:tag name="EE4P_AGENDAWIZARD_CONTENT" val="/16"/>
  <p:tag name="EE4P_AGENDAWIZARD_PROPERTIES" val="40.49992/466.4447/19.05543/19.05543"/>
</p:tagLst>
</file>

<file path=ppt/tags/tag48.xml><?xml version="1.0" encoding="utf-8"?>
<p:tagLst xmlns:a="http://schemas.openxmlformats.org/drawingml/2006/main" xmlns:r="http://schemas.openxmlformats.org/officeDocument/2006/relationships" xmlns:p="http://schemas.openxmlformats.org/presentationml/2006/main">
  <p:tag name="EE4P_AGENDAWIZARD" val="item_a1413a93-bc97-45b4-9565-fe481251769a_Topic"/>
  <p:tag name="EE4P_AGENDAWIZARD_CONTENT" val="/用于解决什么问题？"/>
  <p:tag name="EE4P_AGENDAWIZARD_PROPERTIES" val="113.5094/171.7547/167.6211/31.50472"/>
</p:tagLst>
</file>

<file path=ppt/tags/tag480.xml><?xml version="1.0" encoding="utf-8"?>
<p:tagLst xmlns:a="http://schemas.openxmlformats.org/drawingml/2006/main" xmlns:r="http://schemas.openxmlformats.org/officeDocument/2006/relationships" xmlns:p="http://schemas.openxmlformats.org/presentationml/2006/main">
  <p:tag name="EE4P_AGENDAWIZARD" val="item_f0b92527-73ca-4038-a3d9-fe77d63e682c_PageNo"/>
  <p:tag name="EE4P_AGENDAWIZARD_PROPERTIES" val="910.4155/444.3651/5.267795/19.05543"/>
  <p:tag name="EE4P_AGENDAWIZARD_CONTENT" val="/124"/>
</p:tagLst>
</file>

<file path=ppt/tags/tag481.xml><?xml version="1.0" encoding="utf-8"?>
<p:tagLst xmlns:a="http://schemas.openxmlformats.org/drawingml/2006/main" xmlns:r="http://schemas.openxmlformats.org/officeDocument/2006/relationships" xmlns:p="http://schemas.openxmlformats.org/presentationml/2006/main">
  <p:tag name="EE4P_AGENDAWIZARD" val="item_f0b92527-73ca-4038-a3d9-fe77d63e682c_Topic"/>
  <p:tag name="EE4P_AGENDAWIZARD_CONTENT" val="/YOLO-World"/>
  <p:tag name="EE4P_AGENDAWIZARD_PROPERTIES" val="62.57953/444.3651/154.1991/19.05543"/>
</p:tagLst>
</file>

<file path=ppt/tags/tag482.xml><?xml version="1.0" encoding="utf-8"?>
<p:tagLst xmlns:a="http://schemas.openxmlformats.org/drawingml/2006/main" xmlns:r="http://schemas.openxmlformats.org/officeDocument/2006/relationships" xmlns:p="http://schemas.openxmlformats.org/presentationml/2006/main">
  <p:tag name="EE4P_AGENDAWIZARD" val="item_f0b92527-73ca-4038-a3d9-fe77d63e682c_ItemNo"/>
  <p:tag name="EE4P_AGENDAWIZARD_CONTENT" val="/15"/>
  <p:tag name="EE4P_AGENDAWIZARD_PROPERTIES" val="40.49992/444.3651/19.05543/19.05543"/>
</p:tagLst>
</file>

<file path=ppt/tags/tag483.xml><?xml version="1.0" encoding="utf-8"?>
<p:tagLst xmlns:a="http://schemas.openxmlformats.org/drawingml/2006/main" xmlns:r="http://schemas.openxmlformats.org/officeDocument/2006/relationships" xmlns:p="http://schemas.openxmlformats.org/presentationml/2006/main">
  <p:tag name="EE4P_AGENDAWIZARD" val="item_843462fd-bd4c-4a19-8c73-2db80e62d07c_PageNo"/>
  <p:tag name="EE4P_AGENDAWIZARD_PROPERTIES" val="910.4155/422.2854/5.267795/19.05536"/>
  <p:tag name="EE4P_AGENDAWIZARD_CONTENT" val="/120"/>
</p:tagLst>
</file>

<file path=ppt/tags/tag484.xml><?xml version="1.0" encoding="utf-8"?>
<p:tagLst xmlns:a="http://schemas.openxmlformats.org/drawingml/2006/main" xmlns:r="http://schemas.openxmlformats.org/officeDocument/2006/relationships" xmlns:p="http://schemas.openxmlformats.org/presentationml/2006/main">
  <p:tag name="EE4P_AGENDAWIZARD" val="item_843462fd-bd4c-4a19-8c73-2db80e62d07c_Topic"/>
  <p:tag name="EE4P_AGENDAWIZARD_CONTENT" val="/YOLO-NAS"/>
  <p:tag name="EE4P_AGENDAWIZARD_PROPERTIES" val="62.57953/422.2854/154.1991/19.05536"/>
</p:tagLst>
</file>

<file path=ppt/tags/tag485.xml><?xml version="1.0" encoding="utf-8"?>
<p:tagLst xmlns:a="http://schemas.openxmlformats.org/drawingml/2006/main" xmlns:r="http://schemas.openxmlformats.org/officeDocument/2006/relationships" xmlns:p="http://schemas.openxmlformats.org/presentationml/2006/main">
  <p:tag name="EE4P_AGENDAWIZARD" val="item_843462fd-bd4c-4a19-8c73-2db80e62d07c_ItemNo"/>
  <p:tag name="EE4P_AGENDAWIZARD_CONTENT" val="/14"/>
  <p:tag name="EE4P_AGENDAWIZARD_PROPERTIES" val="40.49992/422.2854/19.05543/19.05536"/>
</p:tagLst>
</file>

<file path=ppt/tags/tag486.xml><?xml version="1.0" encoding="utf-8"?>
<p:tagLst xmlns:a="http://schemas.openxmlformats.org/drawingml/2006/main" xmlns:r="http://schemas.openxmlformats.org/officeDocument/2006/relationships" xmlns:p="http://schemas.openxmlformats.org/presentationml/2006/main">
  <p:tag name="EE4P_AGENDAWIZARD" val="item_bfb95e89-a131-4b34-b727-9216ca22d070_PageNo"/>
  <p:tag name="EE4P_AGENDAWIZARD_PROPERTIES" val="910.4155/400.2057/5.267795/19.05543"/>
  <p:tag name="EE4P_AGENDAWIZARD_CONTENT" val="/111"/>
</p:tagLst>
</file>

<file path=ppt/tags/tag487.xml><?xml version="1.0" encoding="utf-8"?>
<p:tagLst xmlns:a="http://schemas.openxmlformats.org/drawingml/2006/main" xmlns:r="http://schemas.openxmlformats.org/officeDocument/2006/relationships" xmlns:p="http://schemas.openxmlformats.org/presentationml/2006/main">
  <p:tag name="EE4P_AGENDAWIZARD" val="item_bfb95e89-a131-4b34-b727-9216ca22d070_Topic"/>
  <p:tag name="EE4P_AGENDAWIZARD_CONTENT" val="/PP-YOLO PP-YOLOv2 PP-YOLOvE"/>
  <p:tag name="EE4P_AGENDAWIZARD_PROPERTIES" val="62.57953/400.2057/154.1991/19.05543"/>
</p:tagLst>
</file>

<file path=ppt/tags/tag488.xml><?xml version="1.0" encoding="utf-8"?>
<p:tagLst xmlns:a="http://schemas.openxmlformats.org/drawingml/2006/main" xmlns:r="http://schemas.openxmlformats.org/officeDocument/2006/relationships" xmlns:p="http://schemas.openxmlformats.org/presentationml/2006/main">
  <p:tag name="EE4P_AGENDAWIZARD" val="item_bfb95e89-a131-4b34-b727-9216ca22d070_ItemNo"/>
  <p:tag name="EE4P_AGENDAWIZARD_CONTENT" val="/13"/>
  <p:tag name="EE4P_AGENDAWIZARD_PROPERTIES" val="40.49992/400.2057/19.05543/19.05543"/>
</p:tagLst>
</file>

<file path=ppt/tags/tag489.xml><?xml version="1.0" encoding="utf-8"?>
<p:tagLst xmlns:a="http://schemas.openxmlformats.org/drawingml/2006/main" xmlns:r="http://schemas.openxmlformats.org/officeDocument/2006/relationships" xmlns:p="http://schemas.openxmlformats.org/presentationml/2006/main">
  <p:tag name="EE4P_AGENDAWIZARD" val="item_eacb9316-6b68-4662-94b8-c848f6f7cc96_PageNo"/>
  <p:tag name="EE4P_AGENDAWIZARD_PROPERTIES" val="910.4155/378.1261/5.267795/19.05543"/>
  <p:tag name="EE4P_AGENDAWIZARD_CONTENT" val="/106"/>
</p:tagLst>
</file>

<file path=ppt/tags/tag49.xml><?xml version="1.0" encoding="utf-8"?>
<p:tagLst xmlns:a="http://schemas.openxmlformats.org/drawingml/2006/main" xmlns:r="http://schemas.openxmlformats.org/officeDocument/2006/relationships" xmlns:p="http://schemas.openxmlformats.org/presentationml/2006/main">
  <p:tag name="EE4P_AGENDAWIZARD" val="item_a1413a93-bc97-45b4-9565-fe481251769a_ItemNo"/>
  <p:tag name="EE4P_AGENDAWIZARD_CONTENT" val="/1.1"/>
  <p:tag name="EE4P_AGENDAWIZARD_PROPERTIES" val="77.00465/171.7547/31.50472/31.50472"/>
</p:tagLst>
</file>

<file path=ppt/tags/tag490.xml><?xml version="1.0" encoding="utf-8"?>
<p:tagLst xmlns:a="http://schemas.openxmlformats.org/drawingml/2006/main" xmlns:r="http://schemas.openxmlformats.org/officeDocument/2006/relationships" xmlns:p="http://schemas.openxmlformats.org/presentationml/2006/main">
  <p:tag name="EE4P_AGENDAWIZARD" val="item_eacb9316-6b68-4662-94b8-c848f6f7cc96_Topic"/>
  <p:tag name="EE4P_AGENDAWIZARD_CONTENT" val="/YOLOv8"/>
  <p:tag name="EE4P_AGENDAWIZARD_PROPERTIES" val="62.57953/378.1261/154.1991/19.05543"/>
</p:tagLst>
</file>

<file path=ppt/tags/tag491.xml><?xml version="1.0" encoding="utf-8"?>
<p:tagLst xmlns:a="http://schemas.openxmlformats.org/drawingml/2006/main" xmlns:r="http://schemas.openxmlformats.org/officeDocument/2006/relationships" xmlns:p="http://schemas.openxmlformats.org/presentationml/2006/main">
  <p:tag name="EE4P_AGENDAWIZARD" val="item_eacb9316-6b68-4662-94b8-c848f6f7cc96_ItemNo"/>
  <p:tag name="EE4P_AGENDAWIZARD_CONTENT" val="/12"/>
  <p:tag name="EE4P_AGENDAWIZARD_PROPERTIES" val="40.49992/378.1261/19.05543/19.05543"/>
</p:tagLst>
</file>

<file path=ppt/tags/tag492.xml><?xml version="1.0" encoding="utf-8"?>
<p:tagLst xmlns:a="http://schemas.openxmlformats.org/drawingml/2006/main" xmlns:r="http://schemas.openxmlformats.org/officeDocument/2006/relationships" xmlns:p="http://schemas.openxmlformats.org/presentationml/2006/main">
  <p:tag name="EE4P_AGENDAWIZARD" val="item_687e02da-61f6-4a46-932a-b7b658afd324_PageNo"/>
  <p:tag name="EE4P_AGENDAWIZARD_PROPERTIES" val="910.4155/356.0464/5.267795/19.05543"/>
  <p:tag name="EE4P_AGENDAWIZARD_CONTENT" val="/102"/>
</p:tagLst>
</file>

<file path=ppt/tags/tag493.xml><?xml version="1.0" encoding="utf-8"?>
<p:tagLst xmlns:a="http://schemas.openxmlformats.org/drawingml/2006/main" xmlns:r="http://schemas.openxmlformats.org/officeDocument/2006/relationships" xmlns:p="http://schemas.openxmlformats.org/presentationml/2006/main">
  <p:tag name="EE4P_AGENDAWIZARD" val="item_687e02da-61f6-4a46-932a-b7b658afd324_Topic"/>
  <p:tag name="EE4P_AGENDAWIZARD_CONTENT" val="/DAMO-YOLO"/>
  <p:tag name="EE4P_AGENDAWIZARD_PROPERTIES" val="62.57953/356.0464/154.1991/19.05543"/>
</p:tagLst>
</file>

<file path=ppt/tags/tag494.xml><?xml version="1.0" encoding="utf-8"?>
<p:tagLst xmlns:a="http://schemas.openxmlformats.org/drawingml/2006/main" xmlns:r="http://schemas.openxmlformats.org/officeDocument/2006/relationships" xmlns:p="http://schemas.openxmlformats.org/presentationml/2006/main">
  <p:tag name="EE4P_AGENDAWIZARD" val="item_687e02da-61f6-4a46-932a-b7b658afd324_ItemNo"/>
  <p:tag name="EE4P_AGENDAWIZARD_CONTENT" val="/11"/>
  <p:tag name="EE4P_AGENDAWIZARD_PROPERTIES" val="40.49992/356.0464/19.05543/19.05543"/>
</p:tagLst>
</file>

<file path=ppt/tags/tag495.xml><?xml version="1.0" encoding="utf-8"?>
<p:tagLst xmlns:a="http://schemas.openxmlformats.org/drawingml/2006/main" xmlns:r="http://schemas.openxmlformats.org/officeDocument/2006/relationships" xmlns:p="http://schemas.openxmlformats.org/presentationml/2006/main">
  <p:tag name="EE4P_AGENDAWIZARD" val="item_a13345af-30bf-4c06-aad8-28d108a0a77c_PageNo"/>
  <p:tag name="EE4P_AGENDAWIZARD_PROPERTIES" val="910.4155/333.9668/5.267795/19.05543"/>
  <p:tag name="EE4P_AGENDAWIZARD_CONTENT" val="/97"/>
</p:tagLst>
</file>

<file path=ppt/tags/tag496.xml><?xml version="1.0" encoding="utf-8"?>
<p:tagLst xmlns:a="http://schemas.openxmlformats.org/drawingml/2006/main" xmlns:r="http://schemas.openxmlformats.org/officeDocument/2006/relationships" xmlns:p="http://schemas.openxmlformats.org/presentationml/2006/main">
  <p:tag name="EE4P_AGENDAWIZARD" val="item_a13345af-30bf-4c06-aad8-28d108a0a77c_Topic"/>
  <p:tag name="EE4P_AGENDAWIZARD_CONTENT" val="/YOLOv7"/>
  <p:tag name="EE4P_AGENDAWIZARD_PROPERTIES" val="62.57953/333.9668/154.1991/19.05543"/>
</p:tagLst>
</file>

<file path=ppt/tags/tag497.xml><?xml version="1.0" encoding="utf-8"?>
<p:tagLst xmlns:a="http://schemas.openxmlformats.org/drawingml/2006/main" xmlns:r="http://schemas.openxmlformats.org/officeDocument/2006/relationships" xmlns:p="http://schemas.openxmlformats.org/presentationml/2006/main">
  <p:tag name="EE4P_AGENDAWIZARD" val="item_a13345af-30bf-4c06-aad8-28d108a0a77c_ItemNo"/>
  <p:tag name="EE4P_AGENDAWIZARD_CONTENT" val="/10"/>
  <p:tag name="EE4P_AGENDAWIZARD_PROPERTIES" val="40.49992/333.9668/19.05543/19.05543"/>
</p:tagLst>
</file>

<file path=ppt/tags/tag498.xml><?xml version="1.0" encoding="utf-8"?>
<p:tagLst xmlns:a="http://schemas.openxmlformats.org/drawingml/2006/main" xmlns:r="http://schemas.openxmlformats.org/officeDocument/2006/relationships" xmlns:p="http://schemas.openxmlformats.org/presentationml/2006/main">
  <p:tag name="EE4P_AGENDAWIZARD" val="item_fdb20c27-7c5b-49ad-af57-77141cb46e3e_PageNo"/>
  <p:tag name="EE4P_AGENDAWIZARD_PROPERTIES" val="910.4155/311.8872/5.267795/19.05543"/>
  <p:tag name="EE4P_AGENDAWIZARD_CONTENT" val="/94"/>
</p:tagLst>
</file>

<file path=ppt/tags/tag499.xml><?xml version="1.0" encoding="utf-8"?>
<p:tagLst xmlns:a="http://schemas.openxmlformats.org/drawingml/2006/main" xmlns:r="http://schemas.openxmlformats.org/officeDocument/2006/relationships" xmlns:p="http://schemas.openxmlformats.org/presentationml/2006/main">
  <p:tag name="EE4P_AGENDAWIZARD" val="item_fdb20c27-7c5b-49ad-af57-77141cb46e3e_Topic"/>
  <p:tag name="EE4P_AGENDAWIZARD_CONTENT" val="/YOLOv6"/>
  <p:tag name="EE4P_AGENDAWIZARD_PROPERTIES" val="62.57953/311.8872/154.1991/19.05543"/>
</p:tagLst>
</file>

<file path=ppt/tags/tag5.xml><?xml version="1.0" encoding="utf-8"?>
<p:tagLst xmlns:a="http://schemas.openxmlformats.org/drawingml/2006/main" xmlns:r="http://schemas.openxmlformats.org/officeDocument/2006/relationships" xmlns:p="http://schemas.openxmlformats.org/presentationml/2006/main">
  <p:tag name="EE4P_TEMPLATESTYLE" val="5"/>
</p:tagLst>
</file>

<file path=ppt/tags/tag50.xml><?xml version="1.0" encoding="utf-8"?>
<p:tagLst xmlns:a="http://schemas.openxmlformats.org/drawingml/2006/main" xmlns:r="http://schemas.openxmlformats.org/officeDocument/2006/relationships" xmlns:p="http://schemas.openxmlformats.org/presentationml/2006/main">
  <p:tag name="EE4P_AGENDAWIZARD" val="item_ff79394e-4f96-4feb-8230-2b02ebe76a91_Element"/>
</p:tagLst>
</file>

<file path=ppt/tags/tag500.xml><?xml version="1.0" encoding="utf-8"?>
<p:tagLst xmlns:a="http://schemas.openxmlformats.org/drawingml/2006/main" xmlns:r="http://schemas.openxmlformats.org/officeDocument/2006/relationships" xmlns:p="http://schemas.openxmlformats.org/presentationml/2006/main">
  <p:tag name="EE4P_AGENDAWIZARD" val="item_fdb20c27-7c5b-49ad-af57-77141cb46e3e_ItemNo"/>
  <p:tag name="EE4P_AGENDAWIZARD_CONTENT" val="/9"/>
  <p:tag name="EE4P_AGENDAWIZARD_PROPERTIES" val="40.49992/311.8872/19.05543/19.05543"/>
</p:tagLst>
</file>

<file path=ppt/tags/tag501.xml><?xml version="1.0" encoding="utf-8"?>
<p:tagLst xmlns:a="http://schemas.openxmlformats.org/drawingml/2006/main" xmlns:r="http://schemas.openxmlformats.org/officeDocument/2006/relationships" xmlns:p="http://schemas.openxmlformats.org/presentationml/2006/main">
  <p:tag name="EE4P_AGENDAWIZARD" val="item_8c0a9f6a-ec23-4339-b204-1ad784653cd2_PageNo"/>
  <p:tag name="EE4P_AGENDAWIZARD_PROPERTIES" val="910.4155/289.8075/5.267795/19.05543"/>
  <p:tag name="EE4P_AGENDAWIZARD_CONTENT" val="/91"/>
</p:tagLst>
</file>

<file path=ppt/tags/tag502.xml><?xml version="1.0" encoding="utf-8"?>
<p:tagLst xmlns:a="http://schemas.openxmlformats.org/drawingml/2006/main" xmlns:r="http://schemas.openxmlformats.org/officeDocument/2006/relationships" xmlns:p="http://schemas.openxmlformats.org/presentationml/2006/main">
  <p:tag name="EE4P_AGENDAWIZARD" val="item_8c0a9f6a-ec23-4339-b204-1ad784653cd2_Topic"/>
  <p:tag name="EE4P_AGENDAWIZARD_CONTENT" val="/YOLOX"/>
  <p:tag name="EE4P_AGENDAWIZARD_PROPERTIES" val="62.57953/289.8075/154.1991/19.05543"/>
</p:tagLst>
</file>

<file path=ppt/tags/tag503.xml><?xml version="1.0" encoding="utf-8"?>
<p:tagLst xmlns:a="http://schemas.openxmlformats.org/drawingml/2006/main" xmlns:r="http://schemas.openxmlformats.org/officeDocument/2006/relationships" xmlns:p="http://schemas.openxmlformats.org/presentationml/2006/main">
  <p:tag name="EE4P_AGENDAWIZARD" val="item_8c0a9f6a-ec23-4339-b204-1ad784653cd2_ItemNo"/>
  <p:tag name="EE4P_AGENDAWIZARD_CONTENT" val="/8"/>
  <p:tag name="EE4P_AGENDAWIZARD_PROPERTIES" val="40.49992/289.8075/19.05543/19.05543"/>
</p:tagLst>
</file>

<file path=ppt/tags/tag504.xml><?xml version="1.0" encoding="utf-8"?>
<p:tagLst xmlns:a="http://schemas.openxmlformats.org/drawingml/2006/main" xmlns:r="http://schemas.openxmlformats.org/officeDocument/2006/relationships" xmlns:p="http://schemas.openxmlformats.org/presentationml/2006/main">
  <p:tag name="EE4P_AGENDAWIZARD" val="item_ee8c388e-0af6-4792-a606-0733a6db944a_PageNo"/>
  <p:tag name="EE4P_AGENDAWIZARD_PROPERTIES" val="910.4155/267.7279/5.267795/19.05536"/>
  <p:tag name="EE4P_AGENDAWIZARD_CONTENT" val="/88"/>
</p:tagLst>
</file>

<file path=ppt/tags/tag505.xml><?xml version="1.0" encoding="utf-8"?>
<p:tagLst xmlns:a="http://schemas.openxmlformats.org/drawingml/2006/main" xmlns:r="http://schemas.openxmlformats.org/officeDocument/2006/relationships" xmlns:p="http://schemas.openxmlformats.org/presentationml/2006/main">
  <p:tag name="EE4P_AGENDAWIZARD" val="item_ee8c388e-0af6-4792-a606-0733a6db944a_Topic"/>
  <p:tag name="EE4P_AGENDAWIZARD_CONTENT" val="/YOLOR"/>
  <p:tag name="EE4P_AGENDAWIZARD_PROPERTIES" val="62.57953/267.7279/154.1991/19.05536"/>
</p:tagLst>
</file>

<file path=ppt/tags/tag506.xml><?xml version="1.0" encoding="utf-8"?>
<p:tagLst xmlns:a="http://schemas.openxmlformats.org/drawingml/2006/main" xmlns:r="http://schemas.openxmlformats.org/officeDocument/2006/relationships" xmlns:p="http://schemas.openxmlformats.org/presentationml/2006/main">
  <p:tag name="EE4P_AGENDAWIZARD" val="item_ee8c388e-0af6-4792-a606-0733a6db944a_ItemNo"/>
  <p:tag name="EE4P_AGENDAWIZARD_CONTENT" val="/7"/>
  <p:tag name="EE4P_AGENDAWIZARD_PROPERTIES" val="40.49992/267.7279/19.05543/19.05536"/>
</p:tagLst>
</file>

<file path=ppt/tags/tag507.xml><?xml version="1.0" encoding="utf-8"?>
<p:tagLst xmlns:a="http://schemas.openxmlformats.org/drawingml/2006/main" xmlns:r="http://schemas.openxmlformats.org/officeDocument/2006/relationships" xmlns:p="http://schemas.openxmlformats.org/presentationml/2006/main">
  <p:tag name="EE4P_AGENDAWIZARD" val="item_e686a40c-d6b7-415b-946e-7f370d22457d_PageNo"/>
  <p:tag name="EE4P_AGENDAWIZARD_PROPERTIES" val="910.4155/245.6482/5.267795/19.05543"/>
  <p:tag name="EE4P_AGENDAWIZARD_CONTENT" val="/85"/>
</p:tagLst>
</file>

<file path=ppt/tags/tag508.xml><?xml version="1.0" encoding="utf-8"?>
<p:tagLst xmlns:a="http://schemas.openxmlformats.org/drawingml/2006/main" xmlns:r="http://schemas.openxmlformats.org/officeDocument/2006/relationships" xmlns:p="http://schemas.openxmlformats.org/presentationml/2006/main">
  <p:tag name="EE4P_AGENDAWIZARD" val="item_e686a40c-d6b7-415b-946e-7f370d22457d_Topic"/>
  <p:tag name="EE4P_AGENDAWIZARD_CONTENT" val="/Scaled-YOLOv4"/>
  <p:tag name="EE4P_AGENDAWIZARD_PROPERTIES" val="62.57953/245.6482/154.1991/19.05543"/>
</p:tagLst>
</file>

<file path=ppt/tags/tag509.xml><?xml version="1.0" encoding="utf-8"?>
<p:tagLst xmlns:a="http://schemas.openxmlformats.org/drawingml/2006/main" xmlns:r="http://schemas.openxmlformats.org/officeDocument/2006/relationships" xmlns:p="http://schemas.openxmlformats.org/presentationml/2006/main">
  <p:tag name="EE4P_AGENDAWIZARD" val="item_e686a40c-d6b7-415b-946e-7f370d22457d_ItemNo"/>
  <p:tag name="EE4P_AGENDAWIZARD_CONTENT" val="/6"/>
  <p:tag name="EE4P_AGENDAWIZARD_PROPERTIES" val="40.49992/245.6482/19.05543/19.05543"/>
</p:tagLst>
</file>

<file path=ppt/tags/tag51.xml><?xml version="1.0" encoding="utf-8"?>
<p:tagLst xmlns:a="http://schemas.openxmlformats.org/drawingml/2006/main" xmlns:r="http://schemas.openxmlformats.org/officeDocument/2006/relationships" xmlns:p="http://schemas.openxmlformats.org/presentationml/2006/main">
  <p:tag name="EE4P_AGENDAWIZARD" val="item_ff79394e-4f96-4feb-8230-2b02ebe76a91_PageNo"/>
  <p:tag name="EE4P_AGENDAWIZARD_PROPERTIES" val="904.603/135.25/8.709291/31.50472"/>
  <p:tag name="EE4P_AGENDAWIZARD_CONTENT" val="/6"/>
</p:tagLst>
</file>

<file path=ppt/tags/tag510.xml><?xml version="1.0" encoding="utf-8"?>
<p:tagLst xmlns:a="http://schemas.openxmlformats.org/drawingml/2006/main" xmlns:r="http://schemas.openxmlformats.org/officeDocument/2006/relationships" xmlns:p="http://schemas.openxmlformats.org/presentationml/2006/main">
  <p:tag name="EE4P_AGENDAWIZARD" val="item_90ccecf7-1a88-476a-9995-f385df1ecb6d_PageNo"/>
  <p:tag name="EE4P_AGENDAWIZARD_PROPERTIES" val="910.4155/223.5685/5.267795/19.05543"/>
  <p:tag name="EE4P_AGENDAWIZARD_CONTENT" val="/81"/>
</p:tagLst>
</file>

<file path=ppt/tags/tag511.xml><?xml version="1.0" encoding="utf-8"?>
<p:tagLst xmlns:a="http://schemas.openxmlformats.org/drawingml/2006/main" xmlns:r="http://schemas.openxmlformats.org/officeDocument/2006/relationships" xmlns:p="http://schemas.openxmlformats.org/presentationml/2006/main">
  <p:tag name="EE4P_AGENDAWIZARD" val="item_90ccecf7-1a88-476a-9995-f385df1ecb6d_Topic"/>
  <p:tag name="EE4P_AGENDAWIZARD_CONTENT" val="/YOLOv5"/>
  <p:tag name="EE4P_AGENDAWIZARD_PROPERTIES" val="62.57953/223.5685/154.1991/19.05543"/>
</p:tagLst>
</file>

<file path=ppt/tags/tag512.xml><?xml version="1.0" encoding="utf-8"?>
<p:tagLst xmlns:a="http://schemas.openxmlformats.org/drawingml/2006/main" xmlns:r="http://schemas.openxmlformats.org/officeDocument/2006/relationships" xmlns:p="http://schemas.openxmlformats.org/presentationml/2006/main">
  <p:tag name="EE4P_AGENDAWIZARD" val="item_90ccecf7-1a88-476a-9995-f385df1ecb6d_ItemNo"/>
  <p:tag name="EE4P_AGENDAWIZARD_CONTENT" val="/5"/>
  <p:tag name="EE4P_AGENDAWIZARD_PROPERTIES" val="40.49992/223.5685/19.05543/19.05543"/>
</p:tagLst>
</file>

<file path=ppt/tags/tag513.xml><?xml version="1.0" encoding="utf-8"?>
<p:tagLst xmlns:a="http://schemas.openxmlformats.org/drawingml/2006/main" xmlns:r="http://schemas.openxmlformats.org/officeDocument/2006/relationships" xmlns:p="http://schemas.openxmlformats.org/presentationml/2006/main">
  <p:tag name="EE4P_AGENDAWIZARD" val="item_bb633197-64b9-4d62-b3c9-eca77b982714_PageNo"/>
  <p:tag name="EE4P_AGENDAWIZARD_PROPERTIES" val="910.4155/201.4889/5.267795/19.05543"/>
  <p:tag name="EE4P_AGENDAWIZARD_CONTENT" val="/76"/>
</p:tagLst>
</file>

<file path=ppt/tags/tag514.xml><?xml version="1.0" encoding="utf-8"?>
<p:tagLst xmlns:a="http://schemas.openxmlformats.org/drawingml/2006/main" xmlns:r="http://schemas.openxmlformats.org/officeDocument/2006/relationships" xmlns:p="http://schemas.openxmlformats.org/presentationml/2006/main">
  <p:tag name="EE4P_AGENDAWIZARD" val="item_bb633197-64b9-4d62-b3c9-eca77b982714_Topic"/>
  <p:tag name="EE4P_AGENDAWIZARD_CONTENT" val="/YOLOv4"/>
  <p:tag name="EE4P_AGENDAWIZARD_PROPERTIES" val="62.57953/201.4889/154.1991/19.05543"/>
</p:tagLst>
</file>

<file path=ppt/tags/tag515.xml><?xml version="1.0" encoding="utf-8"?>
<p:tagLst xmlns:a="http://schemas.openxmlformats.org/drawingml/2006/main" xmlns:r="http://schemas.openxmlformats.org/officeDocument/2006/relationships" xmlns:p="http://schemas.openxmlformats.org/presentationml/2006/main">
  <p:tag name="EE4P_AGENDAWIZARD" val="item_bb633197-64b9-4d62-b3c9-eca77b982714_ItemNo"/>
  <p:tag name="EE4P_AGENDAWIZARD_CONTENT" val="/4"/>
  <p:tag name="EE4P_AGENDAWIZARD_PROPERTIES" val="40.49992/201.4889/19.05543/19.05543"/>
</p:tagLst>
</file>

<file path=ppt/tags/tag516.xml><?xml version="1.0" encoding="utf-8"?>
<p:tagLst xmlns:a="http://schemas.openxmlformats.org/drawingml/2006/main" xmlns:r="http://schemas.openxmlformats.org/officeDocument/2006/relationships" xmlns:p="http://schemas.openxmlformats.org/presentationml/2006/main">
  <p:tag name="EE4P_AGENDAWIZARD" val="item_55787c8c-e318-4e99-983c-6f4014e75aa1_PageNo"/>
  <p:tag name="EE4P_AGENDAWIZARD_PROPERTIES" val="910.4155/179.4093/5.267795/19.05543"/>
  <p:tag name="EE4P_AGENDAWIZARD_CONTENT" val="/69"/>
</p:tagLst>
</file>

<file path=ppt/tags/tag517.xml><?xml version="1.0" encoding="utf-8"?>
<p:tagLst xmlns:a="http://schemas.openxmlformats.org/drawingml/2006/main" xmlns:r="http://schemas.openxmlformats.org/officeDocument/2006/relationships" xmlns:p="http://schemas.openxmlformats.org/presentationml/2006/main">
  <p:tag name="EE4P_AGENDAWIZARD" val="item_55787c8c-e318-4e99-983c-6f4014e75aa1_Topic"/>
  <p:tag name="EE4P_AGENDAWIZARD_CONTENT" val="/YOLOv3"/>
  <p:tag name="EE4P_AGENDAWIZARD_PROPERTIES" val="62.57953/179.4093/154.1991/19.05543"/>
</p:tagLst>
</file>

<file path=ppt/tags/tag518.xml><?xml version="1.0" encoding="utf-8"?>
<p:tagLst xmlns:a="http://schemas.openxmlformats.org/drawingml/2006/main" xmlns:r="http://schemas.openxmlformats.org/officeDocument/2006/relationships" xmlns:p="http://schemas.openxmlformats.org/presentationml/2006/main">
  <p:tag name="EE4P_AGENDAWIZARD" val="item_55787c8c-e318-4e99-983c-6f4014e75aa1_ItemNo"/>
  <p:tag name="EE4P_AGENDAWIZARD_CONTENT" val="/3"/>
  <p:tag name="EE4P_AGENDAWIZARD_PROPERTIES" val="40.49992/179.4093/19.05543/19.05543"/>
</p:tagLst>
</file>

<file path=ppt/tags/tag519.xml><?xml version="1.0" encoding="utf-8"?>
<p:tagLst xmlns:a="http://schemas.openxmlformats.org/drawingml/2006/main" xmlns:r="http://schemas.openxmlformats.org/officeDocument/2006/relationships" xmlns:p="http://schemas.openxmlformats.org/presentationml/2006/main">
  <p:tag name="EE4P_AGENDAWIZARD" val="item_e3effbf2-c680-4a75-b917-58c654acdbde_Element"/>
</p:tagLst>
</file>

<file path=ppt/tags/tag52.xml><?xml version="1.0" encoding="utf-8"?>
<p:tagLst xmlns:a="http://schemas.openxmlformats.org/drawingml/2006/main" xmlns:r="http://schemas.openxmlformats.org/officeDocument/2006/relationships" xmlns:p="http://schemas.openxmlformats.org/presentationml/2006/main">
  <p:tag name="EE4P_AGENDAWIZARD" val="item_ff79394e-4f96-4feb-8230-2b02ebe76a91_Topic"/>
  <p:tag name="EE4P_AGENDAWIZARD_CONTENT" val="/目标检测是什么？"/>
  <p:tag name="EE4P_AGENDAWIZARD_PROPERTIES" val="77.00465/135.25/204.1258/31.50472"/>
</p:tagLst>
</file>

<file path=ppt/tags/tag520.xml><?xml version="1.0" encoding="utf-8"?>
<p:tagLst xmlns:a="http://schemas.openxmlformats.org/drawingml/2006/main" xmlns:r="http://schemas.openxmlformats.org/officeDocument/2006/relationships" xmlns:p="http://schemas.openxmlformats.org/presentationml/2006/main">
  <p:tag name="EE4P_AGENDAWIZARD" val="item_e3effbf2-c680-4a75-b917-58c654acdbde_PageNo"/>
  <p:tag name="EE4P_AGENDAWIZARD_PROPERTIES" val="910.4155/157.3296/5.267795/19.05543"/>
  <p:tag name="EE4P_AGENDAWIZARD_CONTENT" val="/63"/>
</p:tagLst>
</file>

<file path=ppt/tags/tag521.xml><?xml version="1.0" encoding="utf-8"?>
<p:tagLst xmlns:a="http://schemas.openxmlformats.org/drawingml/2006/main" xmlns:r="http://schemas.openxmlformats.org/officeDocument/2006/relationships" xmlns:p="http://schemas.openxmlformats.org/presentationml/2006/main">
  <p:tag name="EE4P_AGENDAWIZARD" val="item_e3effbf2-c680-4a75-b917-58c654acdbde_Topic"/>
  <p:tag name="EE4P_AGENDAWIZARD_CONTENT" val="/YOLO9000"/>
  <p:tag name="EE4P_AGENDAWIZARD_PROPERTIES" val="62.57953/157.3296/154.1991/19.05543"/>
</p:tagLst>
</file>

<file path=ppt/tags/tag522.xml><?xml version="1.0" encoding="utf-8"?>
<p:tagLst xmlns:a="http://schemas.openxmlformats.org/drawingml/2006/main" xmlns:r="http://schemas.openxmlformats.org/officeDocument/2006/relationships" xmlns:p="http://schemas.openxmlformats.org/presentationml/2006/main">
  <p:tag name="EE4P_AGENDAWIZARD" val="item_e3effbf2-c680-4a75-b917-58c654acdbde_ItemNo"/>
  <p:tag name="EE4P_AGENDAWIZARD_CONTENT" val="/2"/>
  <p:tag name="EE4P_AGENDAWIZARD_PROPERTIES" val="40.49992/157.3296/19.05543/19.05543"/>
</p:tagLst>
</file>

<file path=ppt/tags/tag523.xml><?xml version="1.0" encoding="utf-8"?>
<p:tagLst xmlns:a="http://schemas.openxmlformats.org/drawingml/2006/main" xmlns:r="http://schemas.openxmlformats.org/officeDocument/2006/relationships" xmlns:p="http://schemas.openxmlformats.org/presentationml/2006/main">
  <p:tag name="EE4P_AGENDAWIZARD" val="item_73c50061-2ef5-463e-901c-c6cb38993807_PageNo"/>
  <p:tag name="EE4P_AGENDAWIZARD_PROPERTIES" val="910.4155/135.25/5.267795/19.05543"/>
  <p:tag name="EE4P_AGENDAWIZARD_CONTENT" val="/55"/>
</p:tagLst>
</file>

<file path=ppt/tags/tag524.xml><?xml version="1.0" encoding="utf-8"?>
<p:tagLst xmlns:a="http://schemas.openxmlformats.org/drawingml/2006/main" xmlns:r="http://schemas.openxmlformats.org/officeDocument/2006/relationships" xmlns:p="http://schemas.openxmlformats.org/presentationml/2006/main">
  <p:tag name="EE4P_AGENDAWIZARD" val="item_73c50061-2ef5-463e-901c-c6cb38993807_Topic"/>
  <p:tag name="EE4P_AGENDAWIZARD_CONTENT" val="/You Only Look Once"/>
  <p:tag name="EE4P_AGENDAWIZARD_PROPERTIES" val="62.57953/135.25/154.1991/19.05543"/>
</p:tagLst>
</file>

<file path=ppt/tags/tag525.xml><?xml version="1.0" encoding="utf-8"?>
<p:tagLst xmlns:a="http://schemas.openxmlformats.org/drawingml/2006/main" xmlns:r="http://schemas.openxmlformats.org/officeDocument/2006/relationships" xmlns:p="http://schemas.openxmlformats.org/presentationml/2006/main">
  <p:tag name="EE4P_AGENDAWIZARD" val="item_73c50061-2ef5-463e-901c-c6cb38993807_ItemNo"/>
  <p:tag name="EE4P_AGENDAWIZARD_CONTENT" val="/1"/>
  <p:tag name="EE4P_AGENDAWIZARD_PROPERTIES" val="40.49992/135.25/19.05543/19.05543"/>
</p:tagLst>
</file>

<file path=ppt/tags/tag52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27.xml><?xml version="1.0" encoding="utf-8"?>
<p:tagLst xmlns:a="http://schemas.openxmlformats.org/drawingml/2006/main" xmlns:r="http://schemas.openxmlformats.org/officeDocument/2006/relationships" xmlns:p="http://schemas.openxmlformats.org/presentationml/2006/main">
  <p:tag name="EE4P_TEMPLATESTYLE" val="5"/>
</p:tagLst>
</file>

<file path=ppt/tags/tag528.xml><?xml version="1.0" encoding="utf-8"?>
<p:tagLst xmlns:a="http://schemas.openxmlformats.org/drawingml/2006/main" xmlns:r="http://schemas.openxmlformats.org/officeDocument/2006/relationships" xmlns:p="http://schemas.openxmlformats.org/presentationml/2006/main">
  <p:tag name="EE4P_TEMPLATESTYLE" val="5"/>
</p:tagLst>
</file>

<file path=ppt/tags/tag529.xml><?xml version="1.0" encoding="utf-8"?>
<p:tagLst xmlns:a="http://schemas.openxmlformats.org/drawingml/2006/main" xmlns:r="http://schemas.openxmlformats.org/officeDocument/2006/relationships" xmlns:p="http://schemas.openxmlformats.org/presentationml/2006/main">
  <p:tag name="EE4P_TEMPLATESTYLE" val="5"/>
</p:tagLst>
</file>

<file path=ppt/tags/tag53.xml><?xml version="1.0" encoding="utf-8"?>
<p:tagLst xmlns:a="http://schemas.openxmlformats.org/drawingml/2006/main" xmlns:r="http://schemas.openxmlformats.org/officeDocument/2006/relationships" xmlns:p="http://schemas.openxmlformats.org/presentationml/2006/main">
  <p:tag name="EE4P_AGENDAWIZARD" val="item_ff79394e-4f96-4feb-8230-2b02ebe76a91_ItemNo"/>
  <p:tag name="EE4P_AGENDAWIZARD_CONTENT" val="/1"/>
  <p:tag name="EE4P_AGENDAWIZARD_PROPERTIES" val="40.49992/135.25/31.50472/31.50472"/>
</p:tagLst>
</file>

<file path=ppt/tags/tag530.xml><?xml version="1.0" encoding="utf-8"?>
<p:tagLst xmlns:a="http://schemas.openxmlformats.org/drawingml/2006/main" xmlns:r="http://schemas.openxmlformats.org/officeDocument/2006/relationships" xmlns:p="http://schemas.openxmlformats.org/presentationml/2006/main">
  <p:tag name="EE4P_TEMPLATESTYLE" val="5"/>
</p:tagLst>
</file>

<file path=ppt/tags/tag531.xml><?xml version="1.0" encoding="utf-8"?>
<p:tagLst xmlns:a="http://schemas.openxmlformats.org/drawingml/2006/main" xmlns:r="http://schemas.openxmlformats.org/officeDocument/2006/relationships" xmlns:p="http://schemas.openxmlformats.org/presentationml/2006/main">
  <p:tag name="EE4P_TEMPLATESTYLE" val="5"/>
</p:tagLst>
</file>

<file path=ppt/tags/tag532.xml><?xml version="1.0" encoding="utf-8"?>
<p:tagLst xmlns:a="http://schemas.openxmlformats.org/drawingml/2006/main" xmlns:r="http://schemas.openxmlformats.org/officeDocument/2006/relationships" xmlns:p="http://schemas.openxmlformats.org/presentationml/2006/main">
  <p:tag name="EE4P_TEMPLATESTYLE" val="5"/>
</p:tagLst>
</file>

<file path=ppt/tags/tag533.xml><?xml version="1.0" encoding="utf-8"?>
<p:tagLst xmlns:a="http://schemas.openxmlformats.org/drawingml/2006/main" xmlns:r="http://schemas.openxmlformats.org/officeDocument/2006/relationships" xmlns:p="http://schemas.openxmlformats.org/presentationml/2006/main">
  <p:tag name="EE4P_TEMPLATESTYLE" val="5"/>
</p:tagLst>
</file>

<file path=ppt/tags/tag534.xml><?xml version="1.0" encoding="utf-8"?>
<p:tagLst xmlns:a="http://schemas.openxmlformats.org/drawingml/2006/main" xmlns:r="http://schemas.openxmlformats.org/officeDocument/2006/relationships" xmlns:p="http://schemas.openxmlformats.org/presentationml/2006/main">
  <p:tag name="EE4P_TEMPLATESTYLE" val="3"/>
</p:tagLst>
</file>

<file path=ppt/tags/tag535.xml><?xml version="1.0" encoding="utf-8"?>
<p:tagLst xmlns:a="http://schemas.openxmlformats.org/drawingml/2006/main" xmlns:r="http://schemas.openxmlformats.org/officeDocument/2006/relationships" xmlns:p="http://schemas.openxmlformats.org/presentationml/2006/main">
  <p:tag name="EE4P_TEMPLATESTYLE" val="5"/>
</p:tagLst>
</file>

<file path=ppt/tags/tag536.xml><?xml version="1.0" encoding="utf-8"?>
<p:tagLst xmlns:a="http://schemas.openxmlformats.org/drawingml/2006/main" xmlns:r="http://schemas.openxmlformats.org/officeDocument/2006/relationships" xmlns:p="http://schemas.openxmlformats.org/presentationml/2006/main">
  <p:tag name="EE4P_TEMPLATESTYLE" val="3"/>
</p:tagLst>
</file>

<file path=ppt/tags/tag537.xml><?xml version="1.0" encoding="utf-8"?>
<p:tagLst xmlns:a="http://schemas.openxmlformats.org/drawingml/2006/main" xmlns:r="http://schemas.openxmlformats.org/officeDocument/2006/relationships" xmlns:p="http://schemas.openxmlformats.org/presentationml/2006/main">
  <p:tag name="EE4P_TEMPLATESTYLE" val="5"/>
</p:tagLst>
</file>

<file path=ppt/tags/tag538.xml><?xml version="1.0" encoding="utf-8"?>
<p:tagLst xmlns:a="http://schemas.openxmlformats.org/drawingml/2006/main" xmlns:r="http://schemas.openxmlformats.org/officeDocument/2006/relationships" xmlns:p="http://schemas.openxmlformats.org/presentationml/2006/main">
  <p:tag name="EE4P_TEMPLATESTYLE" val="3"/>
</p:tagLst>
</file>

<file path=ppt/tags/tag539.xml><?xml version="1.0" encoding="utf-8"?>
<p:tagLst xmlns:a="http://schemas.openxmlformats.org/drawingml/2006/main" xmlns:r="http://schemas.openxmlformats.org/officeDocument/2006/relationships" xmlns:p="http://schemas.openxmlformats.org/presentationml/2006/main">
  <p:tag name="EE4P_SLIDEID" val="55787c8c-e318-4e99-983c-6f4014e75aa1"/>
</p:tagLst>
</file>

<file path=ppt/tags/tag5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40.xml><?xml version="1.0" encoding="utf-8"?>
<p:tagLst xmlns:a="http://schemas.openxmlformats.org/drawingml/2006/main" xmlns:r="http://schemas.openxmlformats.org/officeDocument/2006/relationships" xmlns:p="http://schemas.openxmlformats.org/presentationml/2006/main">
  <p:tag name="EE4P_AGENDAWIZARD" val="item_951219b9-2655-4923-a391-53bd2df846b5_PageNo"/>
  <p:tag name="EE4P_AGENDAWIZARD_PROPERTIES" val="910.4155/466.4447/5.267795/19.05543"/>
  <p:tag name="EE4P_AGENDAWIZARD_CONTENT" val="/132"/>
</p:tagLst>
</file>

<file path=ppt/tags/tag541.xml><?xml version="1.0" encoding="utf-8"?>
<p:tagLst xmlns:a="http://schemas.openxmlformats.org/drawingml/2006/main" xmlns:r="http://schemas.openxmlformats.org/officeDocument/2006/relationships" xmlns:p="http://schemas.openxmlformats.org/presentationml/2006/main">
  <p:tag name="EE4P_AGENDAWIZARD" val="item_951219b9-2655-4923-a391-53bd2df846b5_Topic"/>
  <p:tag name="EE4P_AGENDAWIZARD_CONTENT" val="/YOLOv9"/>
  <p:tag name="EE4P_AGENDAWIZARD_PROPERTIES" val="62.57953/466.4447/154.1991/19.05543"/>
</p:tagLst>
</file>

<file path=ppt/tags/tag542.xml><?xml version="1.0" encoding="utf-8"?>
<p:tagLst xmlns:a="http://schemas.openxmlformats.org/drawingml/2006/main" xmlns:r="http://schemas.openxmlformats.org/officeDocument/2006/relationships" xmlns:p="http://schemas.openxmlformats.org/presentationml/2006/main">
  <p:tag name="EE4P_AGENDAWIZARD" val="item_951219b9-2655-4923-a391-53bd2df846b5_ItemNo"/>
  <p:tag name="EE4P_AGENDAWIZARD_CONTENT" val="/16"/>
  <p:tag name="EE4P_AGENDAWIZARD_PROPERTIES" val="40.49992/466.4447/19.05543/19.05543"/>
</p:tagLst>
</file>

<file path=ppt/tags/tag543.xml><?xml version="1.0" encoding="utf-8"?>
<p:tagLst xmlns:a="http://schemas.openxmlformats.org/drawingml/2006/main" xmlns:r="http://schemas.openxmlformats.org/officeDocument/2006/relationships" xmlns:p="http://schemas.openxmlformats.org/presentationml/2006/main">
  <p:tag name="EE4P_AGENDAWIZARD" val="item_f0b92527-73ca-4038-a3d9-fe77d63e682c_PageNo"/>
  <p:tag name="EE4P_AGENDAWIZARD_PROPERTIES" val="910.4155/444.3651/5.267795/19.05543"/>
  <p:tag name="EE4P_AGENDAWIZARD_CONTENT" val="/124"/>
</p:tagLst>
</file>

<file path=ppt/tags/tag544.xml><?xml version="1.0" encoding="utf-8"?>
<p:tagLst xmlns:a="http://schemas.openxmlformats.org/drawingml/2006/main" xmlns:r="http://schemas.openxmlformats.org/officeDocument/2006/relationships" xmlns:p="http://schemas.openxmlformats.org/presentationml/2006/main">
  <p:tag name="EE4P_AGENDAWIZARD" val="item_f0b92527-73ca-4038-a3d9-fe77d63e682c_Topic"/>
  <p:tag name="EE4P_AGENDAWIZARD_CONTENT" val="/YOLO-World"/>
  <p:tag name="EE4P_AGENDAWIZARD_PROPERTIES" val="62.57953/444.3651/154.1991/19.05543"/>
</p:tagLst>
</file>

<file path=ppt/tags/tag545.xml><?xml version="1.0" encoding="utf-8"?>
<p:tagLst xmlns:a="http://schemas.openxmlformats.org/drawingml/2006/main" xmlns:r="http://schemas.openxmlformats.org/officeDocument/2006/relationships" xmlns:p="http://schemas.openxmlformats.org/presentationml/2006/main">
  <p:tag name="EE4P_AGENDAWIZARD" val="item_f0b92527-73ca-4038-a3d9-fe77d63e682c_ItemNo"/>
  <p:tag name="EE4P_AGENDAWIZARD_CONTENT" val="/15"/>
  <p:tag name="EE4P_AGENDAWIZARD_PROPERTIES" val="40.49992/444.3651/19.05543/19.05543"/>
</p:tagLst>
</file>

<file path=ppt/tags/tag546.xml><?xml version="1.0" encoding="utf-8"?>
<p:tagLst xmlns:a="http://schemas.openxmlformats.org/drawingml/2006/main" xmlns:r="http://schemas.openxmlformats.org/officeDocument/2006/relationships" xmlns:p="http://schemas.openxmlformats.org/presentationml/2006/main">
  <p:tag name="EE4P_AGENDAWIZARD" val="item_843462fd-bd4c-4a19-8c73-2db80e62d07c_PageNo"/>
  <p:tag name="EE4P_AGENDAWIZARD_PROPERTIES" val="910.4155/422.2854/5.267795/19.05536"/>
  <p:tag name="EE4P_AGENDAWIZARD_CONTENT" val="/120"/>
</p:tagLst>
</file>

<file path=ppt/tags/tag547.xml><?xml version="1.0" encoding="utf-8"?>
<p:tagLst xmlns:a="http://schemas.openxmlformats.org/drawingml/2006/main" xmlns:r="http://schemas.openxmlformats.org/officeDocument/2006/relationships" xmlns:p="http://schemas.openxmlformats.org/presentationml/2006/main">
  <p:tag name="EE4P_AGENDAWIZARD" val="item_843462fd-bd4c-4a19-8c73-2db80e62d07c_Topic"/>
  <p:tag name="EE4P_AGENDAWIZARD_CONTENT" val="/YOLO-NAS"/>
  <p:tag name="EE4P_AGENDAWIZARD_PROPERTIES" val="62.57953/422.2854/154.1991/19.05536"/>
</p:tagLst>
</file>

<file path=ppt/tags/tag548.xml><?xml version="1.0" encoding="utf-8"?>
<p:tagLst xmlns:a="http://schemas.openxmlformats.org/drawingml/2006/main" xmlns:r="http://schemas.openxmlformats.org/officeDocument/2006/relationships" xmlns:p="http://schemas.openxmlformats.org/presentationml/2006/main">
  <p:tag name="EE4P_AGENDAWIZARD" val="item_843462fd-bd4c-4a19-8c73-2db80e62d07c_ItemNo"/>
  <p:tag name="EE4P_AGENDAWIZARD_CONTENT" val="/14"/>
  <p:tag name="EE4P_AGENDAWIZARD_PROPERTIES" val="40.49992/422.2854/19.05543/19.05536"/>
</p:tagLst>
</file>

<file path=ppt/tags/tag549.xml><?xml version="1.0" encoding="utf-8"?>
<p:tagLst xmlns:a="http://schemas.openxmlformats.org/drawingml/2006/main" xmlns:r="http://schemas.openxmlformats.org/officeDocument/2006/relationships" xmlns:p="http://schemas.openxmlformats.org/presentationml/2006/main">
  <p:tag name="EE4P_AGENDAWIZARD" val="item_bfb95e89-a131-4b34-b727-9216ca22d070_PageNo"/>
  <p:tag name="EE4P_AGENDAWIZARD_PROPERTIES" val="910.4155/400.2057/5.267795/19.05543"/>
  <p:tag name="EE4P_AGENDAWIZARD_CONTENT" val="/111"/>
</p:tagLst>
</file>

<file path=ppt/tags/tag55.xml><?xml version="1.0" encoding="utf-8"?>
<p:tagLst xmlns:a="http://schemas.openxmlformats.org/drawingml/2006/main" xmlns:r="http://schemas.openxmlformats.org/officeDocument/2006/relationships" xmlns:p="http://schemas.openxmlformats.org/presentationml/2006/main">
  <p:tag name="EE4P_SLIDEID" val="a1413a93-bc97-45b4-9565-fe481251769a"/>
</p:tagLst>
</file>

<file path=ppt/tags/tag550.xml><?xml version="1.0" encoding="utf-8"?>
<p:tagLst xmlns:a="http://schemas.openxmlformats.org/drawingml/2006/main" xmlns:r="http://schemas.openxmlformats.org/officeDocument/2006/relationships" xmlns:p="http://schemas.openxmlformats.org/presentationml/2006/main">
  <p:tag name="EE4P_AGENDAWIZARD" val="item_bfb95e89-a131-4b34-b727-9216ca22d070_Topic"/>
  <p:tag name="EE4P_AGENDAWIZARD_CONTENT" val="/PP-YOLO PP-YOLOv2 PP-YOLOvE"/>
  <p:tag name="EE4P_AGENDAWIZARD_PROPERTIES" val="62.57953/400.2057/154.1991/19.05543"/>
</p:tagLst>
</file>

<file path=ppt/tags/tag551.xml><?xml version="1.0" encoding="utf-8"?>
<p:tagLst xmlns:a="http://schemas.openxmlformats.org/drawingml/2006/main" xmlns:r="http://schemas.openxmlformats.org/officeDocument/2006/relationships" xmlns:p="http://schemas.openxmlformats.org/presentationml/2006/main">
  <p:tag name="EE4P_AGENDAWIZARD" val="item_bfb95e89-a131-4b34-b727-9216ca22d070_ItemNo"/>
  <p:tag name="EE4P_AGENDAWIZARD_CONTENT" val="/13"/>
  <p:tag name="EE4P_AGENDAWIZARD_PROPERTIES" val="40.49992/400.2057/19.05543/19.05543"/>
</p:tagLst>
</file>

<file path=ppt/tags/tag552.xml><?xml version="1.0" encoding="utf-8"?>
<p:tagLst xmlns:a="http://schemas.openxmlformats.org/drawingml/2006/main" xmlns:r="http://schemas.openxmlformats.org/officeDocument/2006/relationships" xmlns:p="http://schemas.openxmlformats.org/presentationml/2006/main">
  <p:tag name="EE4P_AGENDAWIZARD" val="item_eacb9316-6b68-4662-94b8-c848f6f7cc96_PageNo"/>
  <p:tag name="EE4P_AGENDAWIZARD_PROPERTIES" val="910.4155/378.1261/5.267795/19.05543"/>
  <p:tag name="EE4P_AGENDAWIZARD_CONTENT" val="/106"/>
</p:tagLst>
</file>

<file path=ppt/tags/tag553.xml><?xml version="1.0" encoding="utf-8"?>
<p:tagLst xmlns:a="http://schemas.openxmlformats.org/drawingml/2006/main" xmlns:r="http://schemas.openxmlformats.org/officeDocument/2006/relationships" xmlns:p="http://schemas.openxmlformats.org/presentationml/2006/main">
  <p:tag name="EE4P_AGENDAWIZARD" val="item_eacb9316-6b68-4662-94b8-c848f6f7cc96_Topic"/>
  <p:tag name="EE4P_AGENDAWIZARD_CONTENT" val="/YOLOv8"/>
  <p:tag name="EE4P_AGENDAWIZARD_PROPERTIES" val="62.57953/378.1261/154.1991/19.05543"/>
</p:tagLst>
</file>

<file path=ppt/tags/tag554.xml><?xml version="1.0" encoding="utf-8"?>
<p:tagLst xmlns:a="http://schemas.openxmlformats.org/drawingml/2006/main" xmlns:r="http://schemas.openxmlformats.org/officeDocument/2006/relationships" xmlns:p="http://schemas.openxmlformats.org/presentationml/2006/main">
  <p:tag name="EE4P_AGENDAWIZARD" val="item_eacb9316-6b68-4662-94b8-c848f6f7cc96_ItemNo"/>
  <p:tag name="EE4P_AGENDAWIZARD_CONTENT" val="/12"/>
  <p:tag name="EE4P_AGENDAWIZARD_PROPERTIES" val="40.49992/378.1261/19.05543/19.05543"/>
</p:tagLst>
</file>

<file path=ppt/tags/tag555.xml><?xml version="1.0" encoding="utf-8"?>
<p:tagLst xmlns:a="http://schemas.openxmlformats.org/drawingml/2006/main" xmlns:r="http://schemas.openxmlformats.org/officeDocument/2006/relationships" xmlns:p="http://schemas.openxmlformats.org/presentationml/2006/main">
  <p:tag name="EE4P_AGENDAWIZARD" val="item_687e02da-61f6-4a46-932a-b7b658afd324_PageNo"/>
  <p:tag name="EE4P_AGENDAWIZARD_PROPERTIES" val="910.4155/356.0464/5.267795/19.05543"/>
  <p:tag name="EE4P_AGENDAWIZARD_CONTENT" val="/102"/>
</p:tagLst>
</file>

<file path=ppt/tags/tag556.xml><?xml version="1.0" encoding="utf-8"?>
<p:tagLst xmlns:a="http://schemas.openxmlformats.org/drawingml/2006/main" xmlns:r="http://schemas.openxmlformats.org/officeDocument/2006/relationships" xmlns:p="http://schemas.openxmlformats.org/presentationml/2006/main">
  <p:tag name="EE4P_AGENDAWIZARD" val="item_687e02da-61f6-4a46-932a-b7b658afd324_Topic"/>
  <p:tag name="EE4P_AGENDAWIZARD_CONTENT" val="/DAMO-YOLO"/>
  <p:tag name="EE4P_AGENDAWIZARD_PROPERTIES" val="62.57953/356.0464/154.1991/19.05543"/>
</p:tagLst>
</file>

<file path=ppt/tags/tag557.xml><?xml version="1.0" encoding="utf-8"?>
<p:tagLst xmlns:a="http://schemas.openxmlformats.org/drawingml/2006/main" xmlns:r="http://schemas.openxmlformats.org/officeDocument/2006/relationships" xmlns:p="http://schemas.openxmlformats.org/presentationml/2006/main">
  <p:tag name="EE4P_AGENDAWIZARD" val="item_687e02da-61f6-4a46-932a-b7b658afd324_ItemNo"/>
  <p:tag name="EE4P_AGENDAWIZARD_CONTENT" val="/11"/>
  <p:tag name="EE4P_AGENDAWIZARD_PROPERTIES" val="40.49992/356.0464/19.05543/19.05543"/>
</p:tagLst>
</file>

<file path=ppt/tags/tag558.xml><?xml version="1.0" encoding="utf-8"?>
<p:tagLst xmlns:a="http://schemas.openxmlformats.org/drawingml/2006/main" xmlns:r="http://schemas.openxmlformats.org/officeDocument/2006/relationships" xmlns:p="http://schemas.openxmlformats.org/presentationml/2006/main">
  <p:tag name="EE4P_AGENDAWIZARD" val="item_a13345af-30bf-4c06-aad8-28d108a0a77c_PageNo"/>
  <p:tag name="EE4P_AGENDAWIZARD_PROPERTIES" val="910.4155/333.9668/5.267795/19.05543"/>
  <p:tag name="EE4P_AGENDAWIZARD_CONTENT" val="/97"/>
</p:tagLst>
</file>

<file path=ppt/tags/tag559.xml><?xml version="1.0" encoding="utf-8"?>
<p:tagLst xmlns:a="http://schemas.openxmlformats.org/drawingml/2006/main" xmlns:r="http://schemas.openxmlformats.org/officeDocument/2006/relationships" xmlns:p="http://schemas.openxmlformats.org/presentationml/2006/main">
  <p:tag name="EE4P_AGENDAWIZARD" val="item_a13345af-30bf-4c06-aad8-28d108a0a77c_Topic"/>
  <p:tag name="EE4P_AGENDAWIZARD_CONTENT" val="/YOLOv7"/>
  <p:tag name="EE4P_AGENDAWIZARD_PROPERTIES" val="62.57953/333.9668/154.1991/19.05543"/>
</p:tagLst>
</file>

<file path=ppt/tags/tag56.xml><?xml version="1.0" encoding="utf-8"?>
<p:tagLst xmlns:a="http://schemas.openxmlformats.org/drawingml/2006/main" xmlns:r="http://schemas.openxmlformats.org/officeDocument/2006/relationships" xmlns:p="http://schemas.openxmlformats.org/presentationml/2006/main">
  <p:tag name="EE4P_AGENDAWIZARD" val="item_34f253b2-3044-4574-9970-4cf76daca6c8_PageNo"/>
  <p:tag name="EE4P_AGENDAWIZARD_PROPERTIES" val="904.603/390.7831/8.709291/31.50472"/>
  <p:tag name="EE4P_AGENDAWIZARD_CONTENT" val="/143"/>
</p:tagLst>
</file>

<file path=ppt/tags/tag560.xml><?xml version="1.0" encoding="utf-8"?>
<p:tagLst xmlns:a="http://schemas.openxmlformats.org/drawingml/2006/main" xmlns:r="http://schemas.openxmlformats.org/officeDocument/2006/relationships" xmlns:p="http://schemas.openxmlformats.org/presentationml/2006/main">
  <p:tag name="EE4P_AGENDAWIZARD" val="item_a13345af-30bf-4c06-aad8-28d108a0a77c_ItemNo"/>
  <p:tag name="EE4P_AGENDAWIZARD_CONTENT" val="/10"/>
  <p:tag name="EE4P_AGENDAWIZARD_PROPERTIES" val="40.49992/333.9668/19.05543/19.05543"/>
</p:tagLst>
</file>

<file path=ppt/tags/tag561.xml><?xml version="1.0" encoding="utf-8"?>
<p:tagLst xmlns:a="http://schemas.openxmlformats.org/drawingml/2006/main" xmlns:r="http://schemas.openxmlformats.org/officeDocument/2006/relationships" xmlns:p="http://schemas.openxmlformats.org/presentationml/2006/main">
  <p:tag name="EE4P_AGENDAWIZARD" val="item_fdb20c27-7c5b-49ad-af57-77141cb46e3e_PageNo"/>
  <p:tag name="EE4P_AGENDAWIZARD_PROPERTIES" val="910.4155/311.8872/5.267795/19.05543"/>
  <p:tag name="EE4P_AGENDAWIZARD_CONTENT" val="/94"/>
</p:tagLst>
</file>

<file path=ppt/tags/tag562.xml><?xml version="1.0" encoding="utf-8"?>
<p:tagLst xmlns:a="http://schemas.openxmlformats.org/drawingml/2006/main" xmlns:r="http://schemas.openxmlformats.org/officeDocument/2006/relationships" xmlns:p="http://schemas.openxmlformats.org/presentationml/2006/main">
  <p:tag name="EE4P_AGENDAWIZARD" val="item_fdb20c27-7c5b-49ad-af57-77141cb46e3e_Topic"/>
  <p:tag name="EE4P_AGENDAWIZARD_CONTENT" val="/YOLOv6"/>
  <p:tag name="EE4P_AGENDAWIZARD_PROPERTIES" val="62.57953/311.8872/154.1991/19.05543"/>
</p:tagLst>
</file>

<file path=ppt/tags/tag563.xml><?xml version="1.0" encoding="utf-8"?>
<p:tagLst xmlns:a="http://schemas.openxmlformats.org/drawingml/2006/main" xmlns:r="http://schemas.openxmlformats.org/officeDocument/2006/relationships" xmlns:p="http://schemas.openxmlformats.org/presentationml/2006/main">
  <p:tag name="EE4P_AGENDAWIZARD" val="item_fdb20c27-7c5b-49ad-af57-77141cb46e3e_ItemNo"/>
  <p:tag name="EE4P_AGENDAWIZARD_CONTENT" val="/9"/>
  <p:tag name="EE4P_AGENDAWIZARD_PROPERTIES" val="40.49992/311.8872/19.05543/19.05543"/>
</p:tagLst>
</file>

<file path=ppt/tags/tag564.xml><?xml version="1.0" encoding="utf-8"?>
<p:tagLst xmlns:a="http://schemas.openxmlformats.org/drawingml/2006/main" xmlns:r="http://schemas.openxmlformats.org/officeDocument/2006/relationships" xmlns:p="http://schemas.openxmlformats.org/presentationml/2006/main">
  <p:tag name="EE4P_AGENDAWIZARD" val="item_8c0a9f6a-ec23-4339-b204-1ad784653cd2_PageNo"/>
  <p:tag name="EE4P_AGENDAWIZARD_PROPERTIES" val="910.4155/289.8075/5.267795/19.05543"/>
  <p:tag name="EE4P_AGENDAWIZARD_CONTENT" val="/91"/>
</p:tagLst>
</file>

<file path=ppt/tags/tag565.xml><?xml version="1.0" encoding="utf-8"?>
<p:tagLst xmlns:a="http://schemas.openxmlformats.org/drawingml/2006/main" xmlns:r="http://schemas.openxmlformats.org/officeDocument/2006/relationships" xmlns:p="http://schemas.openxmlformats.org/presentationml/2006/main">
  <p:tag name="EE4P_AGENDAWIZARD" val="item_8c0a9f6a-ec23-4339-b204-1ad784653cd2_Topic"/>
  <p:tag name="EE4P_AGENDAWIZARD_CONTENT" val="/YOLOX"/>
  <p:tag name="EE4P_AGENDAWIZARD_PROPERTIES" val="62.57953/289.8075/154.1991/19.05543"/>
</p:tagLst>
</file>

<file path=ppt/tags/tag566.xml><?xml version="1.0" encoding="utf-8"?>
<p:tagLst xmlns:a="http://schemas.openxmlformats.org/drawingml/2006/main" xmlns:r="http://schemas.openxmlformats.org/officeDocument/2006/relationships" xmlns:p="http://schemas.openxmlformats.org/presentationml/2006/main">
  <p:tag name="EE4P_AGENDAWIZARD" val="item_8c0a9f6a-ec23-4339-b204-1ad784653cd2_ItemNo"/>
  <p:tag name="EE4P_AGENDAWIZARD_CONTENT" val="/8"/>
  <p:tag name="EE4P_AGENDAWIZARD_PROPERTIES" val="40.49992/289.8075/19.05543/19.05543"/>
</p:tagLst>
</file>

<file path=ppt/tags/tag567.xml><?xml version="1.0" encoding="utf-8"?>
<p:tagLst xmlns:a="http://schemas.openxmlformats.org/drawingml/2006/main" xmlns:r="http://schemas.openxmlformats.org/officeDocument/2006/relationships" xmlns:p="http://schemas.openxmlformats.org/presentationml/2006/main">
  <p:tag name="EE4P_AGENDAWIZARD" val="item_ee8c388e-0af6-4792-a606-0733a6db944a_PageNo"/>
  <p:tag name="EE4P_AGENDAWIZARD_PROPERTIES" val="910.4155/267.7279/5.267795/19.05536"/>
  <p:tag name="EE4P_AGENDAWIZARD_CONTENT" val="/88"/>
</p:tagLst>
</file>

<file path=ppt/tags/tag568.xml><?xml version="1.0" encoding="utf-8"?>
<p:tagLst xmlns:a="http://schemas.openxmlformats.org/drawingml/2006/main" xmlns:r="http://schemas.openxmlformats.org/officeDocument/2006/relationships" xmlns:p="http://schemas.openxmlformats.org/presentationml/2006/main">
  <p:tag name="EE4P_AGENDAWIZARD" val="item_ee8c388e-0af6-4792-a606-0733a6db944a_Topic"/>
  <p:tag name="EE4P_AGENDAWIZARD_CONTENT" val="/YOLOR"/>
  <p:tag name="EE4P_AGENDAWIZARD_PROPERTIES" val="62.57953/267.7279/154.1991/19.05536"/>
</p:tagLst>
</file>

<file path=ppt/tags/tag569.xml><?xml version="1.0" encoding="utf-8"?>
<p:tagLst xmlns:a="http://schemas.openxmlformats.org/drawingml/2006/main" xmlns:r="http://schemas.openxmlformats.org/officeDocument/2006/relationships" xmlns:p="http://schemas.openxmlformats.org/presentationml/2006/main">
  <p:tag name="EE4P_AGENDAWIZARD" val="item_ee8c388e-0af6-4792-a606-0733a6db944a_ItemNo"/>
  <p:tag name="EE4P_AGENDAWIZARD_CONTENT" val="/7"/>
  <p:tag name="EE4P_AGENDAWIZARD_PROPERTIES" val="40.49992/267.7279/19.05543/19.05536"/>
</p:tagLst>
</file>

<file path=ppt/tags/tag57.xml><?xml version="1.0" encoding="utf-8"?>
<p:tagLst xmlns:a="http://schemas.openxmlformats.org/drawingml/2006/main" xmlns:r="http://schemas.openxmlformats.org/officeDocument/2006/relationships" xmlns:p="http://schemas.openxmlformats.org/presentationml/2006/main">
  <p:tag name="EE4P_AGENDAWIZARD" val="item_34f253b2-3044-4574-9970-4cf76daca6c8_Topic"/>
  <p:tag name="EE4P_AGENDAWIZARD_CONTENT" val="/写在最后"/>
  <p:tag name="EE4P_AGENDAWIZARD_PROPERTIES" val="77.00465/390.7831/204.1258/31.50472"/>
</p:tagLst>
</file>

<file path=ppt/tags/tag570.xml><?xml version="1.0" encoding="utf-8"?>
<p:tagLst xmlns:a="http://schemas.openxmlformats.org/drawingml/2006/main" xmlns:r="http://schemas.openxmlformats.org/officeDocument/2006/relationships" xmlns:p="http://schemas.openxmlformats.org/presentationml/2006/main">
  <p:tag name="EE4P_AGENDAWIZARD" val="item_e686a40c-d6b7-415b-946e-7f370d22457d_PageNo"/>
  <p:tag name="EE4P_AGENDAWIZARD_PROPERTIES" val="910.4155/245.6482/5.267795/19.05543"/>
  <p:tag name="EE4P_AGENDAWIZARD_CONTENT" val="/85"/>
</p:tagLst>
</file>

<file path=ppt/tags/tag571.xml><?xml version="1.0" encoding="utf-8"?>
<p:tagLst xmlns:a="http://schemas.openxmlformats.org/drawingml/2006/main" xmlns:r="http://schemas.openxmlformats.org/officeDocument/2006/relationships" xmlns:p="http://schemas.openxmlformats.org/presentationml/2006/main">
  <p:tag name="EE4P_AGENDAWIZARD" val="item_e686a40c-d6b7-415b-946e-7f370d22457d_Topic"/>
  <p:tag name="EE4P_AGENDAWIZARD_CONTENT" val="/Scaled-YOLOv4"/>
  <p:tag name="EE4P_AGENDAWIZARD_PROPERTIES" val="62.57953/245.6482/154.1991/19.05543"/>
</p:tagLst>
</file>

<file path=ppt/tags/tag572.xml><?xml version="1.0" encoding="utf-8"?>
<p:tagLst xmlns:a="http://schemas.openxmlformats.org/drawingml/2006/main" xmlns:r="http://schemas.openxmlformats.org/officeDocument/2006/relationships" xmlns:p="http://schemas.openxmlformats.org/presentationml/2006/main">
  <p:tag name="EE4P_AGENDAWIZARD" val="item_e686a40c-d6b7-415b-946e-7f370d22457d_ItemNo"/>
  <p:tag name="EE4P_AGENDAWIZARD_CONTENT" val="/6"/>
  <p:tag name="EE4P_AGENDAWIZARD_PROPERTIES" val="40.49992/245.6482/19.05543/19.05543"/>
</p:tagLst>
</file>

<file path=ppt/tags/tag573.xml><?xml version="1.0" encoding="utf-8"?>
<p:tagLst xmlns:a="http://schemas.openxmlformats.org/drawingml/2006/main" xmlns:r="http://schemas.openxmlformats.org/officeDocument/2006/relationships" xmlns:p="http://schemas.openxmlformats.org/presentationml/2006/main">
  <p:tag name="EE4P_AGENDAWIZARD" val="item_90ccecf7-1a88-476a-9995-f385df1ecb6d_PageNo"/>
  <p:tag name="EE4P_AGENDAWIZARD_PROPERTIES" val="910.4155/223.5685/5.267795/19.05543"/>
  <p:tag name="EE4P_AGENDAWIZARD_CONTENT" val="/81"/>
</p:tagLst>
</file>

<file path=ppt/tags/tag574.xml><?xml version="1.0" encoding="utf-8"?>
<p:tagLst xmlns:a="http://schemas.openxmlformats.org/drawingml/2006/main" xmlns:r="http://schemas.openxmlformats.org/officeDocument/2006/relationships" xmlns:p="http://schemas.openxmlformats.org/presentationml/2006/main">
  <p:tag name="EE4P_AGENDAWIZARD" val="item_90ccecf7-1a88-476a-9995-f385df1ecb6d_Topic"/>
  <p:tag name="EE4P_AGENDAWIZARD_CONTENT" val="/YOLOv5"/>
  <p:tag name="EE4P_AGENDAWIZARD_PROPERTIES" val="62.57953/223.5685/154.1991/19.05543"/>
</p:tagLst>
</file>

<file path=ppt/tags/tag575.xml><?xml version="1.0" encoding="utf-8"?>
<p:tagLst xmlns:a="http://schemas.openxmlformats.org/drawingml/2006/main" xmlns:r="http://schemas.openxmlformats.org/officeDocument/2006/relationships" xmlns:p="http://schemas.openxmlformats.org/presentationml/2006/main">
  <p:tag name="EE4P_AGENDAWIZARD" val="item_90ccecf7-1a88-476a-9995-f385df1ecb6d_ItemNo"/>
  <p:tag name="EE4P_AGENDAWIZARD_CONTENT" val="/5"/>
  <p:tag name="EE4P_AGENDAWIZARD_PROPERTIES" val="40.49992/223.5685/19.05543/19.05543"/>
</p:tagLst>
</file>

<file path=ppt/tags/tag576.xml><?xml version="1.0" encoding="utf-8"?>
<p:tagLst xmlns:a="http://schemas.openxmlformats.org/drawingml/2006/main" xmlns:r="http://schemas.openxmlformats.org/officeDocument/2006/relationships" xmlns:p="http://schemas.openxmlformats.org/presentationml/2006/main">
  <p:tag name="EE4P_AGENDAWIZARD" val="item_bb633197-64b9-4d62-b3c9-eca77b982714_PageNo"/>
  <p:tag name="EE4P_AGENDAWIZARD_PROPERTIES" val="910.4155/201.4889/5.267795/19.05543"/>
  <p:tag name="EE4P_AGENDAWIZARD_CONTENT" val="/76"/>
</p:tagLst>
</file>

<file path=ppt/tags/tag577.xml><?xml version="1.0" encoding="utf-8"?>
<p:tagLst xmlns:a="http://schemas.openxmlformats.org/drawingml/2006/main" xmlns:r="http://schemas.openxmlformats.org/officeDocument/2006/relationships" xmlns:p="http://schemas.openxmlformats.org/presentationml/2006/main">
  <p:tag name="EE4P_AGENDAWIZARD" val="item_bb633197-64b9-4d62-b3c9-eca77b982714_Topic"/>
  <p:tag name="EE4P_AGENDAWIZARD_CONTENT" val="/YOLOv4"/>
  <p:tag name="EE4P_AGENDAWIZARD_PROPERTIES" val="62.57953/201.4889/154.1991/19.05543"/>
</p:tagLst>
</file>

<file path=ppt/tags/tag578.xml><?xml version="1.0" encoding="utf-8"?>
<p:tagLst xmlns:a="http://schemas.openxmlformats.org/drawingml/2006/main" xmlns:r="http://schemas.openxmlformats.org/officeDocument/2006/relationships" xmlns:p="http://schemas.openxmlformats.org/presentationml/2006/main">
  <p:tag name="EE4P_AGENDAWIZARD" val="item_bb633197-64b9-4d62-b3c9-eca77b982714_ItemNo"/>
  <p:tag name="EE4P_AGENDAWIZARD_CONTENT" val="/4"/>
  <p:tag name="EE4P_AGENDAWIZARD_PROPERTIES" val="40.49992/201.4889/19.05543/19.05543"/>
</p:tagLst>
</file>

<file path=ppt/tags/tag579.xml><?xml version="1.0" encoding="utf-8"?>
<p:tagLst xmlns:a="http://schemas.openxmlformats.org/drawingml/2006/main" xmlns:r="http://schemas.openxmlformats.org/officeDocument/2006/relationships" xmlns:p="http://schemas.openxmlformats.org/presentationml/2006/main">
  <p:tag name="EE4P_AGENDAWIZARD" val="item_55787c8c-e318-4e99-983c-6f4014e75aa1_Element"/>
</p:tagLst>
</file>

<file path=ppt/tags/tag58.xml><?xml version="1.0" encoding="utf-8"?>
<p:tagLst xmlns:a="http://schemas.openxmlformats.org/drawingml/2006/main" xmlns:r="http://schemas.openxmlformats.org/officeDocument/2006/relationships" xmlns:p="http://schemas.openxmlformats.org/presentationml/2006/main">
  <p:tag name="EE4P_AGENDAWIZARD" val="item_34f253b2-3044-4574-9970-4cf76daca6c8_ItemNo"/>
  <p:tag name="EE4P_AGENDAWIZARD_CONTENT" val="/5"/>
  <p:tag name="EE4P_AGENDAWIZARD_PROPERTIES" val="40.49992/390.7831/31.50472/31.50472"/>
</p:tagLst>
</file>

<file path=ppt/tags/tag580.xml><?xml version="1.0" encoding="utf-8"?>
<p:tagLst xmlns:a="http://schemas.openxmlformats.org/drawingml/2006/main" xmlns:r="http://schemas.openxmlformats.org/officeDocument/2006/relationships" xmlns:p="http://schemas.openxmlformats.org/presentationml/2006/main">
  <p:tag name="EE4P_AGENDAWIZARD" val="item_55787c8c-e318-4e99-983c-6f4014e75aa1_PageNo"/>
  <p:tag name="EE4P_AGENDAWIZARD_PROPERTIES" val="910.4155/179.4093/5.267795/19.05543"/>
  <p:tag name="EE4P_AGENDAWIZARD_CONTENT" val="/69"/>
</p:tagLst>
</file>

<file path=ppt/tags/tag581.xml><?xml version="1.0" encoding="utf-8"?>
<p:tagLst xmlns:a="http://schemas.openxmlformats.org/drawingml/2006/main" xmlns:r="http://schemas.openxmlformats.org/officeDocument/2006/relationships" xmlns:p="http://schemas.openxmlformats.org/presentationml/2006/main">
  <p:tag name="EE4P_AGENDAWIZARD" val="item_55787c8c-e318-4e99-983c-6f4014e75aa1_Topic"/>
  <p:tag name="EE4P_AGENDAWIZARD_CONTENT" val="/YOLOv3"/>
  <p:tag name="EE4P_AGENDAWIZARD_PROPERTIES" val="62.57953/179.4093/154.1991/19.05543"/>
</p:tagLst>
</file>

<file path=ppt/tags/tag582.xml><?xml version="1.0" encoding="utf-8"?>
<p:tagLst xmlns:a="http://schemas.openxmlformats.org/drawingml/2006/main" xmlns:r="http://schemas.openxmlformats.org/officeDocument/2006/relationships" xmlns:p="http://schemas.openxmlformats.org/presentationml/2006/main">
  <p:tag name="EE4P_AGENDAWIZARD" val="item_55787c8c-e318-4e99-983c-6f4014e75aa1_ItemNo"/>
  <p:tag name="EE4P_AGENDAWIZARD_CONTENT" val="/3"/>
  <p:tag name="EE4P_AGENDAWIZARD_PROPERTIES" val="40.49992/179.4093/19.05543/19.05543"/>
</p:tagLst>
</file>

<file path=ppt/tags/tag583.xml><?xml version="1.0" encoding="utf-8"?>
<p:tagLst xmlns:a="http://schemas.openxmlformats.org/drawingml/2006/main" xmlns:r="http://schemas.openxmlformats.org/officeDocument/2006/relationships" xmlns:p="http://schemas.openxmlformats.org/presentationml/2006/main">
  <p:tag name="EE4P_AGENDAWIZARD" val="item_e3effbf2-c680-4a75-b917-58c654acdbde_PageNo"/>
  <p:tag name="EE4P_AGENDAWIZARD_PROPERTIES" val="910.4155/157.3296/5.267795/19.05543"/>
  <p:tag name="EE4P_AGENDAWIZARD_CONTENT" val="/63"/>
</p:tagLst>
</file>

<file path=ppt/tags/tag584.xml><?xml version="1.0" encoding="utf-8"?>
<p:tagLst xmlns:a="http://schemas.openxmlformats.org/drawingml/2006/main" xmlns:r="http://schemas.openxmlformats.org/officeDocument/2006/relationships" xmlns:p="http://schemas.openxmlformats.org/presentationml/2006/main">
  <p:tag name="EE4P_AGENDAWIZARD" val="item_e3effbf2-c680-4a75-b917-58c654acdbde_Topic"/>
  <p:tag name="EE4P_AGENDAWIZARD_CONTENT" val="/YOLO9000"/>
  <p:tag name="EE4P_AGENDAWIZARD_PROPERTIES" val="62.57953/157.3296/154.1991/19.05543"/>
</p:tagLst>
</file>

<file path=ppt/tags/tag585.xml><?xml version="1.0" encoding="utf-8"?>
<p:tagLst xmlns:a="http://schemas.openxmlformats.org/drawingml/2006/main" xmlns:r="http://schemas.openxmlformats.org/officeDocument/2006/relationships" xmlns:p="http://schemas.openxmlformats.org/presentationml/2006/main">
  <p:tag name="EE4P_AGENDAWIZARD" val="item_e3effbf2-c680-4a75-b917-58c654acdbde_ItemNo"/>
  <p:tag name="EE4P_AGENDAWIZARD_CONTENT" val="/2"/>
  <p:tag name="EE4P_AGENDAWIZARD_PROPERTIES" val="40.49992/157.3296/19.05543/19.05543"/>
</p:tagLst>
</file>

<file path=ppt/tags/tag586.xml><?xml version="1.0" encoding="utf-8"?>
<p:tagLst xmlns:a="http://schemas.openxmlformats.org/drawingml/2006/main" xmlns:r="http://schemas.openxmlformats.org/officeDocument/2006/relationships" xmlns:p="http://schemas.openxmlformats.org/presentationml/2006/main">
  <p:tag name="EE4P_AGENDAWIZARD" val="item_73c50061-2ef5-463e-901c-c6cb38993807_PageNo"/>
  <p:tag name="EE4P_AGENDAWIZARD_PROPERTIES" val="910.4155/135.25/5.267795/19.05543"/>
  <p:tag name="EE4P_AGENDAWIZARD_CONTENT" val="/55"/>
</p:tagLst>
</file>

<file path=ppt/tags/tag587.xml><?xml version="1.0" encoding="utf-8"?>
<p:tagLst xmlns:a="http://schemas.openxmlformats.org/drawingml/2006/main" xmlns:r="http://schemas.openxmlformats.org/officeDocument/2006/relationships" xmlns:p="http://schemas.openxmlformats.org/presentationml/2006/main">
  <p:tag name="EE4P_AGENDAWIZARD" val="item_73c50061-2ef5-463e-901c-c6cb38993807_Topic"/>
  <p:tag name="EE4P_AGENDAWIZARD_CONTENT" val="/You Only Look Once"/>
  <p:tag name="EE4P_AGENDAWIZARD_PROPERTIES" val="62.57953/135.25/154.1991/19.05543"/>
</p:tagLst>
</file>

<file path=ppt/tags/tag588.xml><?xml version="1.0" encoding="utf-8"?>
<p:tagLst xmlns:a="http://schemas.openxmlformats.org/drawingml/2006/main" xmlns:r="http://schemas.openxmlformats.org/officeDocument/2006/relationships" xmlns:p="http://schemas.openxmlformats.org/presentationml/2006/main">
  <p:tag name="EE4P_AGENDAWIZARD" val="item_73c50061-2ef5-463e-901c-c6cb38993807_ItemNo"/>
  <p:tag name="EE4P_AGENDAWIZARD_CONTENT" val="/1"/>
  <p:tag name="EE4P_AGENDAWIZARD_PROPERTIES" val="40.49992/135.25/19.05543/19.05543"/>
</p:tagLst>
</file>

<file path=ppt/tags/tag58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9.xml><?xml version="1.0" encoding="utf-8"?>
<p:tagLst xmlns:a="http://schemas.openxmlformats.org/drawingml/2006/main" xmlns:r="http://schemas.openxmlformats.org/officeDocument/2006/relationships" xmlns:p="http://schemas.openxmlformats.org/presentationml/2006/main">
  <p:tag name="EE4P_AGENDAWIZARD" val="item_c60992c8-7d55-4dcf-8ecc-a61dd8265ca1_PageNo"/>
  <p:tag name="EE4P_AGENDAWIZARD_PROPERTIES" val="904.603/354.2784/8.709291/31.5048"/>
  <p:tag name="EE4P_AGENDAWIZARD_CONTENT" val="/141"/>
</p:tagLst>
</file>

<file path=ppt/tags/tag590.xml><?xml version="1.0" encoding="utf-8"?>
<p:tagLst xmlns:a="http://schemas.openxmlformats.org/drawingml/2006/main" xmlns:r="http://schemas.openxmlformats.org/officeDocument/2006/relationships" xmlns:p="http://schemas.openxmlformats.org/presentationml/2006/main">
  <p:tag name="EE4P_TEMPLATESTYLE" val="5"/>
</p:tagLst>
</file>

<file path=ppt/tags/tag591.xml><?xml version="1.0" encoding="utf-8"?>
<p:tagLst xmlns:a="http://schemas.openxmlformats.org/drawingml/2006/main" xmlns:r="http://schemas.openxmlformats.org/officeDocument/2006/relationships" xmlns:p="http://schemas.openxmlformats.org/presentationml/2006/main">
  <p:tag name="EE4P_TEMPLATESTYLE" val="3"/>
</p:tagLst>
</file>

<file path=ppt/tags/tag592.xml><?xml version="1.0" encoding="utf-8"?>
<p:tagLst xmlns:a="http://schemas.openxmlformats.org/drawingml/2006/main" xmlns:r="http://schemas.openxmlformats.org/officeDocument/2006/relationships" xmlns:p="http://schemas.openxmlformats.org/presentationml/2006/main">
  <p:tag name="EE4P_TEMPLATESTYLE" val="5"/>
</p:tagLst>
</file>

<file path=ppt/tags/tag593.xml><?xml version="1.0" encoding="utf-8"?>
<p:tagLst xmlns:a="http://schemas.openxmlformats.org/drawingml/2006/main" xmlns:r="http://schemas.openxmlformats.org/officeDocument/2006/relationships" xmlns:p="http://schemas.openxmlformats.org/presentationml/2006/main">
  <p:tag name="EE4P_TEMPLATESTYLE" val="3"/>
</p:tagLst>
</file>

<file path=ppt/tags/tag594.xml><?xml version="1.0" encoding="utf-8"?>
<p:tagLst xmlns:a="http://schemas.openxmlformats.org/drawingml/2006/main" xmlns:r="http://schemas.openxmlformats.org/officeDocument/2006/relationships" xmlns:p="http://schemas.openxmlformats.org/presentationml/2006/main">
  <p:tag name="EE4P_TEMPLATESTYLE" val="5"/>
</p:tagLst>
</file>

<file path=ppt/tags/tag595.xml><?xml version="1.0" encoding="utf-8"?>
<p:tagLst xmlns:a="http://schemas.openxmlformats.org/drawingml/2006/main" xmlns:r="http://schemas.openxmlformats.org/officeDocument/2006/relationships" xmlns:p="http://schemas.openxmlformats.org/presentationml/2006/main">
  <p:tag name="EE4P_TEMPLATESTYLE" val="5"/>
</p:tagLst>
</file>

<file path=ppt/tags/tag596.xml><?xml version="1.0" encoding="utf-8"?>
<p:tagLst xmlns:a="http://schemas.openxmlformats.org/drawingml/2006/main" xmlns:r="http://schemas.openxmlformats.org/officeDocument/2006/relationships" xmlns:p="http://schemas.openxmlformats.org/presentationml/2006/main">
  <p:tag name="EE4P_TEMPLATESTYLE" val="5"/>
</p:tagLst>
</file>

<file path=ppt/tags/tag597.xml><?xml version="1.0" encoding="utf-8"?>
<p:tagLst xmlns:a="http://schemas.openxmlformats.org/drawingml/2006/main" xmlns:r="http://schemas.openxmlformats.org/officeDocument/2006/relationships" xmlns:p="http://schemas.openxmlformats.org/presentationml/2006/main">
  <p:tag name="EE4P_TEMPLATESTYLE" val="5"/>
</p:tagLst>
</file>

<file path=ppt/tags/tag598.xml><?xml version="1.0" encoding="utf-8"?>
<p:tagLst xmlns:a="http://schemas.openxmlformats.org/drawingml/2006/main" xmlns:r="http://schemas.openxmlformats.org/officeDocument/2006/relationships" xmlns:p="http://schemas.openxmlformats.org/presentationml/2006/main">
  <p:tag name="EE4P_TEMPLATESTYLE" val="5"/>
</p:tagLst>
</file>

<file path=ppt/tags/tag599.xml><?xml version="1.0" encoding="utf-8"?>
<p:tagLst xmlns:a="http://schemas.openxmlformats.org/drawingml/2006/main" xmlns:r="http://schemas.openxmlformats.org/officeDocument/2006/relationships" xmlns:p="http://schemas.openxmlformats.org/presentationml/2006/main">
  <p:tag name="EE4P_TEMPLATESTYLE" val="5"/>
</p:tagLst>
</file>

<file path=ppt/tags/tag5990.xml><?xml version="1.0" encoding="utf-8"?>
<p:tagLst xmlns:a="http://schemas.openxmlformats.org/drawingml/2006/main" xmlns:r="http://schemas.openxmlformats.org/officeDocument/2006/relationships" xmlns:p="http://schemas.openxmlformats.org/presentationml/2006/main">
  <p:tag name="EE4P_TEMPLATESTYLE" val="5"/>
</p:tagLst>
</file>

<file path=ppt/tags/tag6.xml><?xml version="1.0" encoding="utf-8"?>
<p:tagLst xmlns:a="http://schemas.openxmlformats.org/drawingml/2006/main" xmlns:r="http://schemas.openxmlformats.org/officeDocument/2006/relationships" xmlns:p="http://schemas.openxmlformats.org/presentationml/2006/main">
  <p:tag name="EE4P_TEMPLATESTYLE" val="5"/>
</p:tagLst>
</file>

<file path=ppt/tags/tag60.xml><?xml version="1.0" encoding="utf-8"?>
<p:tagLst xmlns:a="http://schemas.openxmlformats.org/drawingml/2006/main" xmlns:r="http://schemas.openxmlformats.org/officeDocument/2006/relationships" xmlns:p="http://schemas.openxmlformats.org/presentationml/2006/main">
  <p:tag name="EE4P_AGENDAWIZARD" val="item_c60992c8-7d55-4dcf-8ecc-a61dd8265ca1_Topic"/>
  <p:tag name="EE4P_AGENDAWIZARD_CONTENT" val="/小小的实验"/>
  <p:tag name="EE4P_AGENDAWIZARD_PROPERTIES" val="77.00465/354.2784/204.1258/31.5048"/>
</p:tagLst>
</file>

<file path=ppt/tags/tag600.xml><?xml version="1.0" encoding="utf-8"?>
<p:tagLst xmlns:a="http://schemas.openxmlformats.org/drawingml/2006/main" xmlns:r="http://schemas.openxmlformats.org/officeDocument/2006/relationships" xmlns:p="http://schemas.openxmlformats.org/presentationml/2006/main">
  <p:tag name="EE4P_TEMPLATESTYLE" val="5"/>
</p:tagLst>
</file>

<file path=ppt/tags/tag601.xml><?xml version="1.0" encoding="utf-8"?>
<p:tagLst xmlns:a="http://schemas.openxmlformats.org/drawingml/2006/main" xmlns:r="http://schemas.openxmlformats.org/officeDocument/2006/relationships" xmlns:p="http://schemas.openxmlformats.org/presentationml/2006/main">
  <p:tag name="EE4P_TEMPLATESTYLE" val="5"/>
</p:tagLst>
</file>

<file path=ppt/tags/tag602.xml><?xml version="1.0" encoding="utf-8"?>
<p:tagLst xmlns:a="http://schemas.openxmlformats.org/drawingml/2006/main" xmlns:r="http://schemas.openxmlformats.org/officeDocument/2006/relationships" xmlns:p="http://schemas.openxmlformats.org/presentationml/2006/main">
  <p:tag name="EE4P_TEMPLATESTYLE" val="18"/>
</p:tagLst>
</file>

<file path=ppt/tags/tag603.xml><?xml version="1.0" encoding="utf-8"?>
<p:tagLst xmlns:a="http://schemas.openxmlformats.org/drawingml/2006/main" xmlns:r="http://schemas.openxmlformats.org/officeDocument/2006/relationships" xmlns:p="http://schemas.openxmlformats.org/presentationml/2006/main">
  <p:tag name="EE4P_TEMPLATESTYLE" val="18"/>
</p:tagLst>
</file>

<file path=ppt/tags/tag604.xml><?xml version="1.0" encoding="utf-8"?>
<p:tagLst xmlns:a="http://schemas.openxmlformats.org/drawingml/2006/main" xmlns:r="http://schemas.openxmlformats.org/officeDocument/2006/relationships" xmlns:p="http://schemas.openxmlformats.org/presentationml/2006/main">
  <p:tag name="EE4P_TEMPLATESTYLE" val="18"/>
</p:tagLst>
</file>

<file path=ppt/tags/tag605.xml><?xml version="1.0" encoding="utf-8"?>
<p:tagLst xmlns:a="http://schemas.openxmlformats.org/drawingml/2006/main" xmlns:r="http://schemas.openxmlformats.org/officeDocument/2006/relationships" xmlns:p="http://schemas.openxmlformats.org/presentationml/2006/main">
  <p:tag name="EE4P_SLIDEID" val="bb633197-64b9-4d62-b3c9-eca77b982714"/>
</p:tagLst>
</file>

<file path=ppt/tags/tag606.xml><?xml version="1.0" encoding="utf-8"?>
<p:tagLst xmlns:a="http://schemas.openxmlformats.org/drawingml/2006/main" xmlns:r="http://schemas.openxmlformats.org/officeDocument/2006/relationships" xmlns:p="http://schemas.openxmlformats.org/presentationml/2006/main">
  <p:tag name="EE4P_AGENDAWIZARD" val="item_951219b9-2655-4923-a391-53bd2df846b5_PageNo"/>
  <p:tag name="EE4P_AGENDAWIZARD_PROPERTIES" val="910.4155/466.4447/5.267795/19.05543"/>
  <p:tag name="EE4P_AGENDAWIZARD_CONTENT" val="/132"/>
</p:tagLst>
</file>

<file path=ppt/tags/tag607.xml><?xml version="1.0" encoding="utf-8"?>
<p:tagLst xmlns:a="http://schemas.openxmlformats.org/drawingml/2006/main" xmlns:r="http://schemas.openxmlformats.org/officeDocument/2006/relationships" xmlns:p="http://schemas.openxmlformats.org/presentationml/2006/main">
  <p:tag name="EE4P_AGENDAWIZARD" val="item_951219b9-2655-4923-a391-53bd2df846b5_Topic"/>
  <p:tag name="EE4P_AGENDAWIZARD_CONTENT" val="/YOLOv9"/>
  <p:tag name="EE4P_AGENDAWIZARD_PROPERTIES" val="62.57953/466.4447/154.1991/19.05543"/>
</p:tagLst>
</file>

<file path=ppt/tags/tag608.xml><?xml version="1.0" encoding="utf-8"?>
<p:tagLst xmlns:a="http://schemas.openxmlformats.org/drawingml/2006/main" xmlns:r="http://schemas.openxmlformats.org/officeDocument/2006/relationships" xmlns:p="http://schemas.openxmlformats.org/presentationml/2006/main">
  <p:tag name="EE4P_AGENDAWIZARD" val="item_951219b9-2655-4923-a391-53bd2df846b5_ItemNo"/>
  <p:tag name="EE4P_AGENDAWIZARD_CONTENT" val="/16"/>
  <p:tag name="EE4P_AGENDAWIZARD_PROPERTIES" val="40.49992/466.4447/19.05543/19.05543"/>
</p:tagLst>
</file>

<file path=ppt/tags/tag609.xml><?xml version="1.0" encoding="utf-8"?>
<p:tagLst xmlns:a="http://schemas.openxmlformats.org/drawingml/2006/main" xmlns:r="http://schemas.openxmlformats.org/officeDocument/2006/relationships" xmlns:p="http://schemas.openxmlformats.org/presentationml/2006/main">
  <p:tag name="EE4P_AGENDAWIZARD" val="item_f0b92527-73ca-4038-a3d9-fe77d63e682c_PageNo"/>
  <p:tag name="EE4P_AGENDAWIZARD_PROPERTIES" val="910.4155/444.3651/5.267795/19.05543"/>
  <p:tag name="EE4P_AGENDAWIZARD_CONTENT" val="/124"/>
</p:tagLst>
</file>

<file path=ppt/tags/tag61.xml><?xml version="1.0" encoding="utf-8"?>
<p:tagLst xmlns:a="http://schemas.openxmlformats.org/drawingml/2006/main" xmlns:r="http://schemas.openxmlformats.org/officeDocument/2006/relationships" xmlns:p="http://schemas.openxmlformats.org/presentationml/2006/main">
  <p:tag name="EE4P_AGENDAWIZARD" val="item_c60992c8-7d55-4dcf-8ecc-a61dd8265ca1_ItemNo"/>
  <p:tag name="EE4P_AGENDAWIZARD_CONTENT" val="/4"/>
  <p:tag name="EE4P_AGENDAWIZARD_PROPERTIES" val="40.49992/354.2784/31.50472/31.5048"/>
</p:tagLst>
</file>

<file path=ppt/tags/tag610.xml><?xml version="1.0" encoding="utf-8"?>
<p:tagLst xmlns:a="http://schemas.openxmlformats.org/drawingml/2006/main" xmlns:r="http://schemas.openxmlformats.org/officeDocument/2006/relationships" xmlns:p="http://schemas.openxmlformats.org/presentationml/2006/main">
  <p:tag name="EE4P_AGENDAWIZARD" val="item_f0b92527-73ca-4038-a3d9-fe77d63e682c_Topic"/>
  <p:tag name="EE4P_AGENDAWIZARD_CONTENT" val="/YOLO-World"/>
  <p:tag name="EE4P_AGENDAWIZARD_PROPERTIES" val="62.57953/444.3651/154.1991/19.05543"/>
</p:tagLst>
</file>

<file path=ppt/tags/tag611.xml><?xml version="1.0" encoding="utf-8"?>
<p:tagLst xmlns:a="http://schemas.openxmlformats.org/drawingml/2006/main" xmlns:r="http://schemas.openxmlformats.org/officeDocument/2006/relationships" xmlns:p="http://schemas.openxmlformats.org/presentationml/2006/main">
  <p:tag name="EE4P_AGENDAWIZARD" val="item_f0b92527-73ca-4038-a3d9-fe77d63e682c_ItemNo"/>
  <p:tag name="EE4P_AGENDAWIZARD_CONTENT" val="/15"/>
  <p:tag name="EE4P_AGENDAWIZARD_PROPERTIES" val="40.49992/444.3651/19.05543/19.05543"/>
</p:tagLst>
</file>

<file path=ppt/tags/tag612.xml><?xml version="1.0" encoding="utf-8"?>
<p:tagLst xmlns:a="http://schemas.openxmlformats.org/drawingml/2006/main" xmlns:r="http://schemas.openxmlformats.org/officeDocument/2006/relationships" xmlns:p="http://schemas.openxmlformats.org/presentationml/2006/main">
  <p:tag name="EE4P_AGENDAWIZARD" val="item_843462fd-bd4c-4a19-8c73-2db80e62d07c_PageNo"/>
  <p:tag name="EE4P_AGENDAWIZARD_PROPERTIES" val="910.4155/422.2854/5.267795/19.05536"/>
  <p:tag name="EE4P_AGENDAWIZARD_CONTENT" val="/120"/>
</p:tagLst>
</file>

<file path=ppt/tags/tag613.xml><?xml version="1.0" encoding="utf-8"?>
<p:tagLst xmlns:a="http://schemas.openxmlformats.org/drawingml/2006/main" xmlns:r="http://schemas.openxmlformats.org/officeDocument/2006/relationships" xmlns:p="http://schemas.openxmlformats.org/presentationml/2006/main">
  <p:tag name="EE4P_AGENDAWIZARD" val="item_843462fd-bd4c-4a19-8c73-2db80e62d07c_Topic"/>
  <p:tag name="EE4P_AGENDAWIZARD_CONTENT" val="/YOLO-NAS"/>
  <p:tag name="EE4P_AGENDAWIZARD_PROPERTIES" val="62.57953/422.2854/154.1991/19.05536"/>
</p:tagLst>
</file>

<file path=ppt/tags/tag614.xml><?xml version="1.0" encoding="utf-8"?>
<p:tagLst xmlns:a="http://schemas.openxmlformats.org/drawingml/2006/main" xmlns:r="http://schemas.openxmlformats.org/officeDocument/2006/relationships" xmlns:p="http://schemas.openxmlformats.org/presentationml/2006/main">
  <p:tag name="EE4P_AGENDAWIZARD" val="item_843462fd-bd4c-4a19-8c73-2db80e62d07c_ItemNo"/>
  <p:tag name="EE4P_AGENDAWIZARD_CONTENT" val="/14"/>
  <p:tag name="EE4P_AGENDAWIZARD_PROPERTIES" val="40.49992/422.2854/19.05543/19.05536"/>
</p:tagLst>
</file>

<file path=ppt/tags/tag615.xml><?xml version="1.0" encoding="utf-8"?>
<p:tagLst xmlns:a="http://schemas.openxmlformats.org/drawingml/2006/main" xmlns:r="http://schemas.openxmlformats.org/officeDocument/2006/relationships" xmlns:p="http://schemas.openxmlformats.org/presentationml/2006/main">
  <p:tag name="EE4P_AGENDAWIZARD" val="item_bfb95e89-a131-4b34-b727-9216ca22d070_PageNo"/>
  <p:tag name="EE4P_AGENDAWIZARD_PROPERTIES" val="910.4155/400.2057/5.267795/19.05543"/>
  <p:tag name="EE4P_AGENDAWIZARD_CONTENT" val="/111"/>
</p:tagLst>
</file>

<file path=ppt/tags/tag616.xml><?xml version="1.0" encoding="utf-8"?>
<p:tagLst xmlns:a="http://schemas.openxmlformats.org/drawingml/2006/main" xmlns:r="http://schemas.openxmlformats.org/officeDocument/2006/relationships" xmlns:p="http://schemas.openxmlformats.org/presentationml/2006/main">
  <p:tag name="EE4P_AGENDAWIZARD" val="item_bfb95e89-a131-4b34-b727-9216ca22d070_Topic"/>
  <p:tag name="EE4P_AGENDAWIZARD_CONTENT" val="/PP-YOLO PP-YOLOv2 PP-YOLOvE"/>
  <p:tag name="EE4P_AGENDAWIZARD_PROPERTIES" val="62.57953/400.2057/154.1991/19.05543"/>
</p:tagLst>
</file>

<file path=ppt/tags/tag617.xml><?xml version="1.0" encoding="utf-8"?>
<p:tagLst xmlns:a="http://schemas.openxmlformats.org/drawingml/2006/main" xmlns:r="http://schemas.openxmlformats.org/officeDocument/2006/relationships" xmlns:p="http://schemas.openxmlformats.org/presentationml/2006/main">
  <p:tag name="EE4P_AGENDAWIZARD" val="item_bfb95e89-a131-4b34-b727-9216ca22d070_ItemNo"/>
  <p:tag name="EE4P_AGENDAWIZARD_CONTENT" val="/13"/>
  <p:tag name="EE4P_AGENDAWIZARD_PROPERTIES" val="40.49992/400.2057/19.05543/19.05543"/>
</p:tagLst>
</file>

<file path=ppt/tags/tag618.xml><?xml version="1.0" encoding="utf-8"?>
<p:tagLst xmlns:a="http://schemas.openxmlformats.org/drawingml/2006/main" xmlns:r="http://schemas.openxmlformats.org/officeDocument/2006/relationships" xmlns:p="http://schemas.openxmlformats.org/presentationml/2006/main">
  <p:tag name="EE4P_AGENDAWIZARD" val="item_eacb9316-6b68-4662-94b8-c848f6f7cc96_PageNo"/>
  <p:tag name="EE4P_AGENDAWIZARD_PROPERTIES" val="910.4155/378.1261/5.267795/19.05543"/>
  <p:tag name="EE4P_AGENDAWIZARD_CONTENT" val="/106"/>
</p:tagLst>
</file>

<file path=ppt/tags/tag619.xml><?xml version="1.0" encoding="utf-8"?>
<p:tagLst xmlns:a="http://schemas.openxmlformats.org/drawingml/2006/main" xmlns:r="http://schemas.openxmlformats.org/officeDocument/2006/relationships" xmlns:p="http://schemas.openxmlformats.org/presentationml/2006/main">
  <p:tag name="EE4P_AGENDAWIZARD" val="item_eacb9316-6b68-4662-94b8-c848f6f7cc96_Topic"/>
  <p:tag name="EE4P_AGENDAWIZARD_CONTENT" val="/YOLOv8"/>
  <p:tag name="EE4P_AGENDAWIZARD_PROPERTIES" val="62.57953/378.1261/154.1991/19.05543"/>
</p:tagLst>
</file>

<file path=ppt/tags/tag62.xml><?xml version="1.0" encoding="utf-8"?>
<p:tagLst xmlns:a="http://schemas.openxmlformats.org/drawingml/2006/main" xmlns:r="http://schemas.openxmlformats.org/officeDocument/2006/relationships" xmlns:p="http://schemas.openxmlformats.org/presentationml/2006/main">
  <p:tag name="EE4P_AGENDAWIZARD" val="item_21862d2d-5254-47a9-8dc0-562d13eb7381_PageNo"/>
  <p:tag name="EE4P_AGENDAWIZARD_PROPERTIES" val="904.603/317.7736/8.709291/31.50472"/>
  <p:tag name="EE4P_AGENDAWIZARD_CONTENT" val="/47"/>
</p:tagLst>
</file>

<file path=ppt/tags/tag620.xml><?xml version="1.0" encoding="utf-8"?>
<p:tagLst xmlns:a="http://schemas.openxmlformats.org/drawingml/2006/main" xmlns:r="http://schemas.openxmlformats.org/officeDocument/2006/relationships" xmlns:p="http://schemas.openxmlformats.org/presentationml/2006/main">
  <p:tag name="EE4P_AGENDAWIZARD" val="item_eacb9316-6b68-4662-94b8-c848f6f7cc96_ItemNo"/>
  <p:tag name="EE4P_AGENDAWIZARD_CONTENT" val="/12"/>
  <p:tag name="EE4P_AGENDAWIZARD_PROPERTIES" val="40.49992/378.1261/19.05543/19.05543"/>
</p:tagLst>
</file>

<file path=ppt/tags/tag621.xml><?xml version="1.0" encoding="utf-8"?>
<p:tagLst xmlns:a="http://schemas.openxmlformats.org/drawingml/2006/main" xmlns:r="http://schemas.openxmlformats.org/officeDocument/2006/relationships" xmlns:p="http://schemas.openxmlformats.org/presentationml/2006/main">
  <p:tag name="EE4P_AGENDAWIZARD" val="item_687e02da-61f6-4a46-932a-b7b658afd324_PageNo"/>
  <p:tag name="EE4P_AGENDAWIZARD_PROPERTIES" val="910.4155/356.0464/5.267795/19.05543"/>
  <p:tag name="EE4P_AGENDAWIZARD_CONTENT" val="/102"/>
</p:tagLst>
</file>

<file path=ppt/tags/tag622.xml><?xml version="1.0" encoding="utf-8"?>
<p:tagLst xmlns:a="http://schemas.openxmlformats.org/drawingml/2006/main" xmlns:r="http://schemas.openxmlformats.org/officeDocument/2006/relationships" xmlns:p="http://schemas.openxmlformats.org/presentationml/2006/main">
  <p:tag name="EE4P_AGENDAWIZARD" val="item_687e02da-61f6-4a46-932a-b7b658afd324_Topic"/>
  <p:tag name="EE4P_AGENDAWIZARD_CONTENT" val="/DAMO-YOLO"/>
  <p:tag name="EE4P_AGENDAWIZARD_PROPERTIES" val="62.57953/356.0464/154.1991/19.05543"/>
</p:tagLst>
</file>

<file path=ppt/tags/tag623.xml><?xml version="1.0" encoding="utf-8"?>
<p:tagLst xmlns:a="http://schemas.openxmlformats.org/drawingml/2006/main" xmlns:r="http://schemas.openxmlformats.org/officeDocument/2006/relationships" xmlns:p="http://schemas.openxmlformats.org/presentationml/2006/main">
  <p:tag name="EE4P_AGENDAWIZARD" val="item_687e02da-61f6-4a46-932a-b7b658afd324_ItemNo"/>
  <p:tag name="EE4P_AGENDAWIZARD_CONTENT" val="/11"/>
  <p:tag name="EE4P_AGENDAWIZARD_PROPERTIES" val="40.49992/356.0464/19.05543/19.05543"/>
</p:tagLst>
</file>

<file path=ppt/tags/tag624.xml><?xml version="1.0" encoding="utf-8"?>
<p:tagLst xmlns:a="http://schemas.openxmlformats.org/drawingml/2006/main" xmlns:r="http://schemas.openxmlformats.org/officeDocument/2006/relationships" xmlns:p="http://schemas.openxmlformats.org/presentationml/2006/main">
  <p:tag name="EE4P_AGENDAWIZARD" val="item_a13345af-30bf-4c06-aad8-28d108a0a77c_PageNo"/>
  <p:tag name="EE4P_AGENDAWIZARD_PROPERTIES" val="910.4155/333.9668/5.267795/19.05543"/>
  <p:tag name="EE4P_AGENDAWIZARD_CONTENT" val="/97"/>
</p:tagLst>
</file>

<file path=ppt/tags/tag625.xml><?xml version="1.0" encoding="utf-8"?>
<p:tagLst xmlns:a="http://schemas.openxmlformats.org/drawingml/2006/main" xmlns:r="http://schemas.openxmlformats.org/officeDocument/2006/relationships" xmlns:p="http://schemas.openxmlformats.org/presentationml/2006/main">
  <p:tag name="EE4P_AGENDAWIZARD" val="item_a13345af-30bf-4c06-aad8-28d108a0a77c_Topic"/>
  <p:tag name="EE4P_AGENDAWIZARD_CONTENT" val="/YOLOv7"/>
  <p:tag name="EE4P_AGENDAWIZARD_PROPERTIES" val="62.57953/333.9668/154.1991/19.05543"/>
</p:tagLst>
</file>

<file path=ppt/tags/tag626.xml><?xml version="1.0" encoding="utf-8"?>
<p:tagLst xmlns:a="http://schemas.openxmlformats.org/drawingml/2006/main" xmlns:r="http://schemas.openxmlformats.org/officeDocument/2006/relationships" xmlns:p="http://schemas.openxmlformats.org/presentationml/2006/main">
  <p:tag name="EE4P_AGENDAWIZARD" val="item_a13345af-30bf-4c06-aad8-28d108a0a77c_ItemNo"/>
  <p:tag name="EE4P_AGENDAWIZARD_CONTENT" val="/10"/>
  <p:tag name="EE4P_AGENDAWIZARD_PROPERTIES" val="40.49992/333.9668/19.05543/19.05543"/>
</p:tagLst>
</file>

<file path=ppt/tags/tag627.xml><?xml version="1.0" encoding="utf-8"?>
<p:tagLst xmlns:a="http://schemas.openxmlformats.org/drawingml/2006/main" xmlns:r="http://schemas.openxmlformats.org/officeDocument/2006/relationships" xmlns:p="http://schemas.openxmlformats.org/presentationml/2006/main">
  <p:tag name="EE4P_AGENDAWIZARD" val="item_fdb20c27-7c5b-49ad-af57-77141cb46e3e_PageNo"/>
  <p:tag name="EE4P_AGENDAWIZARD_PROPERTIES" val="910.4155/311.8872/5.267795/19.05543"/>
  <p:tag name="EE4P_AGENDAWIZARD_CONTENT" val="/94"/>
</p:tagLst>
</file>

<file path=ppt/tags/tag628.xml><?xml version="1.0" encoding="utf-8"?>
<p:tagLst xmlns:a="http://schemas.openxmlformats.org/drawingml/2006/main" xmlns:r="http://schemas.openxmlformats.org/officeDocument/2006/relationships" xmlns:p="http://schemas.openxmlformats.org/presentationml/2006/main">
  <p:tag name="EE4P_AGENDAWIZARD" val="item_fdb20c27-7c5b-49ad-af57-77141cb46e3e_Topic"/>
  <p:tag name="EE4P_AGENDAWIZARD_CONTENT" val="/YOLOv6"/>
  <p:tag name="EE4P_AGENDAWIZARD_PROPERTIES" val="62.57953/311.8872/154.1991/19.05543"/>
</p:tagLst>
</file>

<file path=ppt/tags/tag629.xml><?xml version="1.0" encoding="utf-8"?>
<p:tagLst xmlns:a="http://schemas.openxmlformats.org/drawingml/2006/main" xmlns:r="http://schemas.openxmlformats.org/officeDocument/2006/relationships" xmlns:p="http://schemas.openxmlformats.org/presentationml/2006/main">
  <p:tag name="EE4P_AGENDAWIZARD" val="item_fdb20c27-7c5b-49ad-af57-77141cb46e3e_ItemNo"/>
  <p:tag name="EE4P_AGENDAWIZARD_CONTENT" val="/9"/>
  <p:tag name="EE4P_AGENDAWIZARD_PROPERTIES" val="40.49992/311.8872/19.05543/19.05543"/>
</p:tagLst>
</file>

<file path=ppt/tags/tag63.xml><?xml version="1.0" encoding="utf-8"?>
<p:tagLst xmlns:a="http://schemas.openxmlformats.org/drawingml/2006/main" xmlns:r="http://schemas.openxmlformats.org/officeDocument/2006/relationships" xmlns:p="http://schemas.openxmlformats.org/presentationml/2006/main">
  <p:tag name="EE4P_AGENDAWIZARD" val="item_21862d2d-5254-47a9-8dc0-562d13eb7381_Topic"/>
  <p:tag name="EE4P_AGENDAWIZARD_CONTENT" val="/YOLO来了"/>
  <p:tag name="EE4P_AGENDAWIZARD_PROPERTIES" val="77.00465/317.7736/204.1258/31.50472"/>
</p:tagLst>
</file>

<file path=ppt/tags/tag630.xml><?xml version="1.0" encoding="utf-8"?>
<p:tagLst xmlns:a="http://schemas.openxmlformats.org/drawingml/2006/main" xmlns:r="http://schemas.openxmlformats.org/officeDocument/2006/relationships" xmlns:p="http://schemas.openxmlformats.org/presentationml/2006/main">
  <p:tag name="EE4P_AGENDAWIZARD" val="item_8c0a9f6a-ec23-4339-b204-1ad784653cd2_PageNo"/>
  <p:tag name="EE4P_AGENDAWIZARD_PROPERTIES" val="910.4155/289.8075/5.267795/19.05543"/>
  <p:tag name="EE4P_AGENDAWIZARD_CONTENT" val="/91"/>
</p:tagLst>
</file>

<file path=ppt/tags/tag631.xml><?xml version="1.0" encoding="utf-8"?>
<p:tagLst xmlns:a="http://schemas.openxmlformats.org/drawingml/2006/main" xmlns:r="http://schemas.openxmlformats.org/officeDocument/2006/relationships" xmlns:p="http://schemas.openxmlformats.org/presentationml/2006/main">
  <p:tag name="EE4P_AGENDAWIZARD" val="item_8c0a9f6a-ec23-4339-b204-1ad784653cd2_Topic"/>
  <p:tag name="EE4P_AGENDAWIZARD_CONTENT" val="/YOLOX"/>
  <p:tag name="EE4P_AGENDAWIZARD_PROPERTIES" val="62.57953/289.8075/154.1991/19.05543"/>
</p:tagLst>
</file>

<file path=ppt/tags/tag632.xml><?xml version="1.0" encoding="utf-8"?>
<p:tagLst xmlns:a="http://schemas.openxmlformats.org/drawingml/2006/main" xmlns:r="http://schemas.openxmlformats.org/officeDocument/2006/relationships" xmlns:p="http://schemas.openxmlformats.org/presentationml/2006/main">
  <p:tag name="EE4P_AGENDAWIZARD" val="item_8c0a9f6a-ec23-4339-b204-1ad784653cd2_ItemNo"/>
  <p:tag name="EE4P_AGENDAWIZARD_CONTENT" val="/8"/>
  <p:tag name="EE4P_AGENDAWIZARD_PROPERTIES" val="40.49992/289.8075/19.05543/19.05543"/>
</p:tagLst>
</file>

<file path=ppt/tags/tag633.xml><?xml version="1.0" encoding="utf-8"?>
<p:tagLst xmlns:a="http://schemas.openxmlformats.org/drawingml/2006/main" xmlns:r="http://schemas.openxmlformats.org/officeDocument/2006/relationships" xmlns:p="http://schemas.openxmlformats.org/presentationml/2006/main">
  <p:tag name="EE4P_AGENDAWIZARD" val="item_ee8c388e-0af6-4792-a606-0733a6db944a_PageNo"/>
  <p:tag name="EE4P_AGENDAWIZARD_PROPERTIES" val="910.4155/267.7279/5.267795/19.05536"/>
  <p:tag name="EE4P_AGENDAWIZARD_CONTENT" val="/88"/>
</p:tagLst>
</file>

<file path=ppt/tags/tag634.xml><?xml version="1.0" encoding="utf-8"?>
<p:tagLst xmlns:a="http://schemas.openxmlformats.org/drawingml/2006/main" xmlns:r="http://schemas.openxmlformats.org/officeDocument/2006/relationships" xmlns:p="http://schemas.openxmlformats.org/presentationml/2006/main">
  <p:tag name="EE4P_AGENDAWIZARD" val="item_ee8c388e-0af6-4792-a606-0733a6db944a_Topic"/>
  <p:tag name="EE4P_AGENDAWIZARD_CONTENT" val="/YOLOR"/>
  <p:tag name="EE4P_AGENDAWIZARD_PROPERTIES" val="62.57953/267.7279/154.1991/19.05536"/>
</p:tagLst>
</file>

<file path=ppt/tags/tag635.xml><?xml version="1.0" encoding="utf-8"?>
<p:tagLst xmlns:a="http://schemas.openxmlformats.org/drawingml/2006/main" xmlns:r="http://schemas.openxmlformats.org/officeDocument/2006/relationships" xmlns:p="http://schemas.openxmlformats.org/presentationml/2006/main">
  <p:tag name="EE4P_AGENDAWIZARD" val="item_ee8c388e-0af6-4792-a606-0733a6db944a_ItemNo"/>
  <p:tag name="EE4P_AGENDAWIZARD_CONTENT" val="/7"/>
  <p:tag name="EE4P_AGENDAWIZARD_PROPERTIES" val="40.49992/267.7279/19.05543/19.05536"/>
</p:tagLst>
</file>

<file path=ppt/tags/tag636.xml><?xml version="1.0" encoding="utf-8"?>
<p:tagLst xmlns:a="http://schemas.openxmlformats.org/drawingml/2006/main" xmlns:r="http://schemas.openxmlformats.org/officeDocument/2006/relationships" xmlns:p="http://schemas.openxmlformats.org/presentationml/2006/main">
  <p:tag name="EE4P_AGENDAWIZARD" val="item_e686a40c-d6b7-415b-946e-7f370d22457d_PageNo"/>
  <p:tag name="EE4P_AGENDAWIZARD_PROPERTIES" val="910.4155/245.6482/5.267795/19.05543"/>
  <p:tag name="EE4P_AGENDAWIZARD_CONTENT" val="/85"/>
</p:tagLst>
</file>

<file path=ppt/tags/tag637.xml><?xml version="1.0" encoding="utf-8"?>
<p:tagLst xmlns:a="http://schemas.openxmlformats.org/drawingml/2006/main" xmlns:r="http://schemas.openxmlformats.org/officeDocument/2006/relationships" xmlns:p="http://schemas.openxmlformats.org/presentationml/2006/main">
  <p:tag name="EE4P_AGENDAWIZARD" val="item_e686a40c-d6b7-415b-946e-7f370d22457d_Topic"/>
  <p:tag name="EE4P_AGENDAWIZARD_CONTENT" val="/Scaled-YOLOv4"/>
  <p:tag name="EE4P_AGENDAWIZARD_PROPERTIES" val="62.57953/245.6482/154.1991/19.05543"/>
</p:tagLst>
</file>

<file path=ppt/tags/tag638.xml><?xml version="1.0" encoding="utf-8"?>
<p:tagLst xmlns:a="http://schemas.openxmlformats.org/drawingml/2006/main" xmlns:r="http://schemas.openxmlformats.org/officeDocument/2006/relationships" xmlns:p="http://schemas.openxmlformats.org/presentationml/2006/main">
  <p:tag name="EE4P_AGENDAWIZARD" val="item_e686a40c-d6b7-415b-946e-7f370d22457d_ItemNo"/>
  <p:tag name="EE4P_AGENDAWIZARD_CONTENT" val="/6"/>
  <p:tag name="EE4P_AGENDAWIZARD_PROPERTIES" val="40.49992/245.6482/19.05543/19.05543"/>
</p:tagLst>
</file>

<file path=ppt/tags/tag639.xml><?xml version="1.0" encoding="utf-8"?>
<p:tagLst xmlns:a="http://schemas.openxmlformats.org/drawingml/2006/main" xmlns:r="http://schemas.openxmlformats.org/officeDocument/2006/relationships" xmlns:p="http://schemas.openxmlformats.org/presentationml/2006/main">
  <p:tag name="EE4P_AGENDAWIZARD" val="item_90ccecf7-1a88-476a-9995-f385df1ecb6d_PageNo"/>
  <p:tag name="EE4P_AGENDAWIZARD_PROPERTIES" val="910.4155/223.5685/5.267795/19.05543"/>
  <p:tag name="EE4P_AGENDAWIZARD_CONTENT" val="/81"/>
</p:tagLst>
</file>

<file path=ppt/tags/tag64.xml><?xml version="1.0" encoding="utf-8"?>
<p:tagLst xmlns:a="http://schemas.openxmlformats.org/drawingml/2006/main" xmlns:r="http://schemas.openxmlformats.org/officeDocument/2006/relationships" xmlns:p="http://schemas.openxmlformats.org/presentationml/2006/main">
  <p:tag name="EE4P_AGENDAWIZARD" val="item_21862d2d-5254-47a9-8dc0-562d13eb7381_ItemNo"/>
  <p:tag name="EE4P_AGENDAWIZARD_CONTENT" val="/3"/>
  <p:tag name="EE4P_AGENDAWIZARD_PROPERTIES" val="40.49992/317.7736/31.50472/31.50472"/>
</p:tagLst>
</file>

<file path=ppt/tags/tag640.xml><?xml version="1.0" encoding="utf-8"?>
<p:tagLst xmlns:a="http://schemas.openxmlformats.org/drawingml/2006/main" xmlns:r="http://schemas.openxmlformats.org/officeDocument/2006/relationships" xmlns:p="http://schemas.openxmlformats.org/presentationml/2006/main">
  <p:tag name="EE4P_AGENDAWIZARD" val="item_90ccecf7-1a88-476a-9995-f385df1ecb6d_Topic"/>
  <p:tag name="EE4P_AGENDAWIZARD_CONTENT" val="/YOLOv5"/>
  <p:tag name="EE4P_AGENDAWIZARD_PROPERTIES" val="62.57953/223.5685/154.1991/19.05543"/>
</p:tagLst>
</file>

<file path=ppt/tags/tag641.xml><?xml version="1.0" encoding="utf-8"?>
<p:tagLst xmlns:a="http://schemas.openxmlformats.org/drawingml/2006/main" xmlns:r="http://schemas.openxmlformats.org/officeDocument/2006/relationships" xmlns:p="http://schemas.openxmlformats.org/presentationml/2006/main">
  <p:tag name="EE4P_AGENDAWIZARD" val="item_90ccecf7-1a88-476a-9995-f385df1ecb6d_ItemNo"/>
  <p:tag name="EE4P_AGENDAWIZARD_CONTENT" val="/5"/>
  <p:tag name="EE4P_AGENDAWIZARD_PROPERTIES" val="40.49992/223.5685/19.05543/19.05543"/>
</p:tagLst>
</file>

<file path=ppt/tags/tag642.xml><?xml version="1.0" encoding="utf-8"?>
<p:tagLst xmlns:a="http://schemas.openxmlformats.org/drawingml/2006/main" xmlns:r="http://schemas.openxmlformats.org/officeDocument/2006/relationships" xmlns:p="http://schemas.openxmlformats.org/presentationml/2006/main">
  <p:tag name="EE4P_AGENDAWIZARD" val="item_bb633197-64b9-4d62-b3c9-eca77b982714_Element"/>
</p:tagLst>
</file>

<file path=ppt/tags/tag643.xml><?xml version="1.0" encoding="utf-8"?>
<p:tagLst xmlns:a="http://schemas.openxmlformats.org/drawingml/2006/main" xmlns:r="http://schemas.openxmlformats.org/officeDocument/2006/relationships" xmlns:p="http://schemas.openxmlformats.org/presentationml/2006/main">
  <p:tag name="EE4P_AGENDAWIZARD" val="item_bb633197-64b9-4d62-b3c9-eca77b982714_PageNo"/>
  <p:tag name="EE4P_AGENDAWIZARD_PROPERTIES" val="910.4155/201.4889/5.267795/19.05543"/>
  <p:tag name="EE4P_AGENDAWIZARD_CONTENT" val="/76"/>
</p:tagLst>
</file>

<file path=ppt/tags/tag644.xml><?xml version="1.0" encoding="utf-8"?>
<p:tagLst xmlns:a="http://schemas.openxmlformats.org/drawingml/2006/main" xmlns:r="http://schemas.openxmlformats.org/officeDocument/2006/relationships" xmlns:p="http://schemas.openxmlformats.org/presentationml/2006/main">
  <p:tag name="EE4P_AGENDAWIZARD" val="item_bb633197-64b9-4d62-b3c9-eca77b982714_Topic"/>
  <p:tag name="EE4P_AGENDAWIZARD_CONTENT" val="/YOLOv4"/>
  <p:tag name="EE4P_AGENDAWIZARD_PROPERTIES" val="62.57953/201.4889/154.1991/19.05543"/>
</p:tagLst>
</file>

<file path=ppt/tags/tag645.xml><?xml version="1.0" encoding="utf-8"?>
<p:tagLst xmlns:a="http://schemas.openxmlformats.org/drawingml/2006/main" xmlns:r="http://schemas.openxmlformats.org/officeDocument/2006/relationships" xmlns:p="http://schemas.openxmlformats.org/presentationml/2006/main">
  <p:tag name="EE4P_AGENDAWIZARD" val="item_bb633197-64b9-4d62-b3c9-eca77b982714_ItemNo"/>
  <p:tag name="EE4P_AGENDAWIZARD_CONTENT" val="/4"/>
  <p:tag name="EE4P_AGENDAWIZARD_PROPERTIES" val="40.49992/201.4889/19.05543/19.05543"/>
</p:tagLst>
</file>

<file path=ppt/tags/tag646.xml><?xml version="1.0" encoding="utf-8"?>
<p:tagLst xmlns:a="http://schemas.openxmlformats.org/drawingml/2006/main" xmlns:r="http://schemas.openxmlformats.org/officeDocument/2006/relationships" xmlns:p="http://schemas.openxmlformats.org/presentationml/2006/main">
  <p:tag name="EE4P_AGENDAWIZARD" val="item_55787c8c-e318-4e99-983c-6f4014e75aa1_PageNo"/>
  <p:tag name="EE4P_AGENDAWIZARD_PROPERTIES" val="910.4155/179.4093/5.267795/19.05543"/>
  <p:tag name="EE4P_AGENDAWIZARD_CONTENT" val="/69"/>
</p:tagLst>
</file>

<file path=ppt/tags/tag647.xml><?xml version="1.0" encoding="utf-8"?>
<p:tagLst xmlns:a="http://schemas.openxmlformats.org/drawingml/2006/main" xmlns:r="http://schemas.openxmlformats.org/officeDocument/2006/relationships" xmlns:p="http://schemas.openxmlformats.org/presentationml/2006/main">
  <p:tag name="EE4P_AGENDAWIZARD" val="item_55787c8c-e318-4e99-983c-6f4014e75aa1_Topic"/>
  <p:tag name="EE4P_AGENDAWIZARD_CONTENT" val="/YOLOv3"/>
  <p:tag name="EE4P_AGENDAWIZARD_PROPERTIES" val="62.57953/179.4093/154.1991/19.05543"/>
</p:tagLst>
</file>

<file path=ppt/tags/tag648.xml><?xml version="1.0" encoding="utf-8"?>
<p:tagLst xmlns:a="http://schemas.openxmlformats.org/drawingml/2006/main" xmlns:r="http://schemas.openxmlformats.org/officeDocument/2006/relationships" xmlns:p="http://schemas.openxmlformats.org/presentationml/2006/main">
  <p:tag name="EE4P_AGENDAWIZARD" val="item_55787c8c-e318-4e99-983c-6f4014e75aa1_ItemNo"/>
  <p:tag name="EE4P_AGENDAWIZARD_CONTENT" val="/3"/>
  <p:tag name="EE4P_AGENDAWIZARD_PROPERTIES" val="40.49992/179.4093/19.05543/19.05543"/>
</p:tagLst>
</file>

<file path=ppt/tags/tag649.xml><?xml version="1.0" encoding="utf-8"?>
<p:tagLst xmlns:a="http://schemas.openxmlformats.org/drawingml/2006/main" xmlns:r="http://schemas.openxmlformats.org/officeDocument/2006/relationships" xmlns:p="http://schemas.openxmlformats.org/presentationml/2006/main">
  <p:tag name="EE4P_AGENDAWIZARD" val="item_e3effbf2-c680-4a75-b917-58c654acdbde_PageNo"/>
  <p:tag name="EE4P_AGENDAWIZARD_PROPERTIES" val="910.4155/157.3296/5.267795/19.05543"/>
  <p:tag name="EE4P_AGENDAWIZARD_CONTENT" val="/63"/>
</p:tagLst>
</file>

<file path=ppt/tags/tag65.xml><?xml version="1.0" encoding="utf-8"?>
<p:tagLst xmlns:a="http://schemas.openxmlformats.org/drawingml/2006/main" xmlns:r="http://schemas.openxmlformats.org/officeDocument/2006/relationships" xmlns:p="http://schemas.openxmlformats.org/presentationml/2006/main">
  <p:tag name="EE4P_AGENDAWIZARD" val="item_4cfd5ed4-95c4-43f9-9685-a80be4cd4c1b_PageNo"/>
  <p:tag name="EE4P_AGENDAWIZARD_PROPERTIES" val="904.603/281.2689/8.709291/31.50472"/>
  <p:tag name="EE4P_AGENDAWIZARD_CONTENT" val="/38"/>
</p:tagLst>
</file>

<file path=ppt/tags/tag650.xml><?xml version="1.0" encoding="utf-8"?>
<p:tagLst xmlns:a="http://schemas.openxmlformats.org/drawingml/2006/main" xmlns:r="http://schemas.openxmlformats.org/officeDocument/2006/relationships" xmlns:p="http://schemas.openxmlformats.org/presentationml/2006/main">
  <p:tag name="EE4P_AGENDAWIZARD" val="item_e3effbf2-c680-4a75-b917-58c654acdbde_Topic"/>
  <p:tag name="EE4P_AGENDAWIZARD_CONTENT" val="/YOLO9000"/>
  <p:tag name="EE4P_AGENDAWIZARD_PROPERTIES" val="62.57953/157.3296/154.1991/19.05543"/>
</p:tagLst>
</file>

<file path=ppt/tags/tag651.xml><?xml version="1.0" encoding="utf-8"?>
<p:tagLst xmlns:a="http://schemas.openxmlformats.org/drawingml/2006/main" xmlns:r="http://schemas.openxmlformats.org/officeDocument/2006/relationships" xmlns:p="http://schemas.openxmlformats.org/presentationml/2006/main">
  <p:tag name="EE4P_AGENDAWIZARD" val="item_e3effbf2-c680-4a75-b917-58c654acdbde_ItemNo"/>
  <p:tag name="EE4P_AGENDAWIZARD_CONTENT" val="/2"/>
  <p:tag name="EE4P_AGENDAWIZARD_PROPERTIES" val="40.49992/157.3296/19.05543/19.05543"/>
</p:tagLst>
</file>

<file path=ppt/tags/tag652.xml><?xml version="1.0" encoding="utf-8"?>
<p:tagLst xmlns:a="http://schemas.openxmlformats.org/drawingml/2006/main" xmlns:r="http://schemas.openxmlformats.org/officeDocument/2006/relationships" xmlns:p="http://schemas.openxmlformats.org/presentationml/2006/main">
  <p:tag name="EE4P_AGENDAWIZARD" val="item_73c50061-2ef5-463e-901c-c6cb38993807_PageNo"/>
  <p:tag name="EE4P_AGENDAWIZARD_PROPERTIES" val="910.4155/135.25/5.267795/19.05543"/>
  <p:tag name="EE4P_AGENDAWIZARD_CONTENT" val="/55"/>
</p:tagLst>
</file>

<file path=ppt/tags/tag6520.xml><?xml version="1.0" encoding="utf-8"?>
<p:tagLst xmlns:a="http://schemas.openxmlformats.org/drawingml/2006/main" xmlns:r="http://schemas.openxmlformats.org/officeDocument/2006/relationships" xmlns:p="http://schemas.openxmlformats.org/presentationml/2006/main">
  <p:tag name="EE4P_TEMPLATESTYLE" val="5"/>
</p:tagLst>
</file>

<file path=ppt/tags/tag653.xml><?xml version="1.0" encoding="utf-8"?>
<p:tagLst xmlns:a="http://schemas.openxmlformats.org/drawingml/2006/main" xmlns:r="http://schemas.openxmlformats.org/officeDocument/2006/relationships" xmlns:p="http://schemas.openxmlformats.org/presentationml/2006/main">
  <p:tag name="EE4P_AGENDAWIZARD" val="item_73c50061-2ef5-463e-901c-c6cb38993807_Topic"/>
  <p:tag name="EE4P_AGENDAWIZARD_CONTENT" val="/You Only Look Once"/>
  <p:tag name="EE4P_AGENDAWIZARD_PROPERTIES" val="62.57953/135.25/154.1991/19.05543"/>
</p:tagLst>
</file>

<file path=ppt/tags/tag654.xml><?xml version="1.0" encoding="utf-8"?>
<p:tagLst xmlns:a="http://schemas.openxmlformats.org/drawingml/2006/main" xmlns:r="http://schemas.openxmlformats.org/officeDocument/2006/relationships" xmlns:p="http://schemas.openxmlformats.org/presentationml/2006/main">
  <p:tag name="EE4P_AGENDAWIZARD" val="item_73c50061-2ef5-463e-901c-c6cb38993807_ItemNo"/>
  <p:tag name="EE4P_AGENDAWIZARD_CONTENT" val="/1"/>
  <p:tag name="EE4P_AGENDAWIZARD_PROPERTIES" val="40.49992/135.25/19.05543/19.05543"/>
</p:tagLst>
</file>

<file path=ppt/tags/tag65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7.xml><?xml version="1.0" encoding="utf-8"?>
<p:tagLst xmlns:a="http://schemas.openxmlformats.org/drawingml/2006/main" xmlns:r="http://schemas.openxmlformats.org/officeDocument/2006/relationships" xmlns:p="http://schemas.openxmlformats.org/presentationml/2006/main">
  <p:tag name="EE4P_TEMPLATESTYLE" val="5"/>
</p:tagLst>
</file>

<file path=ppt/tags/tag658.xml><?xml version="1.0" encoding="utf-8"?>
<p:tagLst xmlns:a="http://schemas.openxmlformats.org/drawingml/2006/main" xmlns:r="http://schemas.openxmlformats.org/officeDocument/2006/relationships" xmlns:p="http://schemas.openxmlformats.org/presentationml/2006/main">
  <p:tag name="EE4P_TEMPLATESTYLE" val="5"/>
</p:tagLst>
</file>

<file path=ppt/tags/tag659.xml><?xml version="1.0" encoding="utf-8"?>
<p:tagLst xmlns:a="http://schemas.openxmlformats.org/drawingml/2006/main" xmlns:r="http://schemas.openxmlformats.org/officeDocument/2006/relationships" xmlns:p="http://schemas.openxmlformats.org/presentationml/2006/main">
  <p:tag name="EE4P_TEMPLATESTYLE" val="18"/>
</p:tagLst>
</file>

<file path=ppt/tags/tag66.xml><?xml version="1.0" encoding="utf-8"?>
<p:tagLst xmlns:a="http://schemas.openxmlformats.org/drawingml/2006/main" xmlns:r="http://schemas.openxmlformats.org/officeDocument/2006/relationships" xmlns:p="http://schemas.openxmlformats.org/presentationml/2006/main">
  <p:tag name="EE4P_AGENDAWIZARD" val="item_4cfd5ed4-95c4-43f9-9685-a80be4cd4c1b_Topic"/>
  <p:tag name="EE4P_AGENDAWIZARD_CONTENT" val="/目标检测成长点滴"/>
  <p:tag name="EE4P_AGENDAWIZARD_PROPERTIES" val="77.00465/281.2689/204.1258/31.50472"/>
</p:tagLst>
</file>

<file path=ppt/tags/tag660.xml><?xml version="1.0" encoding="utf-8"?>
<p:tagLst xmlns:a="http://schemas.openxmlformats.org/drawingml/2006/main" xmlns:r="http://schemas.openxmlformats.org/officeDocument/2006/relationships" xmlns:p="http://schemas.openxmlformats.org/presentationml/2006/main">
  <p:tag name="EE4P_TEMPLATESTYLE" val="18"/>
</p:tagLst>
</file>

<file path=ppt/tags/tag6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2.xml><?xml version="1.0" encoding="utf-8"?>
<p:tagLst xmlns:a="http://schemas.openxmlformats.org/drawingml/2006/main" xmlns:r="http://schemas.openxmlformats.org/officeDocument/2006/relationships" xmlns:p="http://schemas.openxmlformats.org/presentationml/2006/main">
  <p:tag name="EE4P_TEMPLATESTYLE" val="5"/>
</p:tagLst>
</file>

<file path=ppt/tags/tag663.xml><?xml version="1.0" encoding="utf-8"?>
<p:tagLst xmlns:a="http://schemas.openxmlformats.org/drawingml/2006/main" xmlns:r="http://schemas.openxmlformats.org/officeDocument/2006/relationships" xmlns:p="http://schemas.openxmlformats.org/presentationml/2006/main">
  <p:tag name="EE4P_TEMPLATESTYLE" val="3"/>
</p:tagLst>
</file>

<file path=ppt/tags/tag6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5.xml><?xml version="1.0" encoding="utf-8"?>
<p:tagLst xmlns:a="http://schemas.openxmlformats.org/drawingml/2006/main" xmlns:r="http://schemas.openxmlformats.org/officeDocument/2006/relationships" xmlns:p="http://schemas.openxmlformats.org/presentationml/2006/main">
  <p:tag name="EE4P_TEMPLATESTYLE" val="5"/>
</p:tagLst>
</file>

<file path=ppt/tags/tag666.xml><?xml version="1.0" encoding="utf-8"?>
<p:tagLst xmlns:a="http://schemas.openxmlformats.org/drawingml/2006/main" xmlns:r="http://schemas.openxmlformats.org/officeDocument/2006/relationships" xmlns:p="http://schemas.openxmlformats.org/presentationml/2006/main">
  <p:tag name="EE4P_TEMPLATESTYLE" val="5"/>
</p:tagLst>
</file>

<file path=ppt/tags/tag667.xml><?xml version="1.0" encoding="utf-8"?>
<p:tagLst xmlns:a="http://schemas.openxmlformats.org/drawingml/2006/main" xmlns:r="http://schemas.openxmlformats.org/officeDocument/2006/relationships" xmlns:p="http://schemas.openxmlformats.org/presentationml/2006/main">
  <p:tag name="EE4P_TEMPLATESTYLE" val="5"/>
</p:tagLst>
</file>

<file path=ppt/tags/tag6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9.xml><?xml version="1.0" encoding="utf-8"?>
<p:tagLst xmlns:a="http://schemas.openxmlformats.org/drawingml/2006/main" xmlns:r="http://schemas.openxmlformats.org/officeDocument/2006/relationships" xmlns:p="http://schemas.openxmlformats.org/presentationml/2006/main">
  <p:tag name="EE4P_SLIDEID" val="90ccecf7-1a88-476a-9995-f385df1ecb6d"/>
</p:tagLst>
</file>

<file path=ppt/tags/tag67.xml><?xml version="1.0" encoding="utf-8"?>
<p:tagLst xmlns:a="http://schemas.openxmlformats.org/drawingml/2006/main" xmlns:r="http://schemas.openxmlformats.org/officeDocument/2006/relationships" xmlns:p="http://schemas.openxmlformats.org/presentationml/2006/main">
  <p:tag name="EE4P_AGENDAWIZARD" val="item_4cfd5ed4-95c4-43f9-9685-a80be4cd4c1b_ItemNo"/>
  <p:tag name="EE4P_AGENDAWIZARD_CONTENT" val="/2"/>
  <p:tag name="EE4P_AGENDAWIZARD_PROPERTIES" val="40.49992/281.2689/31.50472/31.50472"/>
</p:tagLst>
</file>

<file path=ppt/tags/tag670.xml><?xml version="1.0" encoding="utf-8"?>
<p:tagLst xmlns:a="http://schemas.openxmlformats.org/drawingml/2006/main" xmlns:r="http://schemas.openxmlformats.org/officeDocument/2006/relationships" xmlns:p="http://schemas.openxmlformats.org/presentationml/2006/main">
  <p:tag name="EE4P_AGENDAWIZARD" val="item_951219b9-2655-4923-a391-53bd2df846b5_PageNo"/>
  <p:tag name="EE4P_AGENDAWIZARD_PROPERTIES" val="910.4155/466.4447/5.267795/19.05543"/>
  <p:tag name="EE4P_AGENDAWIZARD_CONTENT" val="/132"/>
</p:tagLst>
</file>

<file path=ppt/tags/tag671.xml><?xml version="1.0" encoding="utf-8"?>
<p:tagLst xmlns:a="http://schemas.openxmlformats.org/drawingml/2006/main" xmlns:r="http://schemas.openxmlformats.org/officeDocument/2006/relationships" xmlns:p="http://schemas.openxmlformats.org/presentationml/2006/main">
  <p:tag name="EE4P_AGENDAWIZARD" val="item_951219b9-2655-4923-a391-53bd2df846b5_Topic"/>
  <p:tag name="EE4P_AGENDAWIZARD_CONTENT" val="/YOLOv9"/>
  <p:tag name="EE4P_AGENDAWIZARD_PROPERTIES" val="62.57953/466.4447/154.1991/19.05543"/>
</p:tagLst>
</file>

<file path=ppt/tags/tag672.xml><?xml version="1.0" encoding="utf-8"?>
<p:tagLst xmlns:a="http://schemas.openxmlformats.org/drawingml/2006/main" xmlns:r="http://schemas.openxmlformats.org/officeDocument/2006/relationships" xmlns:p="http://schemas.openxmlformats.org/presentationml/2006/main">
  <p:tag name="EE4P_AGENDAWIZARD" val="item_951219b9-2655-4923-a391-53bd2df846b5_ItemNo"/>
  <p:tag name="EE4P_AGENDAWIZARD_CONTENT" val="/16"/>
  <p:tag name="EE4P_AGENDAWIZARD_PROPERTIES" val="40.49992/466.4447/19.05543/19.05543"/>
</p:tagLst>
</file>

<file path=ppt/tags/tag673.xml><?xml version="1.0" encoding="utf-8"?>
<p:tagLst xmlns:a="http://schemas.openxmlformats.org/drawingml/2006/main" xmlns:r="http://schemas.openxmlformats.org/officeDocument/2006/relationships" xmlns:p="http://schemas.openxmlformats.org/presentationml/2006/main">
  <p:tag name="EE4P_AGENDAWIZARD" val="item_f0b92527-73ca-4038-a3d9-fe77d63e682c_PageNo"/>
  <p:tag name="EE4P_AGENDAWIZARD_PROPERTIES" val="910.4155/444.3651/5.267795/19.05543"/>
  <p:tag name="EE4P_AGENDAWIZARD_CONTENT" val="/124"/>
</p:tagLst>
</file>

<file path=ppt/tags/tag674.xml><?xml version="1.0" encoding="utf-8"?>
<p:tagLst xmlns:a="http://schemas.openxmlformats.org/drawingml/2006/main" xmlns:r="http://schemas.openxmlformats.org/officeDocument/2006/relationships" xmlns:p="http://schemas.openxmlformats.org/presentationml/2006/main">
  <p:tag name="EE4P_AGENDAWIZARD" val="item_f0b92527-73ca-4038-a3d9-fe77d63e682c_Topic"/>
  <p:tag name="EE4P_AGENDAWIZARD_CONTENT" val="/YOLO-World"/>
  <p:tag name="EE4P_AGENDAWIZARD_PROPERTIES" val="62.57953/444.3651/154.1991/19.05543"/>
</p:tagLst>
</file>

<file path=ppt/tags/tag675.xml><?xml version="1.0" encoding="utf-8"?>
<p:tagLst xmlns:a="http://schemas.openxmlformats.org/drawingml/2006/main" xmlns:r="http://schemas.openxmlformats.org/officeDocument/2006/relationships" xmlns:p="http://schemas.openxmlformats.org/presentationml/2006/main">
  <p:tag name="EE4P_AGENDAWIZARD" val="item_f0b92527-73ca-4038-a3d9-fe77d63e682c_ItemNo"/>
  <p:tag name="EE4P_AGENDAWIZARD_CONTENT" val="/15"/>
  <p:tag name="EE4P_AGENDAWIZARD_PROPERTIES" val="40.49992/444.3651/19.05543/19.05543"/>
</p:tagLst>
</file>

<file path=ppt/tags/tag676.xml><?xml version="1.0" encoding="utf-8"?>
<p:tagLst xmlns:a="http://schemas.openxmlformats.org/drawingml/2006/main" xmlns:r="http://schemas.openxmlformats.org/officeDocument/2006/relationships" xmlns:p="http://schemas.openxmlformats.org/presentationml/2006/main">
  <p:tag name="EE4P_AGENDAWIZARD" val="item_843462fd-bd4c-4a19-8c73-2db80e62d07c_PageNo"/>
  <p:tag name="EE4P_AGENDAWIZARD_PROPERTIES" val="910.4155/422.2854/5.267795/19.05536"/>
  <p:tag name="EE4P_AGENDAWIZARD_CONTENT" val="/120"/>
</p:tagLst>
</file>

<file path=ppt/tags/tag677.xml><?xml version="1.0" encoding="utf-8"?>
<p:tagLst xmlns:a="http://schemas.openxmlformats.org/drawingml/2006/main" xmlns:r="http://schemas.openxmlformats.org/officeDocument/2006/relationships" xmlns:p="http://schemas.openxmlformats.org/presentationml/2006/main">
  <p:tag name="EE4P_AGENDAWIZARD" val="item_843462fd-bd4c-4a19-8c73-2db80e62d07c_Topic"/>
  <p:tag name="EE4P_AGENDAWIZARD_CONTENT" val="/YOLO-NAS"/>
  <p:tag name="EE4P_AGENDAWIZARD_PROPERTIES" val="62.57953/422.2854/154.1991/19.05536"/>
</p:tagLst>
</file>

<file path=ppt/tags/tag678.xml><?xml version="1.0" encoding="utf-8"?>
<p:tagLst xmlns:a="http://schemas.openxmlformats.org/drawingml/2006/main" xmlns:r="http://schemas.openxmlformats.org/officeDocument/2006/relationships" xmlns:p="http://schemas.openxmlformats.org/presentationml/2006/main">
  <p:tag name="EE4P_AGENDAWIZARD" val="item_843462fd-bd4c-4a19-8c73-2db80e62d07c_ItemNo"/>
  <p:tag name="EE4P_AGENDAWIZARD_CONTENT" val="/14"/>
  <p:tag name="EE4P_AGENDAWIZARD_PROPERTIES" val="40.49992/422.2854/19.05543/19.05536"/>
</p:tagLst>
</file>

<file path=ppt/tags/tag679.xml><?xml version="1.0" encoding="utf-8"?>
<p:tagLst xmlns:a="http://schemas.openxmlformats.org/drawingml/2006/main" xmlns:r="http://schemas.openxmlformats.org/officeDocument/2006/relationships" xmlns:p="http://schemas.openxmlformats.org/presentationml/2006/main">
  <p:tag name="EE4P_AGENDAWIZARD" val="item_bfb95e89-a131-4b34-b727-9216ca22d070_PageNo"/>
  <p:tag name="EE4P_AGENDAWIZARD_PROPERTIES" val="910.4155/400.2057/5.267795/19.05543"/>
  <p:tag name="EE4P_AGENDAWIZARD_CONTENT" val="/111"/>
</p:tagLst>
</file>

<file path=ppt/tags/tag68.xml><?xml version="1.0" encoding="utf-8"?>
<p:tagLst xmlns:a="http://schemas.openxmlformats.org/drawingml/2006/main" xmlns:r="http://schemas.openxmlformats.org/officeDocument/2006/relationships" xmlns:p="http://schemas.openxmlformats.org/presentationml/2006/main">
  <p:tag name="EE4P_AGENDAWIZARD" val="item_8478d2ac-0780-482f-8636-0dabe776632d_PageNo"/>
  <p:tag name="EE4P_AGENDAWIZARD_PROPERTIES" val="904.603/244.7642/8.709291/31.50472"/>
  <p:tag name="EE4P_AGENDAWIZARD_CONTENT" val="/12"/>
</p:tagLst>
</file>

<file path=ppt/tags/tag680.xml><?xml version="1.0" encoding="utf-8"?>
<p:tagLst xmlns:a="http://schemas.openxmlformats.org/drawingml/2006/main" xmlns:r="http://schemas.openxmlformats.org/officeDocument/2006/relationships" xmlns:p="http://schemas.openxmlformats.org/presentationml/2006/main">
  <p:tag name="EE4P_AGENDAWIZARD" val="item_bfb95e89-a131-4b34-b727-9216ca22d070_Topic"/>
  <p:tag name="EE4P_AGENDAWIZARD_CONTENT" val="/PP-YOLO PP-YOLOv2 PP-YOLOvE"/>
  <p:tag name="EE4P_AGENDAWIZARD_PROPERTIES" val="62.57953/400.2057/154.1991/19.05543"/>
</p:tagLst>
</file>

<file path=ppt/tags/tag681.xml><?xml version="1.0" encoding="utf-8"?>
<p:tagLst xmlns:a="http://schemas.openxmlformats.org/drawingml/2006/main" xmlns:r="http://schemas.openxmlformats.org/officeDocument/2006/relationships" xmlns:p="http://schemas.openxmlformats.org/presentationml/2006/main">
  <p:tag name="EE4P_AGENDAWIZARD" val="item_bfb95e89-a131-4b34-b727-9216ca22d070_ItemNo"/>
  <p:tag name="EE4P_AGENDAWIZARD_CONTENT" val="/13"/>
  <p:tag name="EE4P_AGENDAWIZARD_PROPERTIES" val="40.49992/400.2057/19.05543/19.05543"/>
</p:tagLst>
</file>

<file path=ppt/tags/tag682.xml><?xml version="1.0" encoding="utf-8"?>
<p:tagLst xmlns:a="http://schemas.openxmlformats.org/drawingml/2006/main" xmlns:r="http://schemas.openxmlformats.org/officeDocument/2006/relationships" xmlns:p="http://schemas.openxmlformats.org/presentationml/2006/main">
  <p:tag name="EE4P_AGENDAWIZARD" val="item_eacb9316-6b68-4662-94b8-c848f6f7cc96_PageNo"/>
  <p:tag name="EE4P_AGENDAWIZARD_PROPERTIES" val="910.4155/378.1261/5.267795/19.05543"/>
  <p:tag name="EE4P_AGENDAWIZARD_CONTENT" val="/106"/>
</p:tagLst>
</file>

<file path=ppt/tags/tag683.xml><?xml version="1.0" encoding="utf-8"?>
<p:tagLst xmlns:a="http://schemas.openxmlformats.org/drawingml/2006/main" xmlns:r="http://schemas.openxmlformats.org/officeDocument/2006/relationships" xmlns:p="http://schemas.openxmlformats.org/presentationml/2006/main">
  <p:tag name="EE4P_AGENDAWIZARD" val="item_eacb9316-6b68-4662-94b8-c848f6f7cc96_Topic"/>
  <p:tag name="EE4P_AGENDAWIZARD_CONTENT" val="/YOLOv8"/>
  <p:tag name="EE4P_AGENDAWIZARD_PROPERTIES" val="62.57953/378.1261/154.1991/19.05543"/>
</p:tagLst>
</file>

<file path=ppt/tags/tag684.xml><?xml version="1.0" encoding="utf-8"?>
<p:tagLst xmlns:a="http://schemas.openxmlformats.org/drawingml/2006/main" xmlns:r="http://schemas.openxmlformats.org/officeDocument/2006/relationships" xmlns:p="http://schemas.openxmlformats.org/presentationml/2006/main">
  <p:tag name="EE4P_AGENDAWIZARD" val="item_eacb9316-6b68-4662-94b8-c848f6f7cc96_ItemNo"/>
  <p:tag name="EE4P_AGENDAWIZARD_CONTENT" val="/12"/>
  <p:tag name="EE4P_AGENDAWIZARD_PROPERTIES" val="40.49992/378.1261/19.05543/19.05543"/>
</p:tagLst>
</file>

<file path=ppt/tags/tag685.xml><?xml version="1.0" encoding="utf-8"?>
<p:tagLst xmlns:a="http://schemas.openxmlformats.org/drawingml/2006/main" xmlns:r="http://schemas.openxmlformats.org/officeDocument/2006/relationships" xmlns:p="http://schemas.openxmlformats.org/presentationml/2006/main">
  <p:tag name="EE4P_AGENDAWIZARD" val="item_687e02da-61f6-4a46-932a-b7b658afd324_PageNo"/>
  <p:tag name="EE4P_AGENDAWIZARD_PROPERTIES" val="910.4155/356.0464/5.267795/19.05543"/>
  <p:tag name="EE4P_AGENDAWIZARD_CONTENT" val="/102"/>
</p:tagLst>
</file>

<file path=ppt/tags/tag686.xml><?xml version="1.0" encoding="utf-8"?>
<p:tagLst xmlns:a="http://schemas.openxmlformats.org/drawingml/2006/main" xmlns:r="http://schemas.openxmlformats.org/officeDocument/2006/relationships" xmlns:p="http://schemas.openxmlformats.org/presentationml/2006/main">
  <p:tag name="EE4P_AGENDAWIZARD" val="item_687e02da-61f6-4a46-932a-b7b658afd324_Topic"/>
  <p:tag name="EE4P_AGENDAWIZARD_CONTENT" val="/DAMO-YOLO"/>
  <p:tag name="EE4P_AGENDAWIZARD_PROPERTIES" val="62.57953/356.0464/154.1991/19.05543"/>
</p:tagLst>
</file>

<file path=ppt/tags/tag687.xml><?xml version="1.0" encoding="utf-8"?>
<p:tagLst xmlns:a="http://schemas.openxmlformats.org/drawingml/2006/main" xmlns:r="http://schemas.openxmlformats.org/officeDocument/2006/relationships" xmlns:p="http://schemas.openxmlformats.org/presentationml/2006/main">
  <p:tag name="EE4P_AGENDAWIZARD" val="item_687e02da-61f6-4a46-932a-b7b658afd324_ItemNo"/>
  <p:tag name="EE4P_AGENDAWIZARD_CONTENT" val="/11"/>
  <p:tag name="EE4P_AGENDAWIZARD_PROPERTIES" val="40.49992/356.0464/19.05543/19.05543"/>
</p:tagLst>
</file>

<file path=ppt/tags/tag688.xml><?xml version="1.0" encoding="utf-8"?>
<p:tagLst xmlns:a="http://schemas.openxmlformats.org/drawingml/2006/main" xmlns:r="http://schemas.openxmlformats.org/officeDocument/2006/relationships" xmlns:p="http://schemas.openxmlformats.org/presentationml/2006/main">
  <p:tag name="EE4P_AGENDAWIZARD" val="item_a13345af-30bf-4c06-aad8-28d108a0a77c_PageNo"/>
  <p:tag name="EE4P_AGENDAWIZARD_PROPERTIES" val="910.4155/333.9668/5.267795/19.05543"/>
  <p:tag name="EE4P_AGENDAWIZARD_CONTENT" val="/97"/>
</p:tagLst>
</file>

<file path=ppt/tags/tag689.xml><?xml version="1.0" encoding="utf-8"?>
<p:tagLst xmlns:a="http://schemas.openxmlformats.org/drawingml/2006/main" xmlns:r="http://schemas.openxmlformats.org/officeDocument/2006/relationships" xmlns:p="http://schemas.openxmlformats.org/presentationml/2006/main">
  <p:tag name="EE4P_AGENDAWIZARD" val="item_a13345af-30bf-4c06-aad8-28d108a0a77c_Topic"/>
  <p:tag name="EE4P_AGENDAWIZARD_CONTENT" val="/YOLOv7"/>
  <p:tag name="EE4P_AGENDAWIZARD_PROPERTIES" val="62.57953/333.9668/154.1991/19.05543"/>
</p:tagLst>
</file>

<file path=ppt/tags/tag69.xml><?xml version="1.0" encoding="utf-8"?>
<p:tagLst xmlns:a="http://schemas.openxmlformats.org/drawingml/2006/main" xmlns:r="http://schemas.openxmlformats.org/officeDocument/2006/relationships" xmlns:p="http://schemas.openxmlformats.org/presentationml/2006/main">
  <p:tag name="EE4P_AGENDAWIZARD" val="item_8478d2ac-0780-482f-8636-0dabe776632d_Topic"/>
  <p:tag name="EE4P_AGENDAWIZARD_CONTENT" val="/一些不得不介绍的概念"/>
  <p:tag name="EE4P_AGENDAWIZARD_PROPERTIES" val="113.5094/244.7642/167.6211/31.50472"/>
</p:tagLst>
</file>

<file path=ppt/tags/tag690.xml><?xml version="1.0" encoding="utf-8"?>
<p:tagLst xmlns:a="http://schemas.openxmlformats.org/drawingml/2006/main" xmlns:r="http://schemas.openxmlformats.org/officeDocument/2006/relationships" xmlns:p="http://schemas.openxmlformats.org/presentationml/2006/main">
  <p:tag name="EE4P_AGENDAWIZARD" val="item_a13345af-30bf-4c06-aad8-28d108a0a77c_ItemNo"/>
  <p:tag name="EE4P_AGENDAWIZARD_CONTENT" val="/10"/>
  <p:tag name="EE4P_AGENDAWIZARD_PROPERTIES" val="40.49992/333.9668/19.05543/19.05543"/>
</p:tagLst>
</file>

<file path=ppt/tags/tag691.xml><?xml version="1.0" encoding="utf-8"?>
<p:tagLst xmlns:a="http://schemas.openxmlformats.org/drawingml/2006/main" xmlns:r="http://schemas.openxmlformats.org/officeDocument/2006/relationships" xmlns:p="http://schemas.openxmlformats.org/presentationml/2006/main">
  <p:tag name="EE4P_AGENDAWIZARD" val="item_fdb20c27-7c5b-49ad-af57-77141cb46e3e_PageNo"/>
  <p:tag name="EE4P_AGENDAWIZARD_PROPERTIES" val="910.4155/311.8872/5.267795/19.05543"/>
  <p:tag name="EE4P_AGENDAWIZARD_CONTENT" val="/94"/>
</p:tagLst>
</file>

<file path=ppt/tags/tag692.xml><?xml version="1.0" encoding="utf-8"?>
<p:tagLst xmlns:a="http://schemas.openxmlformats.org/drawingml/2006/main" xmlns:r="http://schemas.openxmlformats.org/officeDocument/2006/relationships" xmlns:p="http://schemas.openxmlformats.org/presentationml/2006/main">
  <p:tag name="EE4P_AGENDAWIZARD" val="item_fdb20c27-7c5b-49ad-af57-77141cb46e3e_Topic"/>
  <p:tag name="EE4P_AGENDAWIZARD_CONTENT" val="/YOLOv6"/>
  <p:tag name="EE4P_AGENDAWIZARD_PROPERTIES" val="62.57953/311.8872/154.1991/19.05543"/>
</p:tagLst>
</file>

<file path=ppt/tags/tag693.xml><?xml version="1.0" encoding="utf-8"?>
<p:tagLst xmlns:a="http://schemas.openxmlformats.org/drawingml/2006/main" xmlns:r="http://schemas.openxmlformats.org/officeDocument/2006/relationships" xmlns:p="http://schemas.openxmlformats.org/presentationml/2006/main">
  <p:tag name="EE4P_AGENDAWIZARD" val="item_fdb20c27-7c5b-49ad-af57-77141cb46e3e_ItemNo"/>
  <p:tag name="EE4P_AGENDAWIZARD_CONTENT" val="/9"/>
  <p:tag name="EE4P_AGENDAWIZARD_PROPERTIES" val="40.49992/311.8872/19.05543/19.05543"/>
</p:tagLst>
</file>

<file path=ppt/tags/tag694.xml><?xml version="1.0" encoding="utf-8"?>
<p:tagLst xmlns:a="http://schemas.openxmlformats.org/drawingml/2006/main" xmlns:r="http://schemas.openxmlformats.org/officeDocument/2006/relationships" xmlns:p="http://schemas.openxmlformats.org/presentationml/2006/main">
  <p:tag name="EE4P_AGENDAWIZARD" val="item_8c0a9f6a-ec23-4339-b204-1ad784653cd2_PageNo"/>
  <p:tag name="EE4P_AGENDAWIZARD_PROPERTIES" val="910.4155/289.8075/5.267795/19.05543"/>
  <p:tag name="EE4P_AGENDAWIZARD_CONTENT" val="/91"/>
</p:tagLst>
</file>

<file path=ppt/tags/tag695.xml><?xml version="1.0" encoding="utf-8"?>
<p:tagLst xmlns:a="http://schemas.openxmlformats.org/drawingml/2006/main" xmlns:r="http://schemas.openxmlformats.org/officeDocument/2006/relationships" xmlns:p="http://schemas.openxmlformats.org/presentationml/2006/main">
  <p:tag name="EE4P_AGENDAWIZARD" val="item_8c0a9f6a-ec23-4339-b204-1ad784653cd2_Topic"/>
  <p:tag name="EE4P_AGENDAWIZARD_CONTENT" val="/YOLOX"/>
  <p:tag name="EE4P_AGENDAWIZARD_PROPERTIES" val="62.57953/289.8075/154.1991/19.05543"/>
</p:tagLst>
</file>

<file path=ppt/tags/tag696.xml><?xml version="1.0" encoding="utf-8"?>
<p:tagLst xmlns:a="http://schemas.openxmlformats.org/drawingml/2006/main" xmlns:r="http://schemas.openxmlformats.org/officeDocument/2006/relationships" xmlns:p="http://schemas.openxmlformats.org/presentationml/2006/main">
  <p:tag name="EE4P_AGENDAWIZARD" val="item_8c0a9f6a-ec23-4339-b204-1ad784653cd2_ItemNo"/>
  <p:tag name="EE4P_AGENDAWIZARD_CONTENT" val="/8"/>
  <p:tag name="EE4P_AGENDAWIZARD_PROPERTIES" val="40.49992/289.8075/19.05543/19.05543"/>
</p:tagLst>
</file>

<file path=ppt/tags/tag697.xml><?xml version="1.0" encoding="utf-8"?>
<p:tagLst xmlns:a="http://schemas.openxmlformats.org/drawingml/2006/main" xmlns:r="http://schemas.openxmlformats.org/officeDocument/2006/relationships" xmlns:p="http://schemas.openxmlformats.org/presentationml/2006/main">
  <p:tag name="EE4P_AGENDAWIZARD" val="item_ee8c388e-0af6-4792-a606-0733a6db944a_PageNo"/>
  <p:tag name="EE4P_AGENDAWIZARD_PROPERTIES" val="910.4155/267.7279/5.267795/19.05536"/>
  <p:tag name="EE4P_AGENDAWIZARD_CONTENT" val="/88"/>
</p:tagLst>
</file>

<file path=ppt/tags/tag698.xml><?xml version="1.0" encoding="utf-8"?>
<p:tagLst xmlns:a="http://schemas.openxmlformats.org/drawingml/2006/main" xmlns:r="http://schemas.openxmlformats.org/officeDocument/2006/relationships" xmlns:p="http://schemas.openxmlformats.org/presentationml/2006/main">
  <p:tag name="EE4P_AGENDAWIZARD" val="item_ee8c388e-0af6-4792-a606-0733a6db944a_Topic"/>
  <p:tag name="EE4P_AGENDAWIZARD_CONTENT" val="/YOLOR"/>
  <p:tag name="EE4P_AGENDAWIZARD_PROPERTIES" val="62.57953/267.7279/154.1991/19.05536"/>
</p:tagLst>
</file>

<file path=ppt/tags/tag699.xml><?xml version="1.0" encoding="utf-8"?>
<p:tagLst xmlns:a="http://schemas.openxmlformats.org/drawingml/2006/main" xmlns:r="http://schemas.openxmlformats.org/officeDocument/2006/relationships" xmlns:p="http://schemas.openxmlformats.org/presentationml/2006/main">
  <p:tag name="EE4P_AGENDAWIZARD" val="item_ee8c388e-0af6-4792-a606-0733a6db944a_ItemNo"/>
  <p:tag name="EE4P_AGENDAWIZARD_CONTENT" val="/7"/>
  <p:tag name="EE4P_AGENDAWIZARD_PROPERTIES" val="40.49992/267.7279/19.05543/19.05536"/>
</p:tagLst>
</file>

<file path=ppt/tags/tag7.xml><?xml version="1.0" encoding="utf-8"?>
<p:tagLst xmlns:a="http://schemas.openxmlformats.org/drawingml/2006/main" xmlns:r="http://schemas.openxmlformats.org/officeDocument/2006/relationships" xmlns:p="http://schemas.openxmlformats.org/presentationml/2006/main">
  <p:tag name="EE4P_TEMPLATESTYLE" val="3"/>
</p:tagLst>
</file>

<file path=ppt/tags/tag70.xml><?xml version="1.0" encoding="utf-8"?>
<p:tagLst xmlns:a="http://schemas.openxmlformats.org/drawingml/2006/main" xmlns:r="http://schemas.openxmlformats.org/officeDocument/2006/relationships" xmlns:p="http://schemas.openxmlformats.org/presentationml/2006/main">
  <p:tag name="EE4P_AGENDAWIZARD" val="item_8478d2ac-0780-482f-8636-0dabe776632d_ItemNo"/>
  <p:tag name="EE4P_AGENDAWIZARD_CONTENT" val="/1.3"/>
  <p:tag name="EE4P_AGENDAWIZARD_PROPERTIES" val="77.00465/244.7642/31.50472/31.50472"/>
</p:tagLst>
</file>

<file path=ppt/tags/tag700.xml><?xml version="1.0" encoding="utf-8"?>
<p:tagLst xmlns:a="http://schemas.openxmlformats.org/drawingml/2006/main" xmlns:r="http://schemas.openxmlformats.org/officeDocument/2006/relationships" xmlns:p="http://schemas.openxmlformats.org/presentationml/2006/main">
  <p:tag name="EE4P_AGENDAWIZARD" val="item_e686a40c-d6b7-415b-946e-7f370d22457d_PageNo"/>
  <p:tag name="EE4P_AGENDAWIZARD_PROPERTIES" val="910.4155/245.6482/5.267795/19.05543"/>
  <p:tag name="EE4P_AGENDAWIZARD_CONTENT" val="/85"/>
</p:tagLst>
</file>

<file path=ppt/tags/tag701.xml><?xml version="1.0" encoding="utf-8"?>
<p:tagLst xmlns:a="http://schemas.openxmlformats.org/drawingml/2006/main" xmlns:r="http://schemas.openxmlformats.org/officeDocument/2006/relationships" xmlns:p="http://schemas.openxmlformats.org/presentationml/2006/main">
  <p:tag name="EE4P_AGENDAWIZARD" val="item_e686a40c-d6b7-415b-946e-7f370d22457d_Topic"/>
  <p:tag name="EE4P_AGENDAWIZARD_CONTENT" val="/Scaled-YOLOv4"/>
  <p:tag name="EE4P_AGENDAWIZARD_PROPERTIES" val="62.57953/245.6482/154.1991/19.05543"/>
</p:tagLst>
</file>

<file path=ppt/tags/tag702.xml><?xml version="1.0" encoding="utf-8"?>
<p:tagLst xmlns:a="http://schemas.openxmlformats.org/drawingml/2006/main" xmlns:r="http://schemas.openxmlformats.org/officeDocument/2006/relationships" xmlns:p="http://schemas.openxmlformats.org/presentationml/2006/main">
  <p:tag name="EE4P_AGENDAWIZARD" val="item_e686a40c-d6b7-415b-946e-7f370d22457d_ItemNo"/>
  <p:tag name="EE4P_AGENDAWIZARD_CONTENT" val="/6"/>
  <p:tag name="EE4P_AGENDAWIZARD_PROPERTIES" val="40.49992/245.6482/19.05543/19.05543"/>
</p:tagLst>
</file>

<file path=ppt/tags/tag703.xml><?xml version="1.0" encoding="utf-8"?>
<p:tagLst xmlns:a="http://schemas.openxmlformats.org/drawingml/2006/main" xmlns:r="http://schemas.openxmlformats.org/officeDocument/2006/relationships" xmlns:p="http://schemas.openxmlformats.org/presentationml/2006/main">
  <p:tag name="EE4P_AGENDAWIZARD" val="item_90ccecf7-1a88-476a-9995-f385df1ecb6d_Element"/>
</p:tagLst>
</file>

<file path=ppt/tags/tag704.xml><?xml version="1.0" encoding="utf-8"?>
<p:tagLst xmlns:a="http://schemas.openxmlformats.org/drawingml/2006/main" xmlns:r="http://schemas.openxmlformats.org/officeDocument/2006/relationships" xmlns:p="http://schemas.openxmlformats.org/presentationml/2006/main">
  <p:tag name="EE4P_AGENDAWIZARD" val="item_90ccecf7-1a88-476a-9995-f385df1ecb6d_PageNo"/>
  <p:tag name="EE4P_AGENDAWIZARD_PROPERTIES" val="910.4155/223.5685/5.267795/19.05543"/>
  <p:tag name="EE4P_AGENDAWIZARD_CONTENT" val="/81"/>
</p:tagLst>
</file>

<file path=ppt/tags/tag705.xml><?xml version="1.0" encoding="utf-8"?>
<p:tagLst xmlns:a="http://schemas.openxmlformats.org/drawingml/2006/main" xmlns:r="http://schemas.openxmlformats.org/officeDocument/2006/relationships" xmlns:p="http://schemas.openxmlformats.org/presentationml/2006/main">
  <p:tag name="EE4P_AGENDAWIZARD" val="item_90ccecf7-1a88-476a-9995-f385df1ecb6d_Topic"/>
  <p:tag name="EE4P_AGENDAWIZARD_CONTENT" val="/YOLOv5"/>
  <p:tag name="EE4P_AGENDAWIZARD_PROPERTIES" val="62.57953/223.5685/154.1991/19.05543"/>
</p:tagLst>
</file>

<file path=ppt/tags/tag706.xml><?xml version="1.0" encoding="utf-8"?>
<p:tagLst xmlns:a="http://schemas.openxmlformats.org/drawingml/2006/main" xmlns:r="http://schemas.openxmlformats.org/officeDocument/2006/relationships" xmlns:p="http://schemas.openxmlformats.org/presentationml/2006/main">
  <p:tag name="EE4P_AGENDAWIZARD" val="item_90ccecf7-1a88-476a-9995-f385df1ecb6d_ItemNo"/>
  <p:tag name="EE4P_AGENDAWIZARD_CONTENT" val="/5"/>
  <p:tag name="EE4P_AGENDAWIZARD_PROPERTIES" val="40.49992/223.5685/19.05543/19.05543"/>
</p:tagLst>
</file>

<file path=ppt/tags/tag707.xml><?xml version="1.0" encoding="utf-8"?>
<p:tagLst xmlns:a="http://schemas.openxmlformats.org/drawingml/2006/main" xmlns:r="http://schemas.openxmlformats.org/officeDocument/2006/relationships" xmlns:p="http://schemas.openxmlformats.org/presentationml/2006/main">
  <p:tag name="EE4P_AGENDAWIZARD" val="item_bb633197-64b9-4d62-b3c9-eca77b982714_PageNo"/>
  <p:tag name="EE4P_AGENDAWIZARD_PROPERTIES" val="910.4155/201.4889/5.267795/19.05543"/>
  <p:tag name="EE4P_AGENDAWIZARD_CONTENT" val="/76"/>
</p:tagLst>
</file>

<file path=ppt/tags/tag708.xml><?xml version="1.0" encoding="utf-8"?>
<p:tagLst xmlns:a="http://schemas.openxmlformats.org/drawingml/2006/main" xmlns:r="http://schemas.openxmlformats.org/officeDocument/2006/relationships" xmlns:p="http://schemas.openxmlformats.org/presentationml/2006/main">
  <p:tag name="EE4P_AGENDAWIZARD" val="item_bb633197-64b9-4d62-b3c9-eca77b982714_Topic"/>
  <p:tag name="EE4P_AGENDAWIZARD_CONTENT" val="/YOLOv4"/>
  <p:tag name="EE4P_AGENDAWIZARD_PROPERTIES" val="62.57953/201.4889/154.1991/19.05543"/>
</p:tagLst>
</file>

<file path=ppt/tags/tag7080.xml><?xml version="1.0" encoding="utf-8"?>
<p:tagLst xmlns:a="http://schemas.openxmlformats.org/drawingml/2006/main" xmlns:r="http://schemas.openxmlformats.org/officeDocument/2006/relationships" xmlns:p="http://schemas.openxmlformats.org/presentationml/2006/main">
  <p:tag name="EE4P_TEMPLATESTYLE" val="5"/>
</p:tagLst>
</file>

<file path=ppt/tags/tag709.xml><?xml version="1.0" encoding="utf-8"?>
<p:tagLst xmlns:a="http://schemas.openxmlformats.org/drawingml/2006/main" xmlns:r="http://schemas.openxmlformats.org/officeDocument/2006/relationships" xmlns:p="http://schemas.openxmlformats.org/presentationml/2006/main">
  <p:tag name="EE4P_AGENDAWIZARD" val="item_bb633197-64b9-4d62-b3c9-eca77b982714_ItemNo"/>
  <p:tag name="EE4P_AGENDAWIZARD_CONTENT" val="/4"/>
  <p:tag name="EE4P_AGENDAWIZARD_PROPERTIES" val="40.49992/201.4889/19.05543/19.05543"/>
</p:tagLst>
</file>

<file path=ppt/tags/tag71.xml><?xml version="1.0" encoding="utf-8"?>
<p:tagLst xmlns:a="http://schemas.openxmlformats.org/drawingml/2006/main" xmlns:r="http://schemas.openxmlformats.org/officeDocument/2006/relationships" xmlns:p="http://schemas.openxmlformats.org/presentationml/2006/main">
  <p:tag name="EE4P_AGENDAWIZARD" val="item_44da4fb5-31b1-4722-8c73-2cf2d4ae479d_PageNo"/>
  <p:tag name="EE4P_AGENDAWIZARD_PROPERTIES" val="904.603/208.2594/8.709291/31.50472"/>
  <p:tag name="EE4P_AGENDAWIZARD_CONTENT" val="/10"/>
</p:tagLst>
</file>

<file path=ppt/tags/tag710.xml><?xml version="1.0" encoding="utf-8"?>
<p:tagLst xmlns:a="http://schemas.openxmlformats.org/drawingml/2006/main" xmlns:r="http://schemas.openxmlformats.org/officeDocument/2006/relationships" xmlns:p="http://schemas.openxmlformats.org/presentationml/2006/main">
  <p:tag name="EE4P_AGENDAWIZARD" val="item_55787c8c-e318-4e99-983c-6f4014e75aa1_PageNo"/>
  <p:tag name="EE4P_AGENDAWIZARD_PROPERTIES" val="910.4155/179.4093/5.267795/19.05543"/>
  <p:tag name="EE4P_AGENDAWIZARD_CONTENT" val="/69"/>
</p:tagLst>
</file>

<file path=ppt/tags/tag711.xml><?xml version="1.0" encoding="utf-8"?>
<p:tagLst xmlns:a="http://schemas.openxmlformats.org/drawingml/2006/main" xmlns:r="http://schemas.openxmlformats.org/officeDocument/2006/relationships" xmlns:p="http://schemas.openxmlformats.org/presentationml/2006/main">
  <p:tag name="EE4P_AGENDAWIZARD" val="item_55787c8c-e318-4e99-983c-6f4014e75aa1_Topic"/>
  <p:tag name="EE4P_AGENDAWIZARD_CONTENT" val="/YOLOv3"/>
  <p:tag name="EE4P_AGENDAWIZARD_PROPERTIES" val="62.57953/179.4093/154.1991/19.05543"/>
</p:tagLst>
</file>

<file path=ppt/tags/tag712.xml><?xml version="1.0" encoding="utf-8"?>
<p:tagLst xmlns:a="http://schemas.openxmlformats.org/drawingml/2006/main" xmlns:r="http://schemas.openxmlformats.org/officeDocument/2006/relationships" xmlns:p="http://schemas.openxmlformats.org/presentationml/2006/main">
  <p:tag name="EE4P_AGENDAWIZARD" val="item_55787c8c-e318-4e99-983c-6f4014e75aa1_ItemNo"/>
  <p:tag name="EE4P_AGENDAWIZARD_CONTENT" val="/3"/>
  <p:tag name="EE4P_AGENDAWIZARD_PROPERTIES" val="40.49992/179.4093/19.05543/19.05543"/>
</p:tagLst>
</file>

<file path=ppt/tags/tag713.xml><?xml version="1.0" encoding="utf-8"?>
<p:tagLst xmlns:a="http://schemas.openxmlformats.org/drawingml/2006/main" xmlns:r="http://schemas.openxmlformats.org/officeDocument/2006/relationships" xmlns:p="http://schemas.openxmlformats.org/presentationml/2006/main">
  <p:tag name="EE4P_AGENDAWIZARD" val="item_e3effbf2-c680-4a75-b917-58c654acdbde_PageNo"/>
  <p:tag name="EE4P_AGENDAWIZARD_PROPERTIES" val="910.4155/157.3296/5.267795/19.05543"/>
  <p:tag name="EE4P_AGENDAWIZARD_CONTENT" val="/63"/>
</p:tagLst>
</file>

<file path=ppt/tags/tag714.xml><?xml version="1.0" encoding="utf-8"?>
<p:tagLst xmlns:a="http://schemas.openxmlformats.org/drawingml/2006/main" xmlns:r="http://schemas.openxmlformats.org/officeDocument/2006/relationships" xmlns:p="http://schemas.openxmlformats.org/presentationml/2006/main">
  <p:tag name="EE4P_AGENDAWIZARD" val="item_e3effbf2-c680-4a75-b917-58c654acdbde_Topic"/>
  <p:tag name="EE4P_AGENDAWIZARD_CONTENT" val="/YOLO9000"/>
  <p:tag name="EE4P_AGENDAWIZARD_PROPERTIES" val="62.57953/157.3296/154.1991/19.05543"/>
</p:tagLst>
</file>

<file path=ppt/tags/tag715.xml><?xml version="1.0" encoding="utf-8"?>
<p:tagLst xmlns:a="http://schemas.openxmlformats.org/drawingml/2006/main" xmlns:r="http://schemas.openxmlformats.org/officeDocument/2006/relationships" xmlns:p="http://schemas.openxmlformats.org/presentationml/2006/main">
  <p:tag name="EE4P_AGENDAWIZARD" val="item_e3effbf2-c680-4a75-b917-58c654acdbde_ItemNo"/>
  <p:tag name="EE4P_AGENDAWIZARD_CONTENT" val="/2"/>
  <p:tag name="EE4P_AGENDAWIZARD_PROPERTIES" val="40.49992/157.3296/19.05543/19.05543"/>
</p:tagLst>
</file>

<file path=ppt/tags/tag716.xml><?xml version="1.0" encoding="utf-8"?>
<p:tagLst xmlns:a="http://schemas.openxmlformats.org/drawingml/2006/main" xmlns:r="http://schemas.openxmlformats.org/officeDocument/2006/relationships" xmlns:p="http://schemas.openxmlformats.org/presentationml/2006/main">
  <p:tag name="EE4P_AGENDAWIZARD" val="item_73c50061-2ef5-463e-901c-c6cb38993807_PageNo"/>
  <p:tag name="EE4P_AGENDAWIZARD_PROPERTIES" val="910.4155/135.25/5.267795/19.05543"/>
  <p:tag name="EE4P_AGENDAWIZARD_CONTENT" val="/55"/>
</p:tagLst>
</file>

<file path=ppt/tags/tag717.xml><?xml version="1.0" encoding="utf-8"?>
<p:tagLst xmlns:a="http://schemas.openxmlformats.org/drawingml/2006/main" xmlns:r="http://schemas.openxmlformats.org/officeDocument/2006/relationships" xmlns:p="http://schemas.openxmlformats.org/presentationml/2006/main">
  <p:tag name="EE4P_AGENDAWIZARD" val="item_73c50061-2ef5-463e-901c-c6cb38993807_Topic"/>
  <p:tag name="EE4P_AGENDAWIZARD_CONTENT" val="/You Only Look Once"/>
  <p:tag name="EE4P_AGENDAWIZARD_PROPERTIES" val="62.57953/135.25/154.1991/19.05543"/>
</p:tagLst>
</file>

<file path=ppt/tags/tag718.xml><?xml version="1.0" encoding="utf-8"?>
<p:tagLst xmlns:a="http://schemas.openxmlformats.org/drawingml/2006/main" xmlns:r="http://schemas.openxmlformats.org/officeDocument/2006/relationships" xmlns:p="http://schemas.openxmlformats.org/presentationml/2006/main">
  <p:tag name="EE4P_AGENDAWIZARD" val="item_73c50061-2ef5-463e-901c-c6cb38993807_ItemNo"/>
  <p:tag name="EE4P_AGENDAWIZARD_CONTENT" val="/1"/>
  <p:tag name="EE4P_AGENDAWIZARD_PROPERTIES" val="40.49992/135.25/19.05543/19.05543"/>
</p:tagLst>
</file>

<file path=ppt/tags/tag71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2.xml><?xml version="1.0" encoding="utf-8"?>
<p:tagLst xmlns:a="http://schemas.openxmlformats.org/drawingml/2006/main" xmlns:r="http://schemas.openxmlformats.org/officeDocument/2006/relationships" xmlns:p="http://schemas.openxmlformats.org/presentationml/2006/main">
  <p:tag name="EE4P_AGENDAWIZARD" val="item_44da4fb5-31b1-4722-8c73-2cf2d4ae479d_Topic"/>
  <p:tag name="EE4P_AGENDAWIZARD_CONTENT" val="/输入？输出？"/>
  <p:tag name="EE4P_AGENDAWIZARD_PROPERTIES" val="113.5094/208.2594/167.6211/31.50472"/>
</p:tagLst>
</file>

<file path=ppt/tags/tag7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1.xml><?xml version="1.0" encoding="utf-8"?>
<p:tagLst xmlns:a="http://schemas.openxmlformats.org/drawingml/2006/main" xmlns:r="http://schemas.openxmlformats.org/officeDocument/2006/relationships" xmlns:p="http://schemas.openxmlformats.org/presentationml/2006/main">
  <p:tag name="EE4P_TEMPLATESTYLE" val="5"/>
</p:tagLst>
</file>

<file path=ppt/tags/tag7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3.xml><?xml version="1.0" encoding="utf-8"?>
<p:tagLst xmlns:a="http://schemas.openxmlformats.org/drawingml/2006/main" xmlns:r="http://schemas.openxmlformats.org/officeDocument/2006/relationships" xmlns:p="http://schemas.openxmlformats.org/presentationml/2006/main">
  <p:tag name="EE4P_TEMPLATESTYLE" val="5"/>
</p:tagLst>
</file>

<file path=ppt/tags/tag7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5.xml><?xml version="1.0" encoding="utf-8"?>
<p:tagLst xmlns:a="http://schemas.openxmlformats.org/drawingml/2006/main" xmlns:r="http://schemas.openxmlformats.org/officeDocument/2006/relationships" xmlns:p="http://schemas.openxmlformats.org/presentationml/2006/main">
  <p:tag name="EE4P_TEMPLATESTYLE" val="5"/>
</p:tagLst>
</file>

<file path=ppt/tags/tag726.xml><?xml version="1.0" encoding="utf-8"?>
<p:tagLst xmlns:a="http://schemas.openxmlformats.org/drawingml/2006/main" xmlns:r="http://schemas.openxmlformats.org/officeDocument/2006/relationships" xmlns:p="http://schemas.openxmlformats.org/presentationml/2006/main">
  <p:tag name="EE4P_TEMPLATESTYLE" val="5"/>
</p:tagLst>
</file>

<file path=ppt/tags/tag727.xml><?xml version="1.0" encoding="utf-8"?>
<p:tagLst xmlns:a="http://schemas.openxmlformats.org/drawingml/2006/main" xmlns:r="http://schemas.openxmlformats.org/officeDocument/2006/relationships" xmlns:p="http://schemas.openxmlformats.org/presentationml/2006/main">
  <p:tag name="EE4P_TEMPLATESTYLE" val="5"/>
</p:tagLst>
</file>

<file path=ppt/tags/tag728.xml><?xml version="1.0" encoding="utf-8"?>
<p:tagLst xmlns:a="http://schemas.openxmlformats.org/drawingml/2006/main" xmlns:r="http://schemas.openxmlformats.org/officeDocument/2006/relationships" xmlns:p="http://schemas.openxmlformats.org/presentationml/2006/main">
  <p:tag name="EE4P_TEMPLATESTYLE" val="5"/>
</p:tagLst>
</file>

<file path=ppt/tags/tag729.xml><?xml version="1.0" encoding="utf-8"?>
<p:tagLst xmlns:a="http://schemas.openxmlformats.org/drawingml/2006/main" xmlns:r="http://schemas.openxmlformats.org/officeDocument/2006/relationships" xmlns:p="http://schemas.openxmlformats.org/presentationml/2006/main">
  <p:tag name="EE4P_TEMPLATESTYLE" val="5"/>
</p:tagLst>
</file>

<file path=ppt/tags/tag73.xml><?xml version="1.0" encoding="utf-8"?>
<p:tagLst xmlns:a="http://schemas.openxmlformats.org/drawingml/2006/main" xmlns:r="http://schemas.openxmlformats.org/officeDocument/2006/relationships" xmlns:p="http://schemas.openxmlformats.org/presentationml/2006/main">
  <p:tag name="EE4P_AGENDAWIZARD" val="item_44da4fb5-31b1-4722-8c73-2cf2d4ae479d_ItemNo"/>
  <p:tag name="EE4P_AGENDAWIZARD_CONTENT" val="/1.2"/>
  <p:tag name="EE4P_AGENDAWIZARD_PROPERTIES" val="77.00465/208.2594/31.50472/31.50472"/>
</p:tagLst>
</file>

<file path=ppt/tags/tag730.xml><?xml version="1.0" encoding="utf-8"?>
<p:tagLst xmlns:a="http://schemas.openxmlformats.org/drawingml/2006/main" xmlns:r="http://schemas.openxmlformats.org/officeDocument/2006/relationships" xmlns:p="http://schemas.openxmlformats.org/presentationml/2006/main">
  <p:tag name="EE4P_SLIDEID" val="e686a40c-d6b7-415b-946e-7f370d22457d"/>
</p:tagLst>
</file>

<file path=ppt/tags/tag731.xml><?xml version="1.0" encoding="utf-8"?>
<p:tagLst xmlns:a="http://schemas.openxmlformats.org/drawingml/2006/main" xmlns:r="http://schemas.openxmlformats.org/officeDocument/2006/relationships" xmlns:p="http://schemas.openxmlformats.org/presentationml/2006/main">
  <p:tag name="EE4P_AGENDAWIZARD" val="item_951219b9-2655-4923-a391-53bd2df846b5_PageNo"/>
  <p:tag name="EE4P_AGENDAWIZARD_PROPERTIES" val="910.4155/466.4447/5.267795/19.05543"/>
  <p:tag name="EE4P_AGENDAWIZARD_CONTENT" val="/132"/>
</p:tagLst>
</file>

<file path=ppt/tags/tag732.xml><?xml version="1.0" encoding="utf-8"?>
<p:tagLst xmlns:a="http://schemas.openxmlformats.org/drawingml/2006/main" xmlns:r="http://schemas.openxmlformats.org/officeDocument/2006/relationships" xmlns:p="http://schemas.openxmlformats.org/presentationml/2006/main">
  <p:tag name="EE4P_AGENDAWIZARD" val="item_951219b9-2655-4923-a391-53bd2df846b5_Topic"/>
  <p:tag name="EE4P_AGENDAWIZARD_CONTENT" val="/YOLOv9"/>
  <p:tag name="EE4P_AGENDAWIZARD_PROPERTIES" val="62.57953/466.4447/154.1991/19.05543"/>
</p:tagLst>
</file>

<file path=ppt/tags/tag733.xml><?xml version="1.0" encoding="utf-8"?>
<p:tagLst xmlns:a="http://schemas.openxmlformats.org/drawingml/2006/main" xmlns:r="http://schemas.openxmlformats.org/officeDocument/2006/relationships" xmlns:p="http://schemas.openxmlformats.org/presentationml/2006/main">
  <p:tag name="EE4P_AGENDAWIZARD" val="item_951219b9-2655-4923-a391-53bd2df846b5_ItemNo"/>
  <p:tag name="EE4P_AGENDAWIZARD_CONTENT" val="/16"/>
  <p:tag name="EE4P_AGENDAWIZARD_PROPERTIES" val="40.49992/466.4447/19.05543/19.05543"/>
</p:tagLst>
</file>

<file path=ppt/tags/tag734.xml><?xml version="1.0" encoding="utf-8"?>
<p:tagLst xmlns:a="http://schemas.openxmlformats.org/drawingml/2006/main" xmlns:r="http://schemas.openxmlformats.org/officeDocument/2006/relationships" xmlns:p="http://schemas.openxmlformats.org/presentationml/2006/main">
  <p:tag name="EE4P_AGENDAWIZARD" val="item_f0b92527-73ca-4038-a3d9-fe77d63e682c_PageNo"/>
  <p:tag name="EE4P_AGENDAWIZARD_PROPERTIES" val="910.4155/444.3651/5.267795/19.05543"/>
  <p:tag name="EE4P_AGENDAWIZARD_CONTENT" val="/124"/>
</p:tagLst>
</file>

<file path=ppt/tags/tag735.xml><?xml version="1.0" encoding="utf-8"?>
<p:tagLst xmlns:a="http://schemas.openxmlformats.org/drawingml/2006/main" xmlns:r="http://schemas.openxmlformats.org/officeDocument/2006/relationships" xmlns:p="http://schemas.openxmlformats.org/presentationml/2006/main">
  <p:tag name="EE4P_AGENDAWIZARD" val="item_f0b92527-73ca-4038-a3d9-fe77d63e682c_Topic"/>
  <p:tag name="EE4P_AGENDAWIZARD_CONTENT" val="/YOLO-World"/>
  <p:tag name="EE4P_AGENDAWIZARD_PROPERTIES" val="62.57953/444.3651/154.1991/19.05543"/>
</p:tagLst>
</file>

<file path=ppt/tags/tag736.xml><?xml version="1.0" encoding="utf-8"?>
<p:tagLst xmlns:a="http://schemas.openxmlformats.org/drawingml/2006/main" xmlns:r="http://schemas.openxmlformats.org/officeDocument/2006/relationships" xmlns:p="http://schemas.openxmlformats.org/presentationml/2006/main">
  <p:tag name="EE4P_AGENDAWIZARD" val="item_f0b92527-73ca-4038-a3d9-fe77d63e682c_ItemNo"/>
  <p:tag name="EE4P_AGENDAWIZARD_CONTENT" val="/15"/>
  <p:tag name="EE4P_AGENDAWIZARD_PROPERTIES" val="40.49992/444.3651/19.05543/19.05543"/>
</p:tagLst>
</file>

<file path=ppt/tags/tag737.xml><?xml version="1.0" encoding="utf-8"?>
<p:tagLst xmlns:a="http://schemas.openxmlformats.org/drawingml/2006/main" xmlns:r="http://schemas.openxmlformats.org/officeDocument/2006/relationships" xmlns:p="http://schemas.openxmlformats.org/presentationml/2006/main">
  <p:tag name="EE4P_AGENDAWIZARD" val="item_843462fd-bd4c-4a19-8c73-2db80e62d07c_PageNo"/>
  <p:tag name="EE4P_AGENDAWIZARD_PROPERTIES" val="910.4155/422.2854/5.267795/19.05536"/>
  <p:tag name="EE4P_AGENDAWIZARD_CONTENT" val="/120"/>
</p:tagLst>
</file>

<file path=ppt/tags/tag738.xml><?xml version="1.0" encoding="utf-8"?>
<p:tagLst xmlns:a="http://schemas.openxmlformats.org/drawingml/2006/main" xmlns:r="http://schemas.openxmlformats.org/officeDocument/2006/relationships" xmlns:p="http://schemas.openxmlformats.org/presentationml/2006/main">
  <p:tag name="EE4P_AGENDAWIZARD" val="item_843462fd-bd4c-4a19-8c73-2db80e62d07c_Topic"/>
  <p:tag name="EE4P_AGENDAWIZARD_CONTENT" val="/YOLO-NAS"/>
  <p:tag name="EE4P_AGENDAWIZARD_PROPERTIES" val="62.57953/422.2854/154.1991/19.05536"/>
</p:tagLst>
</file>

<file path=ppt/tags/tag739.xml><?xml version="1.0" encoding="utf-8"?>
<p:tagLst xmlns:a="http://schemas.openxmlformats.org/drawingml/2006/main" xmlns:r="http://schemas.openxmlformats.org/officeDocument/2006/relationships" xmlns:p="http://schemas.openxmlformats.org/presentationml/2006/main">
  <p:tag name="EE4P_AGENDAWIZARD" val="item_843462fd-bd4c-4a19-8c73-2db80e62d07c_ItemNo"/>
  <p:tag name="EE4P_AGENDAWIZARD_CONTENT" val="/14"/>
  <p:tag name="EE4P_AGENDAWIZARD_PROPERTIES" val="40.49992/422.2854/19.05543/19.05536"/>
</p:tagLst>
</file>

<file path=ppt/tags/tag74.xml><?xml version="1.0" encoding="utf-8"?>
<p:tagLst xmlns:a="http://schemas.openxmlformats.org/drawingml/2006/main" xmlns:r="http://schemas.openxmlformats.org/officeDocument/2006/relationships" xmlns:p="http://schemas.openxmlformats.org/presentationml/2006/main">
  <p:tag name="EE4P_AGENDAWIZARD" val="item_a1413a93-bc97-45b4-9565-fe481251769a_Element"/>
</p:tagLst>
</file>

<file path=ppt/tags/tag740.xml><?xml version="1.0" encoding="utf-8"?>
<p:tagLst xmlns:a="http://schemas.openxmlformats.org/drawingml/2006/main" xmlns:r="http://schemas.openxmlformats.org/officeDocument/2006/relationships" xmlns:p="http://schemas.openxmlformats.org/presentationml/2006/main">
  <p:tag name="EE4P_AGENDAWIZARD" val="item_bfb95e89-a131-4b34-b727-9216ca22d070_PageNo"/>
  <p:tag name="EE4P_AGENDAWIZARD_PROPERTIES" val="910.4155/400.2057/5.267795/19.05543"/>
  <p:tag name="EE4P_AGENDAWIZARD_CONTENT" val="/111"/>
</p:tagLst>
</file>

<file path=ppt/tags/tag741.xml><?xml version="1.0" encoding="utf-8"?>
<p:tagLst xmlns:a="http://schemas.openxmlformats.org/drawingml/2006/main" xmlns:r="http://schemas.openxmlformats.org/officeDocument/2006/relationships" xmlns:p="http://schemas.openxmlformats.org/presentationml/2006/main">
  <p:tag name="EE4P_AGENDAWIZARD" val="item_bfb95e89-a131-4b34-b727-9216ca22d070_Topic"/>
  <p:tag name="EE4P_AGENDAWIZARD_CONTENT" val="/PP-YOLO PP-YOLOv2 PP-YOLOvE"/>
  <p:tag name="EE4P_AGENDAWIZARD_PROPERTIES" val="62.57953/400.2057/154.1991/19.05543"/>
</p:tagLst>
</file>

<file path=ppt/tags/tag742.xml><?xml version="1.0" encoding="utf-8"?>
<p:tagLst xmlns:a="http://schemas.openxmlformats.org/drawingml/2006/main" xmlns:r="http://schemas.openxmlformats.org/officeDocument/2006/relationships" xmlns:p="http://schemas.openxmlformats.org/presentationml/2006/main">
  <p:tag name="EE4P_AGENDAWIZARD" val="item_bfb95e89-a131-4b34-b727-9216ca22d070_ItemNo"/>
  <p:tag name="EE4P_AGENDAWIZARD_CONTENT" val="/13"/>
  <p:tag name="EE4P_AGENDAWIZARD_PROPERTIES" val="40.49992/400.2057/19.05543/19.05543"/>
</p:tagLst>
</file>

<file path=ppt/tags/tag743.xml><?xml version="1.0" encoding="utf-8"?>
<p:tagLst xmlns:a="http://schemas.openxmlformats.org/drawingml/2006/main" xmlns:r="http://schemas.openxmlformats.org/officeDocument/2006/relationships" xmlns:p="http://schemas.openxmlformats.org/presentationml/2006/main">
  <p:tag name="EE4P_AGENDAWIZARD" val="item_eacb9316-6b68-4662-94b8-c848f6f7cc96_PageNo"/>
  <p:tag name="EE4P_AGENDAWIZARD_PROPERTIES" val="910.4155/378.1261/5.267795/19.05543"/>
  <p:tag name="EE4P_AGENDAWIZARD_CONTENT" val="/106"/>
</p:tagLst>
</file>

<file path=ppt/tags/tag744.xml><?xml version="1.0" encoding="utf-8"?>
<p:tagLst xmlns:a="http://schemas.openxmlformats.org/drawingml/2006/main" xmlns:r="http://schemas.openxmlformats.org/officeDocument/2006/relationships" xmlns:p="http://schemas.openxmlformats.org/presentationml/2006/main">
  <p:tag name="EE4P_AGENDAWIZARD" val="item_eacb9316-6b68-4662-94b8-c848f6f7cc96_Topic"/>
  <p:tag name="EE4P_AGENDAWIZARD_CONTENT" val="/YOLOv8"/>
  <p:tag name="EE4P_AGENDAWIZARD_PROPERTIES" val="62.57953/378.1261/154.1991/19.05543"/>
</p:tagLst>
</file>

<file path=ppt/tags/tag745.xml><?xml version="1.0" encoding="utf-8"?>
<p:tagLst xmlns:a="http://schemas.openxmlformats.org/drawingml/2006/main" xmlns:r="http://schemas.openxmlformats.org/officeDocument/2006/relationships" xmlns:p="http://schemas.openxmlformats.org/presentationml/2006/main">
  <p:tag name="EE4P_AGENDAWIZARD" val="item_eacb9316-6b68-4662-94b8-c848f6f7cc96_ItemNo"/>
  <p:tag name="EE4P_AGENDAWIZARD_CONTENT" val="/12"/>
  <p:tag name="EE4P_AGENDAWIZARD_PROPERTIES" val="40.49992/378.1261/19.05543/19.05543"/>
</p:tagLst>
</file>

<file path=ppt/tags/tag746.xml><?xml version="1.0" encoding="utf-8"?>
<p:tagLst xmlns:a="http://schemas.openxmlformats.org/drawingml/2006/main" xmlns:r="http://schemas.openxmlformats.org/officeDocument/2006/relationships" xmlns:p="http://schemas.openxmlformats.org/presentationml/2006/main">
  <p:tag name="EE4P_AGENDAWIZARD" val="item_687e02da-61f6-4a46-932a-b7b658afd324_PageNo"/>
  <p:tag name="EE4P_AGENDAWIZARD_PROPERTIES" val="910.4155/356.0464/5.267795/19.05543"/>
  <p:tag name="EE4P_AGENDAWIZARD_CONTENT" val="/102"/>
</p:tagLst>
</file>

<file path=ppt/tags/tag747.xml><?xml version="1.0" encoding="utf-8"?>
<p:tagLst xmlns:a="http://schemas.openxmlformats.org/drawingml/2006/main" xmlns:r="http://schemas.openxmlformats.org/officeDocument/2006/relationships" xmlns:p="http://schemas.openxmlformats.org/presentationml/2006/main">
  <p:tag name="EE4P_AGENDAWIZARD" val="item_687e02da-61f6-4a46-932a-b7b658afd324_Topic"/>
  <p:tag name="EE4P_AGENDAWIZARD_CONTENT" val="/DAMO-YOLO"/>
  <p:tag name="EE4P_AGENDAWIZARD_PROPERTIES" val="62.57953/356.0464/154.1991/19.05543"/>
</p:tagLst>
</file>

<file path=ppt/tags/tag748.xml><?xml version="1.0" encoding="utf-8"?>
<p:tagLst xmlns:a="http://schemas.openxmlformats.org/drawingml/2006/main" xmlns:r="http://schemas.openxmlformats.org/officeDocument/2006/relationships" xmlns:p="http://schemas.openxmlformats.org/presentationml/2006/main">
  <p:tag name="EE4P_AGENDAWIZARD" val="item_687e02da-61f6-4a46-932a-b7b658afd324_ItemNo"/>
  <p:tag name="EE4P_AGENDAWIZARD_CONTENT" val="/11"/>
  <p:tag name="EE4P_AGENDAWIZARD_PROPERTIES" val="40.49992/356.0464/19.05543/19.05543"/>
</p:tagLst>
</file>

<file path=ppt/tags/tag749.xml><?xml version="1.0" encoding="utf-8"?>
<p:tagLst xmlns:a="http://schemas.openxmlformats.org/drawingml/2006/main" xmlns:r="http://schemas.openxmlformats.org/officeDocument/2006/relationships" xmlns:p="http://schemas.openxmlformats.org/presentationml/2006/main">
  <p:tag name="EE4P_AGENDAWIZARD" val="item_a13345af-30bf-4c06-aad8-28d108a0a77c_PageNo"/>
  <p:tag name="EE4P_AGENDAWIZARD_PROPERTIES" val="910.4155/333.9668/5.267795/19.05543"/>
  <p:tag name="EE4P_AGENDAWIZARD_CONTENT" val="/97"/>
</p:tagLst>
</file>

<file path=ppt/tags/tag75.xml><?xml version="1.0" encoding="utf-8"?>
<p:tagLst xmlns:a="http://schemas.openxmlformats.org/drawingml/2006/main" xmlns:r="http://schemas.openxmlformats.org/officeDocument/2006/relationships" xmlns:p="http://schemas.openxmlformats.org/presentationml/2006/main">
  <p:tag name="EE4P_AGENDAWIZARD" val="item_a1413a93-bc97-45b4-9565-fe481251769a_PageNo"/>
  <p:tag name="EE4P_AGENDAWIZARD_PROPERTIES" val="904.603/171.7547/8.709291/31.50472"/>
  <p:tag name="EE4P_AGENDAWIZARD_CONTENT" val="/8"/>
</p:tagLst>
</file>

<file path=ppt/tags/tag750.xml><?xml version="1.0" encoding="utf-8"?>
<p:tagLst xmlns:a="http://schemas.openxmlformats.org/drawingml/2006/main" xmlns:r="http://schemas.openxmlformats.org/officeDocument/2006/relationships" xmlns:p="http://schemas.openxmlformats.org/presentationml/2006/main">
  <p:tag name="EE4P_AGENDAWIZARD" val="item_a13345af-30bf-4c06-aad8-28d108a0a77c_Topic"/>
  <p:tag name="EE4P_AGENDAWIZARD_CONTENT" val="/YOLOv7"/>
  <p:tag name="EE4P_AGENDAWIZARD_PROPERTIES" val="62.57953/333.9668/154.1991/19.05543"/>
</p:tagLst>
</file>

<file path=ppt/tags/tag751.xml><?xml version="1.0" encoding="utf-8"?>
<p:tagLst xmlns:a="http://schemas.openxmlformats.org/drawingml/2006/main" xmlns:r="http://schemas.openxmlformats.org/officeDocument/2006/relationships" xmlns:p="http://schemas.openxmlformats.org/presentationml/2006/main">
  <p:tag name="EE4P_AGENDAWIZARD" val="item_a13345af-30bf-4c06-aad8-28d108a0a77c_ItemNo"/>
  <p:tag name="EE4P_AGENDAWIZARD_CONTENT" val="/10"/>
  <p:tag name="EE4P_AGENDAWIZARD_PROPERTIES" val="40.49992/333.9668/19.05543/19.05543"/>
</p:tagLst>
</file>

<file path=ppt/tags/tag752.xml><?xml version="1.0" encoding="utf-8"?>
<p:tagLst xmlns:a="http://schemas.openxmlformats.org/drawingml/2006/main" xmlns:r="http://schemas.openxmlformats.org/officeDocument/2006/relationships" xmlns:p="http://schemas.openxmlformats.org/presentationml/2006/main">
  <p:tag name="EE4P_AGENDAWIZARD" val="item_fdb20c27-7c5b-49ad-af57-77141cb46e3e_PageNo"/>
  <p:tag name="EE4P_AGENDAWIZARD_PROPERTIES" val="910.4155/311.8872/5.267795/19.05543"/>
  <p:tag name="EE4P_AGENDAWIZARD_CONTENT" val="/94"/>
</p:tagLst>
</file>

<file path=ppt/tags/tag753.xml><?xml version="1.0" encoding="utf-8"?>
<p:tagLst xmlns:a="http://schemas.openxmlformats.org/drawingml/2006/main" xmlns:r="http://schemas.openxmlformats.org/officeDocument/2006/relationships" xmlns:p="http://schemas.openxmlformats.org/presentationml/2006/main">
  <p:tag name="EE4P_AGENDAWIZARD" val="item_fdb20c27-7c5b-49ad-af57-77141cb46e3e_Topic"/>
  <p:tag name="EE4P_AGENDAWIZARD_CONTENT" val="/YOLOv6"/>
  <p:tag name="EE4P_AGENDAWIZARD_PROPERTIES" val="62.57953/311.8872/154.1991/19.05543"/>
</p:tagLst>
</file>

<file path=ppt/tags/tag754.xml><?xml version="1.0" encoding="utf-8"?>
<p:tagLst xmlns:a="http://schemas.openxmlformats.org/drawingml/2006/main" xmlns:r="http://schemas.openxmlformats.org/officeDocument/2006/relationships" xmlns:p="http://schemas.openxmlformats.org/presentationml/2006/main">
  <p:tag name="EE4P_AGENDAWIZARD" val="item_fdb20c27-7c5b-49ad-af57-77141cb46e3e_ItemNo"/>
  <p:tag name="EE4P_AGENDAWIZARD_CONTENT" val="/9"/>
  <p:tag name="EE4P_AGENDAWIZARD_PROPERTIES" val="40.49992/311.8872/19.05543/19.05543"/>
</p:tagLst>
</file>

<file path=ppt/tags/tag755.xml><?xml version="1.0" encoding="utf-8"?>
<p:tagLst xmlns:a="http://schemas.openxmlformats.org/drawingml/2006/main" xmlns:r="http://schemas.openxmlformats.org/officeDocument/2006/relationships" xmlns:p="http://schemas.openxmlformats.org/presentationml/2006/main">
  <p:tag name="EE4P_AGENDAWIZARD" val="item_8c0a9f6a-ec23-4339-b204-1ad784653cd2_PageNo"/>
  <p:tag name="EE4P_AGENDAWIZARD_PROPERTIES" val="910.4155/289.8075/5.267795/19.05543"/>
  <p:tag name="EE4P_AGENDAWIZARD_CONTENT" val="/91"/>
</p:tagLst>
</file>

<file path=ppt/tags/tag756.xml><?xml version="1.0" encoding="utf-8"?>
<p:tagLst xmlns:a="http://schemas.openxmlformats.org/drawingml/2006/main" xmlns:r="http://schemas.openxmlformats.org/officeDocument/2006/relationships" xmlns:p="http://schemas.openxmlformats.org/presentationml/2006/main">
  <p:tag name="EE4P_AGENDAWIZARD" val="item_8c0a9f6a-ec23-4339-b204-1ad784653cd2_Topic"/>
  <p:tag name="EE4P_AGENDAWIZARD_CONTENT" val="/YOLOX"/>
  <p:tag name="EE4P_AGENDAWIZARD_PROPERTIES" val="62.57953/289.8075/154.1991/19.05543"/>
</p:tagLst>
</file>

<file path=ppt/tags/tag757.xml><?xml version="1.0" encoding="utf-8"?>
<p:tagLst xmlns:a="http://schemas.openxmlformats.org/drawingml/2006/main" xmlns:r="http://schemas.openxmlformats.org/officeDocument/2006/relationships" xmlns:p="http://schemas.openxmlformats.org/presentationml/2006/main">
  <p:tag name="EE4P_AGENDAWIZARD" val="item_8c0a9f6a-ec23-4339-b204-1ad784653cd2_ItemNo"/>
  <p:tag name="EE4P_AGENDAWIZARD_CONTENT" val="/8"/>
  <p:tag name="EE4P_AGENDAWIZARD_PROPERTIES" val="40.49992/289.8075/19.05543/19.05543"/>
</p:tagLst>
</file>

<file path=ppt/tags/tag758.xml><?xml version="1.0" encoding="utf-8"?>
<p:tagLst xmlns:a="http://schemas.openxmlformats.org/drawingml/2006/main" xmlns:r="http://schemas.openxmlformats.org/officeDocument/2006/relationships" xmlns:p="http://schemas.openxmlformats.org/presentationml/2006/main">
  <p:tag name="EE4P_AGENDAWIZARD" val="item_ee8c388e-0af6-4792-a606-0733a6db944a_PageNo"/>
  <p:tag name="EE4P_AGENDAWIZARD_PROPERTIES" val="910.4155/267.7279/5.267795/19.05536"/>
  <p:tag name="EE4P_AGENDAWIZARD_CONTENT" val="/88"/>
</p:tagLst>
</file>

<file path=ppt/tags/tag759.xml><?xml version="1.0" encoding="utf-8"?>
<p:tagLst xmlns:a="http://schemas.openxmlformats.org/drawingml/2006/main" xmlns:r="http://schemas.openxmlformats.org/officeDocument/2006/relationships" xmlns:p="http://schemas.openxmlformats.org/presentationml/2006/main">
  <p:tag name="EE4P_AGENDAWIZARD" val="item_ee8c388e-0af6-4792-a606-0733a6db944a_Topic"/>
  <p:tag name="EE4P_AGENDAWIZARD_CONTENT" val="/YOLOR"/>
  <p:tag name="EE4P_AGENDAWIZARD_PROPERTIES" val="62.57953/267.7279/154.1991/19.05536"/>
</p:tagLst>
</file>

<file path=ppt/tags/tag76.xml><?xml version="1.0" encoding="utf-8"?>
<p:tagLst xmlns:a="http://schemas.openxmlformats.org/drawingml/2006/main" xmlns:r="http://schemas.openxmlformats.org/officeDocument/2006/relationships" xmlns:p="http://schemas.openxmlformats.org/presentationml/2006/main">
  <p:tag name="EE4P_AGENDAWIZARD" val="item_a1413a93-bc97-45b4-9565-fe481251769a_Topic"/>
  <p:tag name="EE4P_AGENDAWIZARD_CONTENT" val="/用于解决什么问题？"/>
  <p:tag name="EE4P_AGENDAWIZARD_PROPERTIES" val="113.5094/171.7547/167.6211/31.50472"/>
</p:tagLst>
</file>

<file path=ppt/tags/tag760.xml><?xml version="1.0" encoding="utf-8"?>
<p:tagLst xmlns:a="http://schemas.openxmlformats.org/drawingml/2006/main" xmlns:r="http://schemas.openxmlformats.org/officeDocument/2006/relationships" xmlns:p="http://schemas.openxmlformats.org/presentationml/2006/main">
  <p:tag name="EE4P_AGENDAWIZARD" val="item_ee8c388e-0af6-4792-a606-0733a6db944a_ItemNo"/>
  <p:tag name="EE4P_AGENDAWIZARD_CONTENT" val="/7"/>
  <p:tag name="EE4P_AGENDAWIZARD_PROPERTIES" val="40.49992/267.7279/19.05543/19.05536"/>
</p:tagLst>
</file>

<file path=ppt/tags/tag761.xml><?xml version="1.0" encoding="utf-8"?>
<p:tagLst xmlns:a="http://schemas.openxmlformats.org/drawingml/2006/main" xmlns:r="http://schemas.openxmlformats.org/officeDocument/2006/relationships" xmlns:p="http://schemas.openxmlformats.org/presentationml/2006/main">
  <p:tag name="EE4P_AGENDAWIZARD" val="item_e686a40c-d6b7-415b-946e-7f370d22457d_Element"/>
</p:tagLst>
</file>

<file path=ppt/tags/tag762.xml><?xml version="1.0" encoding="utf-8"?>
<p:tagLst xmlns:a="http://schemas.openxmlformats.org/drawingml/2006/main" xmlns:r="http://schemas.openxmlformats.org/officeDocument/2006/relationships" xmlns:p="http://schemas.openxmlformats.org/presentationml/2006/main">
  <p:tag name="EE4P_AGENDAWIZARD" val="item_e686a40c-d6b7-415b-946e-7f370d22457d_PageNo"/>
  <p:tag name="EE4P_AGENDAWIZARD_PROPERTIES" val="910.4155/245.6482/5.267795/19.05543"/>
  <p:tag name="EE4P_AGENDAWIZARD_CONTENT" val="/85"/>
</p:tagLst>
</file>

<file path=ppt/tags/tag7620.xml><?xml version="1.0" encoding="utf-8"?>
<p:tagLst xmlns:a="http://schemas.openxmlformats.org/drawingml/2006/main" xmlns:r="http://schemas.openxmlformats.org/officeDocument/2006/relationships" xmlns:p="http://schemas.openxmlformats.org/presentationml/2006/main">
  <p:tag name="EE4P_TEMPLATESTYLE" val="5"/>
</p:tagLst>
</file>

<file path=ppt/tags/tag763.xml><?xml version="1.0" encoding="utf-8"?>
<p:tagLst xmlns:a="http://schemas.openxmlformats.org/drawingml/2006/main" xmlns:r="http://schemas.openxmlformats.org/officeDocument/2006/relationships" xmlns:p="http://schemas.openxmlformats.org/presentationml/2006/main">
  <p:tag name="EE4P_AGENDAWIZARD" val="item_e686a40c-d6b7-415b-946e-7f370d22457d_Topic"/>
  <p:tag name="EE4P_AGENDAWIZARD_CONTENT" val="/Scaled-YOLOv4"/>
  <p:tag name="EE4P_AGENDAWIZARD_PROPERTIES" val="62.57953/245.6482/154.1991/19.05543"/>
</p:tagLst>
</file>

<file path=ppt/tags/tag7630.xml><?xml version="1.0" encoding="utf-8"?>
<p:tagLst xmlns:a="http://schemas.openxmlformats.org/drawingml/2006/main" xmlns:r="http://schemas.openxmlformats.org/officeDocument/2006/relationships" xmlns:p="http://schemas.openxmlformats.org/presentationml/2006/main">
  <p:tag name="EE4P_TEMPLATESTYLE" val="5"/>
</p:tagLst>
</file>

<file path=ppt/tags/tag764.xml><?xml version="1.0" encoding="utf-8"?>
<p:tagLst xmlns:a="http://schemas.openxmlformats.org/drawingml/2006/main" xmlns:r="http://schemas.openxmlformats.org/officeDocument/2006/relationships" xmlns:p="http://schemas.openxmlformats.org/presentationml/2006/main">
  <p:tag name="EE4P_AGENDAWIZARD" val="item_e686a40c-d6b7-415b-946e-7f370d22457d_ItemNo"/>
  <p:tag name="EE4P_AGENDAWIZARD_CONTENT" val="/6"/>
  <p:tag name="EE4P_AGENDAWIZARD_PROPERTIES" val="40.49992/245.6482/19.05543/19.05543"/>
</p:tagLst>
</file>

<file path=ppt/tags/tag765.xml><?xml version="1.0" encoding="utf-8"?>
<p:tagLst xmlns:a="http://schemas.openxmlformats.org/drawingml/2006/main" xmlns:r="http://schemas.openxmlformats.org/officeDocument/2006/relationships" xmlns:p="http://schemas.openxmlformats.org/presentationml/2006/main">
  <p:tag name="EE4P_AGENDAWIZARD" val="item_90ccecf7-1a88-476a-9995-f385df1ecb6d_PageNo"/>
  <p:tag name="EE4P_AGENDAWIZARD_PROPERTIES" val="910.4155/223.5685/5.267795/19.05543"/>
  <p:tag name="EE4P_AGENDAWIZARD_CONTENT" val="/81"/>
</p:tagLst>
</file>

<file path=ppt/tags/tag766.xml><?xml version="1.0" encoding="utf-8"?>
<p:tagLst xmlns:a="http://schemas.openxmlformats.org/drawingml/2006/main" xmlns:r="http://schemas.openxmlformats.org/officeDocument/2006/relationships" xmlns:p="http://schemas.openxmlformats.org/presentationml/2006/main">
  <p:tag name="EE4P_AGENDAWIZARD" val="item_90ccecf7-1a88-476a-9995-f385df1ecb6d_Topic"/>
  <p:tag name="EE4P_AGENDAWIZARD_CONTENT" val="/YOLOv5"/>
  <p:tag name="EE4P_AGENDAWIZARD_PROPERTIES" val="62.57953/223.5685/154.1991/19.05543"/>
</p:tagLst>
</file>

<file path=ppt/tags/tag767.xml><?xml version="1.0" encoding="utf-8"?>
<p:tagLst xmlns:a="http://schemas.openxmlformats.org/drawingml/2006/main" xmlns:r="http://schemas.openxmlformats.org/officeDocument/2006/relationships" xmlns:p="http://schemas.openxmlformats.org/presentationml/2006/main">
  <p:tag name="EE4P_AGENDAWIZARD" val="item_90ccecf7-1a88-476a-9995-f385df1ecb6d_ItemNo"/>
  <p:tag name="EE4P_AGENDAWIZARD_CONTENT" val="/5"/>
  <p:tag name="EE4P_AGENDAWIZARD_PROPERTIES" val="40.49992/223.5685/19.05543/19.05543"/>
</p:tagLst>
</file>

<file path=ppt/tags/tag768.xml><?xml version="1.0" encoding="utf-8"?>
<p:tagLst xmlns:a="http://schemas.openxmlformats.org/drawingml/2006/main" xmlns:r="http://schemas.openxmlformats.org/officeDocument/2006/relationships" xmlns:p="http://schemas.openxmlformats.org/presentationml/2006/main">
  <p:tag name="EE4P_AGENDAWIZARD" val="item_bb633197-64b9-4d62-b3c9-eca77b982714_PageNo"/>
  <p:tag name="EE4P_AGENDAWIZARD_PROPERTIES" val="910.4155/201.4889/5.267795/19.05543"/>
  <p:tag name="EE4P_AGENDAWIZARD_CONTENT" val="/76"/>
</p:tagLst>
</file>

<file path=ppt/tags/tag769.xml><?xml version="1.0" encoding="utf-8"?>
<p:tagLst xmlns:a="http://schemas.openxmlformats.org/drawingml/2006/main" xmlns:r="http://schemas.openxmlformats.org/officeDocument/2006/relationships" xmlns:p="http://schemas.openxmlformats.org/presentationml/2006/main">
  <p:tag name="EE4P_AGENDAWIZARD" val="item_bb633197-64b9-4d62-b3c9-eca77b982714_Topic"/>
  <p:tag name="EE4P_AGENDAWIZARD_CONTENT" val="/YOLOv4"/>
  <p:tag name="EE4P_AGENDAWIZARD_PROPERTIES" val="62.57953/201.4889/154.1991/19.05543"/>
</p:tagLst>
</file>

<file path=ppt/tags/tag77.xml><?xml version="1.0" encoding="utf-8"?>
<p:tagLst xmlns:a="http://schemas.openxmlformats.org/drawingml/2006/main" xmlns:r="http://schemas.openxmlformats.org/officeDocument/2006/relationships" xmlns:p="http://schemas.openxmlformats.org/presentationml/2006/main">
  <p:tag name="EE4P_AGENDAWIZARD" val="item_a1413a93-bc97-45b4-9565-fe481251769a_ItemNo"/>
  <p:tag name="EE4P_AGENDAWIZARD_CONTENT" val="/1.1"/>
  <p:tag name="EE4P_AGENDAWIZARD_PROPERTIES" val="77.00465/171.7547/31.50472/31.50472"/>
</p:tagLst>
</file>

<file path=ppt/tags/tag770.xml><?xml version="1.0" encoding="utf-8"?>
<p:tagLst xmlns:a="http://schemas.openxmlformats.org/drawingml/2006/main" xmlns:r="http://schemas.openxmlformats.org/officeDocument/2006/relationships" xmlns:p="http://schemas.openxmlformats.org/presentationml/2006/main">
  <p:tag name="EE4P_AGENDAWIZARD" val="item_bb633197-64b9-4d62-b3c9-eca77b982714_ItemNo"/>
  <p:tag name="EE4P_AGENDAWIZARD_CONTENT" val="/4"/>
  <p:tag name="EE4P_AGENDAWIZARD_PROPERTIES" val="40.49992/201.4889/19.05543/19.05543"/>
</p:tagLst>
</file>

<file path=ppt/tags/tag771.xml><?xml version="1.0" encoding="utf-8"?>
<p:tagLst xmlns:a="http://schemas.openxmlformats.org/drawingml/2006/main" xmlns:r="http://schemas.openxmlformats.org/officeDocument/2006/relationships" xmlns:p="http://schemas.openxmlformats.org/presentationml/2006/main">
  <p:tag name="EE4P_AGENDAWIZARD" val="item_55787c8c-e318-4e99-983c-6f4014e75aa1_PageNo"/>
  <p:tag name="EE4P_AGENDAWIZARD_PROPERTIES" val="910.4155/179.4093/5.267795/19.05543"/>
  <p:tag name="EE4P_AGENDAWIZARD_CONTENT" val="/69"/>
</p:tagLst>
</file>

<file path=ppt/tags/tag772.xml><?xml version="1.0" encoding="utf-8"?>
<p:tagLst xmlns:a="http://schemas.openxmlformats.org/drawingml/2006/main" xmlns:r="http://schemas.openxmlformats.org/officeDocument/2006/relationships" xmlns:p="http://schemas.openxmlformats.org/presentationml/2006/main">
  <p:tag name="EE4P_AGENDAWIZARD" val="item_55787c8c-e318-4e99-983c-6f4014e75aa1_Topic"/>
  <p:tag name="EE4P_AGENDAWIZARD_CONTENT" val="/YOLOv3"/>
  <p:tag name="EE4P_AGENDAWIZARD_PROPERTIES" val="62.57953/179.4093/154.1991/19.05543"/>
</p:tagLst>
</file>

<file path=ppt/tags/tag773.xml><?xml version="1.0" encoding="utf-8"?>
<p:tagLst xmlns:a="http://schemas.openxmlformats.org/drawingml/2006/main" xmlns:r="http://schemas.openxmlformats.org/officeDocument/2006/relationships" xmlns:p="http://schemas.openxmlformats.org/presentationml/2006/main">
  <p:tag name="EE4P_AGENDAWIZARD" val="item_55787c8c-e318-4e99-983c-6f4014e75aa1_ItemNo"/>
  <p:tag name="EE4P_AGENDAWIZARD_CONTENT" val="/3"/>
  <p:tag name="EE4P_AGENDAWIZARD_PROPERTIES" val="40.49992/179.4093/19.05543/19.05543"/>
</p:tagLst>
</file>

<file path=ppt/tags/tag774.xml><?xml version="1.0" encoding="utf-8"?>
<p:tagLst xmlns:a="http://schemas.openxmlformats.org/drawingml/2006/main" xmlns:r="http://schemas.openxmlformats.org/officeDocument/2006/relationships" xmlns:p="http://schemas.openxmlformats.org/presentationml/2006/main">
  <p:tag name="EE4P_AGENDAWIZARD" val="item_e3effbf2-c680-4a75-b917-58c654acdbde_PageNo"/>
  <p:tag name="EE4P_AGENDAWIZARD_PROPERTIES" val="910.4155/157.3296/5.267795/19.05543"/>
  <p:tag name="EE4P_AGENDAWIZARD_CONTENT" val="/63"/>
</p:tagLst>
</file>

<file path=ppt/tags/tag775.xml><?xml version="1.0" encoding="utf-8"?>
<p:tagLst xmlns:a="http://schemas.openxmlformats.org/drawingml/2006/main" xmlns:r="http://schemas.openxmlformats.org/officeDocument/2006/relationships" xmlns:p="http://schemas.openxmlformats.org/presentationml/2006/main">
  <p:tag name="EE4P_AGENDAWIZARD" val="item_e3effbf2-c680-4a75-b917-58c654acdbde_Topic"/>
  <p:tag name="EE4P_AGENDAWIZARD_CONTENT" val="/YOLO9000"/>
  <p:tag name="EE4P_AGENDAWIZARD_PROPERTIES" val="62.57953/157.3296/154.1991/19.05543"/>
</p:tagLst>
</file>

<file path=ppt/tags/tag776.xml><?xml version="1.0" encoding="utf-8"?>
<p:tagLst xmlns:a="http://schemas.openxmlformats.org/drawingml/2006/main" xmlns:r="http://schemas.openxmlformats.org/officeDocument/2006/relationships" xmlns:p="http://schemas.openxmlformats.org/presentationml/2006/main">
  <p:tag name="EE4P_AGENDAWIZARD" val="item_e3effbf2-c680-4a75-b917-58c654acdbde_ItemNo"/>
  <p:tag name="EE4P_AGENDAWIZARD_CONTENT" val="/2"/>
  <p:tag name="EE4P_AGENDAWIZARD_PROPERTIES" val="40.49992/157.3296/19.05543/19.05543"/>
</p:tagLst>
</file>

<file path=ppt/tags/tag777.xml><?xml version="1.0" encoding="utf-8"?>
<p:tagLst xmlns:a="http://schemas.openxmlformats.org/drawingml/2006/main" xmlns:r="http://schemas.openxmlformats.org/officeDocument/2006/relationships" xmlns:p="http://schemas.openxmlformats.org/presentationml/2006/main">
  <p:tag name="EE4P_AGENDAWIZARD" val="item_73c50061-2ef5-463e-901c-c6cb38993807_PageNo"/>
  <p:tag name="EE4P_AGENDAWIZARD_PROPERTIES" val="910.4155/135.25/5.267795/19.05543"/>
  <p:tag name="EE4P_AGENDAWIZARD_CONTENT" val="/55"/>
</p:tagLst>
</file>

<file path=ppt/tags/tag778.xml><?xml version="1.0" encoding="utf-8"?>
<p:tagLst xmlns:a="http://schemas.openxmlformats.org/drawingml/2006/main" xmlns:r="http://schemas.openxmlformats.org/officeDocument/2006/relationships" xmlns:p="http://schemas.openxmlformats.org/presentationml/2006/main">
  <p:tag name="EE4P_AGENDAWIZARD" val="item_73c50061-2ef5-463e-901c-c6cb38993807_Topic"/>
  <p:tag name="EE4P_AGENDAWIZARD_CONTENT" val="/You Only Look Once"/>
  <p:tag name="EE4P_AGENDAWIZARD_PROPERTIES" val="62.57953/135.25/154.1991/19.05543"/>
</p:tagLst>
</file>

<file path=ppt/tags/tag779.xml><?xml version="1.0" encoding="utf-8"?>
<p:tagLst xmlns:a="http://schemas.openxmlformats.org/drawingml/2006/main" xmlns:r="http://schemas.openxmlformats.org/officeDocument/2006/relationships" xmlns:p="http://schemas.openxmlformats.org/presentationml/2006/main">
  <p:tag name="EE4P_AGENDAWIZARD" val="item_73c50061-2ef5-463e-901c-c6cb38993807_ItemNo"/>
  <p:tag name="EE4P_AGENDAWIZARD_CONTENT" val="/1"/>
  <p:tag name="EE4P_AGENDAWIZARD_PROPERTIES" val="40.49992/135.25/19.05543/19.05543"/>
</p:tagLst>
</file>

<file path=ppt/tags/tag78.xml><?xml version="1.0" encoding="utf-8"?>
<p:tagLst xmlns:a="http://schemas.openxmlformats.org/drawingml/2006/main" xmlns:r="http://schemas.openxmlformats.org/officeDocument/2006/relationships" xmlns:p="http://schemas.openxmlformats.org/presentationml/2006/main">
  <p:tag name="EE4P_AGENDAWIZARD" val="item_ff79394e-4f96-4feb-8230-2b02ebe76a91_PageNo"/>
  <p:tag name="EE4P_AGENDAWIZARD_PROPERTIES" val="904.603/135.25/8.709291/31.50472"/>
  <p:tag name="EE4P_AGENDAWIZARD_CONTENT" val="/6"/>
</p:tagLst>
</file>

<file path=ppt/tags/tag78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2.xml><?xml version="1.0" encoding="utf-8"?>
<p:tagLst xmlns:a="http://schemas.openxmlformats.org/drawingml/2006/main" xmlns:r="http://schemas.openxmlformats.org/officeDocument/2006/relationships" xmlns:p="http://schemas.openxmlformats.org/presentationml/2006/main">
  <p:tag name="EE4P_TEMPLATESTYLE" val="5"/>
</p:tagLst>
</file>

<file path=ppt/tags/tag7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4.xml><?xml version="1.0" encoding="utf-8"?>
<p:tagLst xmlns:a="http://schemas.openxmlformats.org/drawingml/2006/main" xmlns:r="http://schemas.openxmlformats.org/officeDocument/2006/relationships" xmlns:p="http://schemas.openxmlformats.org/presentationml/2006/main">
  <p:tag name="EE4P_SLIDEID" val="ee8c388e-0af6-4792-a606-0733a6db944a"/>
</p:tagLst>
</file>

<file path=ppt/tags/tag785.xml><?xml version="1.0" encoding="utf-8"?>
<p:tagLst xmlns:a="http://schemas.openxmlformats.org/drawingml/2006/main" xmlns:r="http://schemas.openxmlformats.org/officeDocument/2006/relationships" xmlns:p="http://schemas.openxmlformats.org/presentationml/2006/main">
  <p:tag name="EE4P_AGENDAWIZARD" val="item_951219b9-2655-4923-a391-53bd2df846b5_PageNo"/>
  <p:tag name="EE4P_AGENDAWIZARD_PROPERTIES" val="910.4155/466.4447/5.267795/19.05543"/>
  <p:tag name="EE4P_AGENDAWIZARD_CONTENT" val="/132"/>
</p:tagLst>
</file>

<file path=ppt/tags/tag786.xml><?xml version="1.0" encoding="utf-8"?>
<p:tagLst xmlns:a="http://schemas.openxmlformats.org/drawingml/2006/main" xmlns:r="http://schemas.openxmlformats.org/officeDocument/2006/relationships" xmlns:p="http://schemas.openxmlformats.org/presentationml/2006/main">
  <p:tag name="EE4P_AGENDAWIZARD" val="item_951219b9-2655-4923-a391-53bd2df846b5_Topic"/>
  <p:tag name="EE4P_AGENDAWIZARD_CONTENT" val="/YOLOv9"/>
  <p:tag name="EE4P_AGENDAWIZARD_PROPERTIES" val="62.57953/466.4447/154.1991/19.05543"/>
</p:tagLst>
</file>

<file path=ppt/tags/tag787.xml><?xml version="1.0" encoding="utf-8"?>
<p:tagLst xmlns:a="http://schemas.openxmlformats.org/drawingml/2006/main" xmlns:r="http://schemas.openxmlformats.org/officeDocument/2006/relationships" xmlns:p="http://schemas.openxmlformats.org/presentationml/2006/main">
  <p:tag name="EE4P_AGENDAWIZARD" val="item_951219b9-2655-4923-a391-53bd2df846b5_ItemNo"/>
  <p:tag name="EE4P_AGENDAWIZARD_CONTENT" val="/16"/>
  <p:tag name="EE4P_AGENDAWIZARD_PROPERTIES" val="40.49992/466.4447/19.05543/19.05543"/>
</p:tagLst>
</file>

<file path=ppt/tags/tag788.xml><?xml version="1.0" encoding="utf-8"?>
<p:tagLst xmlns:a="http://schemas.openxmlformats.org/drawingml/2006/main" xmlns:r="http://schemas.openxmlformats.org/officeDocument/2006/relationships" xmlns:p="http://schemas.openxmlformats.org/presentationml/2006/main">
  <p:tag name="EE4P_AGENDAWIZARD" val="item_f0b92527-73ca-4038-a3d9-fe77d63e682c_PageNo"/>
  <p:tag name="EE4P_AGENDAWIZARD_PROPERTIES" val="910.4155/444.3651/5.267795/19.05543"/>
  <p:tag name="EE4P_AGENDAWIZARD_CONTENT" val="/124"/>
</p:tagLst>
</file>

<file path=ppt/tags/tag789.xml><?xml version="1.0" encoding="utf-8"?>
<p:tagLst xmlns:a="http://schemas.openxmlformats.org/drawingml/2006/main" xmlns:r="http://schemas.openxmlformats.org/officeDocument/2006/relationships" xmlns:p="http://schemas.openxmlformats.org/presentationml/2006/main">
  <p:tag name="EE4P_AGENDAWIZARD" val="item_f0b92527-73ca-4038-a3d9-fe77d63e682c_Topic"/>
  <p:tag name="EE4P_AGENDAWIZARD_CONTENT" val="/YOLO-World"/>
  <p:tag name="EE4P_AGENDAWIZARD_PROPERTIES" val="62.57953/444.3651/154.1991/19.05543"/>
</p:tagLst>
</file>

<file path=ppt/tags/tag79.xml><?xml version="1.0" encoding="utf-8"?>
<p:tagLst xmlns:a="http://schemas.openxmlformats.org/drawingml/2006/main" xmlns:r="http://schemas.openxmlformats.org/officeDocument/2006/relationships" xmlns:p="http://schemas.openxmlformats.org/presentationml/2006/main">
  <p:tag name="EE4P_AGENDAWIZARD" val="item_ff79394e-4f96-4feb-8230-2b02ebe76a91_Topic"/>
  <p:tag name="EE4P_AGENDAWIZARD_CONTENT" val="/目标检测是什么？"/>
  <p:tag name="EE4P_AGENDAWIZARD_PROPERTIES" val="77.00465/135.25/204.1258/31.50472"/>
</p:tagLst>
</file>

<file path=ppt/tags/tag790.xml><?xml version="1.0" encoding="utf-8"?>
<p:tagLst xmlns:a="http://schemas.openxmlformats.org/drawingml/2006/main" xmlns:r="http://schemas.openxmlformats.org/officeDocument/2006/relationships" xmlns:p="http://schemas.openxmlformats.org/presentationml/2006/main">
  <p:tag name="EE4P_AGENDAWIZARD" val="item_f0b92527-73ca-4038-a3d9-fe77d63e682c_ItemNo"/>
  <p:tag name="EE4P_AGENDAWIZARD_CONTENT" val="/15"/>
  <p:tag name="EE4P_AGENDAWIZARD_PROPERTIES" val="40.49992/444.3651/19.05543/19.05543"/>
</p:tagLst>
</file>

<file path=ppt/tags/tag791.xml><?xml version="1.0" encoding="utf-8"?>
<p:tagLst xmlns:a="http://schemas.openxmlformats.org/drawingml/2006/main" xmlns:r="http://schemas.openxmlformats.org/officeDocument/2006/relationships" xmlns:p="http://schemas.openxmlformats.org/presentationml/2006/main">
  <p:tag name="EE4P_AGENDAWIZARD" val="item_843462fd-bd4c-4a19-8c73-2db80e62d07c_PageNo"/>
  <p:tag name="EE4P_AGENDAWIZARD_PROPERTIES" val="910.4155/422.2854/5.267795/19.05536"/>
  <p:tag name="EE4P_AGENDAWIZARD_CONTENT" val="/120"/>
</p:tagLst>
</file>

<file path=ppt/tags/tag792.xml><?xml version="1.0" encoding="utf-8"?>
<p:tagLst xmlns:a="http://schemas.openxmlformats.org/drawingml/2006/main" xmlns:r="http://schemas.openxmlformats.org/officeDocument/2006/relationships" xmlns:p="http://schemas.openxmlformats.org/presentationml/2006/main">
  <p:tag name="EE4P_AGENDAWIZARD" val="item_843462fd-bd4c-4a19-8c73-2db80e62d07c_Topic"/>
  <p:tag name="EE4P_AGENDAWIZARD_CONTENT" val="/YOLO-NAS"/>
  <p:tag name="EE4P_AGENDAWIZARD_PROPERTIES" val="62.57953/422.2854/154.1991/19.05536"/>
</p:tagLst>
</file>

<file path=ppt/tags/tag793.xml><?xml version="1.0" encoding="utf-8"?>
<p:tagLst xmlns:a="http://schemas.openxmlformats.org/drawingml/2006/main" xmlns:r="http://schemas.openxmlformats.org/officeDocument/2006/relationships" xmlns:p="http://schemas.openxmlformats.org/presentationml/2006/main">
  <p:tag name="EE4P_AGENDAWIZARD" val="item_843462fd-bd4c-4a19-8c73-2db80e62d07c_ItemNo"/>
  <p:tag name="EE4P_AGENDAWIZARD_CONTENT" val="/14"/>
  <p:tag name="EE4P_AGENDAWIZARD_PROPERTIES" val="40.49992/422.2854/19.05543/19.05536"/>
</p:tagLst>
</file>

<file path=ppt/tags/tag794.xml><?xml version="1.0" encoding="utf-8"?>
<p:tagLst xmlns:a="http://schemas.openxmlformats.org/drawingml/2006/main" xmlns:r="http://schemas.openxmlformats.org/officeDocument/2006/relationships" xmlns:p="http://schemas.openxmlformats.org/presentationml/2006/main">
  <p:tag name="EE4P_AGENDAWIZARD" val="item_bfb95e89-a131-4b34-b727-9216ca22d070_PageNo"/>
  <p:tag name="EE4P_AGENDAWIZARD_PROPERTIES" val="910.4155/400.2057/5.267795/19.05543"/>
  <p:tag name="EE4P_AGENDAWIZARD_CONTENT" val="/111"/>
</p:tagLst>
</file>

<file path=ppt/tags/tag795.xml><?xml version="1.0" encoding="utf-8"?>
<p:tagLst xmlns:a="http://schemas.openxmlformats.org/drawingml/2006/main" xmlns:r="http://schemas.openxmlformats.org/officeDocument/2006/relationships" xmlns:p="http://schemas.openxmlformats.org/presentationml/2006/main">
  <p:tag name="EE4P_AGENDAWIZARD" val="item_bfb95e89-a131-4b34-b727-9216ca22d070_Topic"/>
  <p:tag name="EE4P_AGENDAWIZARD_CONTENT" val="/PP-YOLO PP-YOLOv2 PP-YOLOvE"/>
  <p:tag name="EE4P_AGENDAWIZARD_PROPERTIES" val="62.57953/400.2057/154.1991/19.05543"/>
</p:tagLst>
</file>

<file path=ppt/tags/tag796.xml><?xml version="1.0" encoding="utf-8"?>
<p:tagLst xmlns:a="http://schemas.openxmlformats.org/drawingml/2006/main" xmlns:r="http://schemas.openxmlformats.org/officeDocument/2006/relationships" xmlns:p="http://schemas.openxmlformats.org/presentationml/2006/main">
  <p:tag name="EE4P_AGENDAWIZARD" val="item_bfb95e89-a131-4b34-b727-9216ca22d070_ItemNo"/>
  <p:tag name="EE4P_AGENDAWIZARD_CONTENT" val="/13"/>
  <p:tag name="EE4P_AGENDAWIZARD_PROPERTIES" val="40.49992/400.2057/19.05543/19.05543"/>
</p:tagLst>
</file>

<file path=ppt/tags/tag797.xml><?xml version="1.0" encoding="utf-8"?>
<p:tagLst xmlns:a="http://schemas.openxmlformats.org/drawingml/2006/main" xmlns:r="http://schemas.openxmlformats.org/officeDocument/2006/relationships" xmlns:p="http://schemas.openxmlformats.org/presentationml/2006/main">
  <p:tag name="EE4P_AGENDAWIZARD" val="item_eacb9316-6b68-4662-94b8-c848f6f7cc96_PageNo"/>
  <p:tag name="EE4P_AGENDAWIZARD_PROPERTIES" val="910.4155/378.1261/5.267795/19.05543"/>
  <p:tag name="EE4P_AGENDAWIZARD_CONTENT" val="/106"/>
</p:tagLst>
</file>

<file path=ppt/tags/tag798.xml><?xml version="1.0" encoding="utf-8"?>
<p:tagLst xmlns:a="http://schemas.openxmlformats.org/drawingml/2006/main" xmlns:r="http://schemas.openxmlformats.org/officeDocument/2006/relationships" xmlns:p="http://schemas.openxmlformats.org/presentationml/2006/main">
  <p:tag name="EE4P_AGENDAWIZARD" val="item_eacb9316-6b68-4662-94b8-c848f6f7cc96_Topic"/>
  <p:tag name="EE4P_AGENDAWIZARD_CONTENT" val="/YOLOv8"/>
  <p:tag name="EE4P_AGENDAWIZARD_PROPERTIES" val="62.57953/378.1261/154.1991/19.05543"/>
</p:tagLst>
</file>

<file path=ppt/tags/tag799.xml><?xml version="1.0" encoding="utf-8"?>
<p:tagLst xmlns:a="http://schemas.openxmlformats.org/drawingml/2006/main" xmlns:r="http://schemas.openxmlformats.org/officeDocument/2006/relationships" xmlns:p="http://schemas.openxmlformats.org/presentationml/2006/main">
  <p:tag name="EE4P_AGENDAWIZARD" val="item_eacb9316-6b68-4662-94b8-c848f6f7cc96_ItemNo"/>
  <p:tag name="EE4P_AGENDAWIZARD_CONTENT" val="/12"/>
  <p:tag name="EE4P_AGENDAWIZARD_PROPERTIES" val="40.49992/378.1261/19.05543/19.05543"/>
</p:tagLst>
</file>

<file path=ppt/tags/tag8.xml><?xml version="1.0" encoding="utf-8"?>
<p:tagLst xmlns:a="http://schemas.openxmlformats.org/drawingml/2006/main" xmlns:r="http://schemas.openxmlformats.org/officeDocument/2006/relationships" xmlns:p="http://schemas.openxmlformats.org/presentationml/2006/main">
  <p:tag name="EE4P_TEMPLATESTYLE" val="3"/>
</p:tagLst>
</file>

<file path=ppt/tags/tag80.xml><?xml version="1.0" encoding="utf-8"?>
<p:tagLst xmlns:a="http://schemas.openxmlformats.org/drawingml/2006/main" xmlns:r="http://schemas.openxmlformats.org/officeDocument/2006/relationships" xmlns:p="http://schemas.openxmlformats.org/presentationml/2006/main">
  <p:tag name="EE4P_AGENDAWIZARD" val="item_ff79394e-4f96-4feb-8230-2b02ebe76a91_ItemNo"/>
  <p:tag name="EE4P_AGENDAWIZARD_CONTENT" val="/1"/>
  <p:tag name="EE4P_AGENDAWIZARD_PROPERTIES" val="40.49992/135.25/31.50472/31.50472"/>
</p:tagLst>
</file>

<file path=ppt/tags/tag800.xml><?xml version="1.0" encoding="utf-8"?>
<p:tagLst xmlns:a="http://schemas.openxmlformats.org/drawingml/2006/main" xmlns:r="http://schemas.openxmlformats.org/officeDocument/2006/relationships" xmlns:p="http://schemas.openxmlformats.org/presentationml/2006/main">
  <p:tag name="EE4P_AGENDAWIZARD" val="item_687e02da-61f6-4a46-932a-b7b658afd324_PageNo"/>
  <p:tag name="EE4P_AGENDAWIZARD_PROPERTIES" val="910.4155/356.0464/5.267795/19.05543"/>
  <p:tag name="EE4P_AGENDAWIZARD_CONTENT" val="/102"/>
</p:tagLst>
</file>

<file path=ppt/tags/tag801.xml><?xml version="1.0" encoding="utf-8"?>
<p:tagLst xmlns:a="http://schemas.openxmlformats.org/drawingml/2006/main" xmlns:r="http://schemas.openxmlformats.org/officeDocument/2006/relationships" xmlns:p="http://schemas.openxmlformats.org/presentationml/2006/main">
  <p:tag name="EE4P_AGENDAWIZARD" val="item_687e02da-61f6-4a46-932a-b7b658afd324_Topic"/>
  <p:tag name="EE4P_AGENDAWIZARD_CONTENT" val="/DAMO-YOLO"/>
  <p:tag name="EE4P_AGENDAWIZARD_PROPERTIES" val="62.57953/356.0464/154.1991/19.05543"/>
</p:tagLst>
</file>

<file path=ppt/tags/tag802.xml><?xml version="1.0" encoding="utf-8"?>
<p:tagLst xmlns:a="http://schemas.openxmlformats.org/drawingml/2006/main" xmlns:r="http://schemas.openxmlformats.org/officeDocument/2006/relationships" xmlns:p="http://schemas.openxmlformats.org/presentationml/2006/main">
  <p:tag name="EE4P_AGENDAWIZARD" val="item_687e02da-61f6-4a46-932a-b7b658afd324_ItemNo"/>
  <p:tag name="EE4P_AGENDAWIZARD_CONTENT" val="/11"/>
  <p:tag name="EE4P_AGENDAWIZARD_PROPERTIES" val="40.49992/356.0464/19.05543/19.05543"/>
</p:tagLst>
</file>

<file path=ppt/tags/tag803.xml><?xml version="1.0" encoding="utf-8"?>
<p:tagLst xmlns:a="http://schemas.openxmlformats.org/drawingml/2006/main" xmlns:r="http://schemas.openxmlformats.org/officeDocument/2006/relationships" xmlns:p="http://schemas.openxmlformats.org/presentationml/2006/main">
  <p:tag name="EE4P_AGENDAWIZARD" val="item_a13345af-30bf-4c06-aad8-28d108a0a77c_PageNo"/>
  <p:tag name="EE4P_AGENDAWIZARD_PROPERTIES" val="910.4155/333.9668/5.267795/19.05543"/>
  <p:tag name="EE4P_AGENDAWIZARD_CONTENT" val="/97"/>
</p:tagLst>
</file>

<file path=ppt/tags/tag804.xml><?xml version="1.0" encoding="utf-8"?>
<p:tagLst xmlns:a="http://schemas.openxmlformats.org/drawingml/2006/main" xmlns:r="http://schemas.openxmlformats.org/officeDocument/2006/relationships" xmlns:p="http://schemas.openxmlformats.org/presentationml/2006/main">
  <p:tag name="EE4P_AGENDAWIZARD" val="item_a13345af-30bf-4c06-aad8-28d108a0a77c_Topic"/>
  <p:tag name="EE4P_AGENDAWIZARD_CONTENT" val="/YOLOv7"/>
  <p:tag name="EE4P_AGENDAWIZARD_PROPERTIES" val="62.57953/333.9668/154.1991/19.05543"/>
</p:tagLst>
</file>

<file path=ppt/tags/tag805.xml><?xml version="1.0" encoding="utf-8"?>
<p:tagLst xmlns:a="http://schemas.openxmlformats.org/drawingml/2006/main" xmlns:r="http://schemas.openxmlformats.org/officeDocument/2006/relationships" xmlns:p="http://schemas.openxmlformats.org/presentationml/2006/main">
  <p:tag name="EE4P_AGENDAWIZARD" val="item_a13345af-30bf-4c06-aad8-28d108a0a77c_ItemNo"/>
  <p:tag name="EE4P_AGENDAWIZARD_CONTENT" val="/10"/>
  <p:tag name="EE4P_AGENDAWIZARD_PROPERTIES" val="40.49992/333.9668/19.05543/19.05543"/>
</p:tagLst>
</file>

<file path=ppt/tags/tag806.xml><?xml version="1.0" encoding="utf-8"?>
<p:tagLst xmlns:a="http://schemas.openxmlformats.org/drawingml/2006/main" xmlns:r="http://schemas.openxmlformats.org/officeDocument/2006/relationships" xmlns:p="http://schemas.openxmlformats.org/presentationml/2006/main">
  <p:tag name="EE4P_AGENDAWIZARD" val="item_fdb20c27-7c5b-49ad-af57-77141cb46e3e_PageNo"/>
  <p:tag name="EE4P_AGENDAWIZARD_PROPERTIES" val="910.4155/311.8872/5.267795/19.05543"/>
  <p:tag name="EE4P_AGENDAWIZARD_CONTENT" val="/94"/>
</p:tagLst>
</file>

<file path=ppt/tags/tag807.xml><?xml version="1.0" encoding="utf-8"?>
<p:tagLst xmlns:a="http://schemas.openxmlformats.org/drawingml/2006/main" xmlns:r="http://schemas.openxmlformats.org/officeDocument/2006/relationships" xmlns:p="http://schemas.openxmlformats.org/presentationml/2006/main">
  <p:tag name="EE4P_AGENDAWIZARD" val="item_fdb20c27-7c5b-49ad-af57-77141cb46e3e_Topic"/>
  <p:tag name="EE4P_AGENDAWIZARD_CONTENT" val="/YOLOv6"/>
  <p:tag name="EE4P_AGENDAWIZARD_PROPERTIES" val="62.57953/311.8872/154.1991/19.05543"/>
</p:tagLst>
</file>

<file path=ppt/tags/tag808.xml><?xml version="1.0" encoding="utf-8"?>
<p:tagLst xmlns:a="http://schemas.openxmlformats.org/drawingml/2006/main" xmlns:r="http://schemas.openxmlformats.org/officeDocument/2006/relationships" xmlns:p="http://schemas.openxmlformats.org/presentationml/2006/main">
  <p:tag name="EE4P_AGENDAWIZARD" val="item_fdb20c27-7c5b-49ad-af57-77141cb46e3e_ItemNo"/>
  <p:tag name="EE4P_AGENDAWIZARD_CONTENT" val="/9"/>
  <p:tag name="EE4P_AGENDAWIZARD_PROPERTIES" val="40.49992/311.8872/19.05543/19.05543"/>
</p:tagLst>
</file>

<file path=ppt/tags/tag809.xml><?xml version="1.0" encoding="utf-8"?>
<p:tagLst xmlns:a="http://schemas.openxmlformats.org/drawingml/2006/main" xmlns:r="http://schemas.openxmlformats.org/officeDocument/2006/relationships" xmlns:p="http://schemas.openxmlformats.org/presentationml/2006/main">
  <p:tag name="EE4P_AGENDAWIZARD" val="item_8c0a9f6a-ec23-4339-b204-1ad784653cd2_PageNo"/>
  <p:tag name="EE4P_AGENDAWIZARD_PROPERTIES" val="910.4155/289.8075/5.267795/19.05543"/>
  <p:tag name="EE4P_AGENDAWIZARD_CONTENT" val="/91"/>
</p:tagLst>
</file>

<file path=ppt/tags/tag8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10.xml><?xml version="1.0" encoding="utf-8"?>
<p:tagLst xmlns:a="http://schemas.openxmlformats.org/drawingml/2006/main" xmlns:r="http://schemas.openxmlformats.org/officeDocument/2006/relationships" xmlns:p="http://schemas.openxmlformats.org/presentationml/2006/main">
  <p:tag name="EE4P_AGENDAWIZARD" val="item_8c0a9f6a-ec23-4339-b204-1ad784653cd2_Topic"/>
  <p:tag name="EE4P_AGENDAWIZARD_CONTENT" val="/YOLOX"/>
  <p:tag name="EE4P_AGENDAWIZARD_PROPERTIES" val="62.57953/289.8075/154.1991/19.05543"/>
</p:tagLst>
</file>

<file path=ppt/tags/tag811.xml><?xml version="1.0" encoding="utf-8"?>
<p:tagLst xmlns:a="http://schemas.openxmlformats.org/drawingml/2006/main" xmlns:r="http://schemas.openxmlformats.org/officeDocument/2006/relationships" xmlns:p="http://schemas.openxmlformats.org/presentationml/2006/main">
  <p:tag name="EE4P_AGENDAWIZARD" val="item_8c0a9f6a-ec23-4339-b204-1ad784653cd2_ItemNo"/>
  <p:tag name="EE4P_AGENDAWIZARD_CONTENT" val="/8"/>
  <p:tag name="EE4P_AGENDAWIZARD_PROPERTIES" val="40.49992/289.8075/19.05543/19.05543"/>
</p:tagLst>
</file>

<file path=ppt/tags/tag812.xml><?xml version="1.0" encoding="utf-8"?>
<p:tagLst xmlns:a="http://schemas.openxmlformats.org/drawingml/2006/main" xmlns:r="http://schemas.openxmlformats.org/officeDocument/2006/relationships" xmlns:p="http://schemas.openxmlformats.org/presentationml/2006/main">
  <p:tag name="EE4P_AGENDAWIZARD" val="item_ee8c388e-0af6-4792-a606-0733a6db944a_Element"/>
</p:tagLst>
</file>

<file path=ppt/tags/tag813.xml><?xml version="1.0" encoding="utf-8"?>
<p:tagLst xmlns:a="http://schemas.openxmlformats.org/drawingml/2006/main" xmlns:r="http://schemas.openxmlformats.org/officeDocument/2006/relationships" xmlns:p="http://schemas.openxmlformats.org/presentationml/2006/main">
  <p:tag name="EE4P_AGENDAWIZARD" val="item_ee8c388e-0af6-4792-a606-0733a6db944a_PageNo"/>
  <p:tag name="EE4P_AGENDAWIZARD_PROPERTIES" val="910.4155/267.7279/5.267795/19.05536"/>
  <p:tag name="EE4P_AGENDAWIZARD_CONTENT" val="/88"/>
</p:tagLst>
</file>

<file path=ppt/tags/tag814.xml><?xml version="1.0" encoding="utf-8"?>
<p:tagLst xmlns:a="http://schemas.openxmlformats.org/drawingml/2006/main" xmlns:r="http://schemas.openxmlformats.org/officeDocument/2006/relationships" xmlns:p="http://schemas.openxmlformats.org/presentationml/2006/main">
  <p:tag name="EE4P_AGENDAWIZARD" val="item_ee8c388e-0af6-4792-a606-0733a6db944a_Topic"/>
  <p:tag name="EE4P_AGENDAWIZARD_CONTENT" val="/YOLOR"/>
  <p:tag name="EE4P_AGENDAWIZARD_PROPERTIES" val="62.57953/267.7279/154.1991/19.05536"/>
</p:tagLst>
</file>

<file path=ppt/tags/tag815.xml><?xml version="1.0" encoding="utf-8"?>
<p:tagLst xmlns:a="http://schemas.openxmlformats.org/drawingml/2006/main" xmlns:r="http://schemas.openxmlformats.org/officeDocument/2006/relationships" xmlns:p="http://schemas.openxmlformats.org/presentationml/2006/main">
  <p:tag name="EE4P_AGENDAWIZARD" val="item_ee8c388e-0af6-4792-a606-0733a6db944a_ItemNo"/>
  <p:tag name="EE4P_AGENDAWIZARD_CONTENT" val="/7"/>
  <p:tag name="EE4P_AGENDAWIZARD_PROPERTIES" val="40.49992/267.7279/19.05543/19.05536"/>
</p:tagLst>
</file>

<file path=ppt/tags/tag816.xml><?xml version="1.0" encoding="utf-8"?>
<p:tagLst xmlns:a="http://schemas.openxmlformats.org/drawingml/2006/main" xmlns:r="http://schemas.openxmlformats.org/officeDocument/2006/relationships" xmlns:p="http://schemas.openxmlformats.org/presentationml/2006/main">
  <p:tag name="EE4P_AGENDAWIZARD" val="item_e686a40c-d6b7-415b-946e-7f370d22457d_PageNo"/>
  <p:tag name="EE4P_AGENDAWIZARD_PROPERTIES" val="910.4155/245.6482/5.267795/19.05543"/>
  <p:tag name="EE4P_AGENDAWIZARD_CONTENT" val="/85"/>
</p:tagLst>
</file>

<file path=ppt/tags/tag817.xml><?xml version="1.0" encoding="utf-8"?>
<p:tagLst xmlns:a="http://schemas.openxmlformats.org/drawingml/2006/main" xmlns:r="http://schemas.openxmlformats.org/officeDocument/2006/relationships" xmlns:p="http://schemas.openxmlformats.org/presentationml/2006/main">
  <p:tag name="EE4P_AGENDAWIZARD" val="item_e686a40c-d6b7-415b-946e-7f370d22457d_Topic"/>
  <p:tag name="EE4P_AGENDAWIZARD_CONTENT" val="/Scaled-YOLOv4"/>
  <p:tag name="EE4P_AGENDAWIZARD_PROPERTIES" val="62.57953/245.6482/154.1991/19.05543"/>
</p:tagLst>
</file>

<file path=ppt/tags/tag818.xml><?xml version="1.0" encoding="utf-8"?>
<p:tagLst xmlns:a="http://schemas.openxmlformats.org/drawingml/2006/main" xmlns:r="http://schemas.openxmlformats.org/officeDocument/2006/relationships" xmlns:p="http://schemas.openxmlformats.org/presentationml/2006/main">
  <p:tag name="EE4P_AGENDAWIZARD" val="item_e686a40c-d6b7-415b-946e-7f370d22457d_ItemNo"/>
  <p:tag name="EE4P_AGENDAWIZARD_CONTENT" val="/6"/>
  <p:tag name="EE4P_AGENDAWIZARD_PROPERTIES" val="40.49992/245.6482/19.05543/19.05543"/>
</p:tagLst>
</file>

<file path=ppt/tags/tag819.xml><?xml version="1.0" encoding="utf-8"?>
<p:tagLst xmlns:a="http://schemas.openxmlformats.org/drawingml/2006/main" xmlns:r="http://schemas.openxmlformats.org/officeDocument/2006/relationships" xmlns:p="http://schemas.openxmlformats.org/presentationml/2006/main">
  <p:tag name="EE4P_AGENDAWIZARD" val="item_90ccecf7-1a88-476a-9995-f385df1ecb6d_PageNo"/>
  <p:tag name="EE4P_AGENDAWIZARD_PROPERTIES" val="910.4155/223.5685/5.267795/19.05543"/>
  <p:tag name="EE4P_AGENDAWIZARD_CONTENT" val="/81"/>
</p:tagLst>
</file>

<file path=ppt/tags/tag82.xml><?xml version="1.0" encoding="utf-8"?>
<p:tagLst xmlns:a="http://schemas.openxmlformats.org/drawingml/2006/main" xmlns:r="http://schemas.openxmlformats.org/officeDocument/2006/relationships" xmlns:p="http://schemas.openxmlformats.org/presentationml/2006/main">
  <p:tag name="EE4P_SLIDEID" val="44da4fb5-31b1-4722-8c73-2cf2d4ae479d"/>
</p:tagLst>
</file>

<file path=ppt/tags/tag820.xml><?xml version="1.0" encoding="utf-8"?>
<p:tagLst xmlns:a="http://schemas.openxmlformats.org/drawingml/2006/main" xmlns:r="http://schemas.openxmlformats.org/officeDocument/2006/relationships" xmlns:p="http://schemas.openxmlformats.org/presentationml/2006/main">
  <p:tag name="EE4P_AGENDAWIZARD" val="item_90ccecf7-1a88-476a-9995-f385df1ecb6d_Topic"/>
  <p:tag name="EE4P_AGENDAWIZARD_CONTENT" val="/YOLOv5"/>
  <p:tag name="EE4P_AGENDAWIZARD_PROPERTIES" val="62.57953/223.5685/154.1991/19.05543"/>
</p:tagLst>
</file>

<file path=ppt/tags/tag821.xml><?xml version="1.0" encoding="utf-8"?>
<p:tagLst xmlns:a="http://schemas.openxmlformats.org/drawingml/2006/main" xmlns:r="http://schemas.openxmlformats.org/officeDocument/2006/relationships" xmlns:p="http://schemas.openxmlformats.org/presentationml/2006/main">
  <p:tag name="EE4P_AGENDAWIZARD" val="item_90ccecf7-1a88-476a-9995-f385df1ecb6d_ItemNo"/>
  <p:tag name="EE4P_AGENDAWIZARD_CONTENT" val="/5"/>
  <p:tag name="EE4P_AGENDAWIZARD_PROPERTIES" val="40.49992/223.5685/19.05543/19.05543"/>
</p:tagLst>
</file>

<file path=ppt/tags/tag822.xml><?xml version="1.0" encoding="utf-8"?>
<p:tagLst xmlns:a="http://schemas.openxmlformats.org/drawingml/2006/main" xmlns:r="http://schemas.openxmlformats.org/officeDocument/2006/relationships" xmlns:p="http://schemas.openxmlformats.org/presentationml/2006/main">
  <p:tag name="EE4P_AGENDAWIZARD" val="item_bb633197-64b9-4d62-b3c9-eca77b982714_PageNo"/>
  <p:tag name="EE4P_AGENDAWIZARD_PROPERTIES" val="910.4155/201.4889/5.267795/19.05543"/>
  <p:tag name="EE4P_AGENDAWIZARD_CONTENT" val="/76"/>
</p:tagLst>
</file>

<file path=ppt/tags/tag823.xml><?xml version="1.0" encoding="utf-8"?>
<p:tagLst xmlns:a="http://schemas.openxmlformats.org/drawingml/2006/main" xmlns:r="http://schemas.openxmlformats.org/officeDocument/2006/relationships" xmlns:p="http://schemas.openxmlformats.org/presentationml/2006/main">
  <p:tag name="EE4P_AGENDAWIZARD" val="item_bb633197-64b9-4d62-b3c9-eca77b982714_Topic"/>
  <p:tag name="EE4P_AGENDAWIZARD_CONTENT" val="/YOLOv4"/>
  <p:tag name="EE4P_AGENDAWIZARD_PROPERTIES" val="62.57953/201.4889/154.1991/19.05543"/>
</p:tagLst>
</file>

<file path=ppt/tags/tag824.xml><?xml version="1.0" encoding="utf-8"?>
<p:tagLst xmlns:a="http://schemas.openxmlformats.org/drawingml/2006/main" xmlns:r="http://schemas.openxmlformats.org/officeDocument/2006/relationships" xmlns:p="http://schemas.openxmlformats.org/presentationml/2006/main">
  <p:tag name="EE4P_AGENDAWIZARD" val="item_bb633197-64b9-4d62-b3c9-eca77b982714_ItemNo"/>
  <p:tag name="EE4P_AGENDAWIZARD_CONTENT" val="/4"/>
  <p:tag name="EE4P_AGENDAWIZARD_PROPERTIES" val="40.49992/201.4889/19.05543/19.05543"/>
</p:tagLst>
</file>

<file path=ppt/tags/tag825.xml><?xml version="1.0" encoding="utf-8"?>
<p:tagLst xmlns:a="http://schemas.openxmlformats.org/drawingml/2006/main" xmlns:r="http://schemas.openxmlformats.org/officeDocument/2006/relationships" xmlns:p="http://schemas.openxmlformats.org/presentationml/2006/main">
  <p:tag name="EE4P_AGENDAWIZARD" val="item_55787c8c-e318-4e99-983c-6f4014e75aa1_PageNo"/>
  <p:tag name="EE4P_AGENDAWIZARD_PROPERTIES" val="910.4155/179.4093/5.267795/19.05543"/>
  <p:tag name="EE4P_AGENDAWIZARD_CONTENT" val="/69"/>
</p:tagLst>
</file>

<file path=ppt/tags/tag826.xml><?xml version="1.0" encoding="utf-8"?>
<p:tagLst xmlns:a="http://schemas.openxmlformats.org/drawingml/2006/main" xmlns:r="http://schemas.openxmlformats.org/officeDocument/2006/relationships" xmlns:p="http://schemas.openxmlformats.org/presentationml/2006/main">
  <p:tag name="EE4P_AGENDAWIZARD" val="item_55787c8c-e318-4e99-983c-6f4014e75aa1_Topic"/>
  <p:tag name="EE4P_AGENDAWIZARD_CONTENT" val="/YOLOv3"/>
  <p:tag name="EE4P_AGENDAWIZARD_PROPERTIES" val="62.57953/179.4093/154.1991/19.05543"/>
</p:tagLst>
</file>

<file path=ppt/tags/tag827.xml><?xml version="1.0" encoding="utf-8"?>
<p:tagLst xmlns:a="http://schemas.openxmlformats.org/drawingml/2006/main" xmlns:r="http://schemas.openxmlformats.org/officeDocument/2006/relationships" xmlns:p="http://schemas.openxmlformats.org/presentationml/2006/main">
  <p:tag name="EE4P_AGENDAWIZARD" val="item_55787c8c-e318-4e99-983c-6f4014e75aa1_ItemNo"/>
  <p:tag name="EE4P_AGENDAWIZARD_CONTENT" val="/3"/>
  <p:tag name="EE4P_AGENDAWIZARD_PROPERTIES" val="40.49992/179.4093/19.05543/19.05543"/>
</p:tagLst>
</file>

<file path=ppt/tags/tag828.xml><?xml version="1.0" encoding="utf-8"?>
<p:tagLst xmlns:a="http://schemas.openxmlformats.org/drawingml/2006/main" xmlns:r="http://schemas.openxmlformats.org/officeDocument/2006/relationships" xmlns:p="http://schemas.openxmlformats.org/presentationml/2006/main">
  <p:tag name="EE4P_AGENDAWIZARD" val="item_e3effbf2-c680-4a75-b917-58c654acdbde_PageNo"/>
  <p:tag name="EE4P_AGENDAWIZARD_PROPERTIES" val="910.4155/157.3296/5.267795/19.05543"/>
  <p:tag name="EE4P_AGENDAWIZARD_CONTENT" val="/63"/>
</p:tagLst>
</file>

<file path=ppt/tags/tag829.xml><?xml version="1.0" encoding="utf-8"?>
<p:tagLst xmlns:a="http://schemas.openxmlformats.org/drawingml/2006/main" xmlns:r="http://schemas.openxmlformats.org/officeDocument/2006/relationships" xmlns:p="http://schemas.openxmlformats.org/presentationml/2006/main">
  <p:tag name="EE4P_AGENDAWIZARD" val="item_e3effbf2-c680-4a75-b917-58c654acdbde_Topic"/>
  <p:tag name="EE4P_AGENDAWIZARD_CONTENT" val="/YOLO9000"/>
  <p:tag name="EE4P_AGENDAWIZARD_PROPERTIES" val="62.57953/157.3296/154.1991/19.05543"/>
</p:tagLst>
</file>

<file path=ppt/tags/tag83.xml><?xml version="1.0" encoding="utf-8"?>
<p:tagLst xmlns:a="http://schemas.openxmlformats.org/drawingml/2006/main" xmlns:r="http://schemas.openxmlformats.org/officeDocument/2006/relationships" xmlns:p="http://schemas.openxmlformats.org/presentationml/2006/main">
  <p:tag name="EE4P_AGENDAWIZARD" val="item_34f253b2-3044-4574-9970-4cf76daca6c8_PageNo"/>
  <p:tag name="EE4P_AGENDAWIZARD_PROPERTIES" val="904.603/390.7831/8.709291/31.50472"/>
  <p:tag name="EE4P_AGENDAWIZARD_CONTENT" val="/143"/>
</p:tagLst>
</file>

<file path=ppt/tags/tag830.xml><?xml version="1.0" encoding="utf-8"?>
<p:tagLst xmlns:a="http://schemas.openxmlformats.org/drawingml/2006/main" xmlns:r="http://schemas.openxmlformats.org/officeDocument/2006/relationships" xmlns:p="http://schemas.openxmlformats.org/presentationml/2006/main">
  <p:tag name="EE4P_AGENDAWIZARD" val="item_e3effbf2-c680-4a75-b917-58c654acdbde_ItemNo"/>
  <p:tag name="EE4P_AGENDAWIZARD_CONTENT" val="/2"/>
  <p:tag name="EE4P_AGENDAWIZARD_PROPERTIES" val="40.49992/157.3296/19.05543/19.05543"/>
</p:tagLst>
</file>

<file path=ppt/tags/tag831.xml><?xml version="1.0" encoding="utf-8"?>
<p:tagLst xmlns:a="http://schemas.openxmlformats.org/drawingml/2006/main" xmlns:r="http://schemas.openxmlformats.org/officeDocument/2006/relationships" xmlns:p="http://schemas.openxmlformats.org/presentationml/2006/main">
  <p:tag name="EE4P_AGENDAWIZARD" val="item_73c50061-2ef5-463e-901c-c6cb38993807_PageNo"/>
  <p:tag name="EE4P_AGENDAWIZARD_PROPERTIES" val="910.4155/135.25/5.267795/19.05543"/>
  <p:tag name="EE4P_AGENDAWIZARD_CONTENT" val="/55"/>
</p:tagLst>
</file>

<file path=ppt/tags/tag832.xml><?xml version="1.0" encoding="utf-8"?>
<p:tagLst xmlns:a="http://schemas.openxmlformats.org/drawingml/2006/main" xmlns:r="http://schemas.openxmlformats.org/officeDocument/2006/relationships" xmlns:p="http://schemas.openxmlformats.org/presentationml/2006/main">
  <p:tag name="EE4P_AGENDAWIZARD" val="item_73c50061-2ef5-463e-901c-c6cb38993807_Topic"/>
  <p:tag name="EE4P_AGENDAWIZARD_CONTENT" val="/You Only Look Once"/>
  <p:tag name="EE4P_AGENDAWIZARD_PROPERTIES" val="62.57953/135.25/154.1991/19.05543"/>
</p:tagLst>
</file>

<file path=ppt/tags/tag833.xml><?xml version="1.0" encoding="utf-8"?>
<p:tagLst xmlns:a="http://schemas.openxmlformats.org/drawingml/2006/main" xmlns:r="http://schemas.openxmlformats.org/officeDocument/2006/relationships" xmlns:p="http://schemas.openxmlformats.org/presentationml/2006/main">
  <p:tag name="EE4P_AGENDAWIZARD" val="item_73c50061-2ef5-463e-901c-c6cb38993807_ItemNo"/>
  <p:tag name="EE4P_AGENDAWIZARD_CONTENT" val="/1"/>
  <p:tag name="EE4P_AGENDAWIZARD_PROPERTIES" val="40.49992/135.25/19.05543/19.05543"/>
</p:tagLst>
</file>

<file path=ppt/tags/tag83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8.xml><?xml version="1.0" encoding="utf-8"?>
<p:tagLst xmlns:a="http://schemas.openxmlformats.org/drawingml/2006/main" xmlns:r="http://schemas.openxmlformats.org/officeDocument/2006/relationships" xmlns:p="http://schemas.openxmlformats.org/presentationml/2006/main">
  <p:tag name="EE4P_TEMPLATESTYLE" val="5"/>
</p:tagLst>
</file>

<file path=ppt/tags/tag839.xml><?xml version="1.0" encoding="utf-8"?>
<p:tagLst xmlns:a="http://schemas.openxmlformats.org/drawingml/2006/main" xmlns:r="http://schemas.openxmlformats.org/officeDocument/2006/relationships" xmlns:p="http://schemas.openxmlformats.org/presentationml/2006/main">
  <p:tag name="EE4P_SLIDEID" val="8c0a9f6a-ec23-4339-b204-1ad784653cd2"/>
</p:tagLst>
</file>

<file path=ppt/tags/tag84.xml><?xml version="1.0" encoding="utf-8"?>
<p:tagLst xmlns:a="http://schemas.openxmlformats.org/drawingml/2006/main" xmlns:r="http://schemas.openxmlformats.org/officeDocument/2006/relationships" xmlns:p="http://schemas.openxmlformats.org/presentationml/2006/main">
  <p:tag name="EE4P_AGENDAWIZARD" val="item_34f253b2-3044-4574-9970-4cf76daca6c8_Topic"/>
  <p:tag name="EE4P_AGENDAWIZARD_CONTENT" val="/写在最后"/>
  <p:tag name="EE4P_AGENDAWIZARD_PROPERTIES" val="77.00465/390.7831/204.1258/31.50472"/>
</p:tagLst>
</file>

<file path=ppt/tags/tag840.xml><?xml version="1.0" encoding="utf-8"?>
<p:tagLst xmlns:a="http://schemas.openxmlformats.org/drawingml/2006/main" xmlns:r="http://schemas.openxmlformats.org/officeDocument/2006/relationships" xmlns:p="http://schemas.openxmlformats.org/presentationml/2006/main">
  <p:tag name="EE4P_AGENDAWIZARD" val="item_951219b9-2655-4923-a391-53bd2df846b5_PageNo"/>
  <p:tag name="EE4P_AGENDAWIZARD_PROPERTIES" val="910.4155/466.4447/5.267795/19.05543"/>
  <p:tag name="EE4P_AGENDAWIZARD_CONTENT" val="/132"/>
</p:tagLst>
</file>

<file path=ppt/tags/tag841.xml><?xml version="1.0" encoding="utf-8"?>
<p:tagLst xmlns:a="http://schemas.openxmlformats.org/drawingml/2006/main" xmlns:r="http://schemas.openxmlformats.org/officeDocument/2006/relationships" xmlns:p="http://schemas.openxmlformats.org/presentationml/2006/main">
  <p:tag name="EE4P_AGENDAWIZARD" val="item_951219b9-2655-4923-a391-53bd2df846b5_Topic"/>
  <p:tag name="EE4P_AGENDAWIZARD_CONTENT" val="/YOLOv9"/>
  <p:tag name="EE4P_AGENDAWIZARD_PROPERTIES" val="62.57953/466.4447/154.1991/19.05543"/>
</p:tagLst>
</file>

<file path=ppt/tags/tag842.xml><?xml version="1.0" encoding="utf-8"?>
<p:tagLst xmlns:a="http://schemas.openxmlformats.org/drawingml/2006/main" xmlns:r="http://schemas.openxmlformats.org/officeDocument/2006/relationships" xmlns:p="http://schemas.openxmlformats.org/presentationml/2006/main">
  <p:tag name="EE4P_AGENDAWIZARD" val="item_951219b9-2655-4923-a391-53bd2df846b5_ItemNo"/>
  <p:tag name="EE4P_AGENDAWIZARD_CONTENT" val="/16"/>
  <p:tag name="EE4P_AGENDAWIZARD_PROPERTIES" val="40.49992/466.4447/19.05543/19.05543"/>
</p:tagLst>
</file>

<file path=ppt/tags/tag843.xml><?xml version="1.0" encoding="utf-8"?>
<p:tagLst xmlns:a="http://schemas.openxmlformats.org/drawingml/2006/main" xmlns:r="http://schemas.openxmlformats.org/officeDocument/2006/relationships" xmlns:p="http://schemas.openxmlformats.org/presentationml/2006/main">
  <p:tag name="EE4P_AGENDAWIZARD" val="item_f0b92527-73ca-4038-a3d9-fe77d63e682c_PageNo"/>
  <p:tag name="EE4P_AGENDAWIZARD_PROPERTIES" val="910.4155/444.3651/5.267795/19.05543"/>
  <p:tag name="EE4P_AGENDAWIZARD_CONTENT" val="/124"/>
</p:tagLst>
</file>

<file path=ppt/tags/tag844.xml><?xml version="1.0" encoding="utf-8"?>
<p:tagLst xmlns:a="http://schemas.openxmlformats.org/drawingml/2006/main" xmlns:r="http://schemas.openxmlformats.org/officeDocument/2006/relationships" xmlns:p="http://schemas.openxmlformats.org/presentationml/2006/main">
  <p:tag name="EE4P_AGENDAWIZARD" val="item_f0b92527-73ca-4038-a3d9-fe77d63e682c_Topic"/>
  <p:tag name="EE4P_AGENDAWIZARD_CONTENT" val="/YOLO-World"/>
  <p:tag name="EE4P_AGENDAWIZARD_PROPERTIES" val="62.57953/444.3651/154.1991/19.05543"/>
</p:tagLst>
</file>

<file path=ppt/tags/tag845.xml><?xml version="1.0" encoding="utf-8"?>
<p:tagLst xmlns:a="http://schemas.openxmlformats.org/drawingml/2006/main" xmlns:r="http://schemas.openxmlformats.org/officeDocument/2006/relationships" xmlns:p="http://schemas.openxmlformats.org/presentationml/2006/main">
  <p:tag name="EE4P_AGENDAWIZARD" val="item_f0b92527-73ca-4038-a3d9-fe77d63e682c_ItemNo"/>
  <p:tag name="EE4P_AGENDAWIZARD_CONTENT" val="/15"/>
  <p:tag name="EE4P_AGENDAWIZARD_PROPERTIES" val="40.49992/444.3651/19.05543/19.05543"/>
</p:tagLst>
</file>

<file path=ppt/tags/tag846.xml><?xml version="1.0" encoding="utf-8"?>
<p:tagLst xmlns:a="http://schemas.openxmlformats.org/drawingml/2006/main" xmlns:r="http://schemas.openxmlformats.org/officeDocument/2006/relationships" xmlns:p="http://schemas.openxmlformats.org/presentationml/2006/main">
  <p:tag name="EE4P_AGENDAWIZARD" val="item_843462fd-bd4c-4a19-8c73-2db80e62d07c_PageNo"/>
  <p:tag name="EE4P_AGENDAWIZARD_PROPERTIES" val="910.4155/422.2854/5.267795/19.05536"/>
  <p:tag name="EE4P_AGENDAWIZARD_CONTENT" val="/120"/>
</p:tagLst>
</file>

<file path=ppt/tags/tag847.xml><?xml version="1.0" encoding="utf-8"?>
<p:tagLst xmlns:a="http://schemas.openxmlformats.org/drawingml/2006/main" xmlns:r="http://schemas.openxmlformats.org/officeDocument/2006/relationships" xmlns:p="http://schemas.openxmlformats.org/presentationml/2006/main">
  <p:tag name="EE4P_AGENDAWIZARD" val="item_843462fd-bd4c-4a19-8c73-2db80e62d07c_Topic"/>
  <p:tag name="EE4P_AGENDAWIZARD_CONTENT" val="/YOLO-NAS"/>
  <p:tag name="EE4P_AGENDAWIZARD_PROPERTIES" val="62.57953/422.2854/154.1991/19.05536"/>
</p:tagLst>
</file>

<file path=ppt/tags/tag848.xml><?xml version="1.0" encoding="utf-8"?>
<p:tagLst xmlns:a="http://schemas.openxmlformats.org/drawingml/2006/main" xmlns:r="http://schemas.openxmlformats.org/officeDocument/2006/relationships" xmlns:p="http://schemas.openxmlformats.org/presentationml/2006/main">
  <p:tag name="EE4P_AGENDAWIZARD" val="item_843462fd-bd4c-4a19-8c73-2db80e62d07c_ItemNo"/>
  <p:tag name="EE4P_AGENDAWIZARD_CONTENT" val="/14"/>
  <p:tag name="EE4P_AGENDAWIZARD_PROPERTIES" val="40.49992/422.2854/19.05543/19.05536"/>
</p:tagLst>
</file>

<file path=ppt/tags/tag849.xml><?xml version="1.0" encoding="utf-8"?>
<p:tagLst xmlns:a="http://schemas.openxmlformats.org/drawingml/2006/main" xmlns:r="http://schemas.openxmlformats.org/officeDocument/2006/relationships" xmlns:p="http://schemas.openxmlformats.org/presentationml/2006/main">
  <p:tag name="EE4P_AGENDAWIZARD" val="item_bfb95e89-a131-4b34-b727-9216ca22d070_PageNo"/>
  <p:tag name="EE4P_AGENDAWIZARD_PROPERTIES" val="910.4155/400.2057/5.267795/19.05543"/>
  <p:tag name="EE4P_AGENDAWIZARD_CONTENT" val="/111"/>
</p:tagLst>
</file>

<file path=ppt/tags/tag85.xml><?xml version="1.0" encoding="utf-8"?>
<p:tagLst xmlns:a="http://schemas.openxmlformats.org/drawingml/2006/main" xmlns:r="http://schemas.openxmlformats.org/officeDocument/2006/relationships" xmlns:p="http://schemas.openxmlformats.org/presentationml/2006/main">
  <p:tag name="EE4P_AGENDAWIZARD" val="item_34f253b2-3044-4574-9970-4cf76daca6c8_ItemNo"/>
  <p:tag name="EE4P_AGENDAWIZARD_CONTENT" val="/5"/>
  <p:tag name="EE4P_AGENDAWIZARD_PROPERTIES" val="40.49992/390.7831/31.50472/31.50472"/>
</p:tagLst>
</file>

<file path=ppt/tags/tag850.xml><?xml version="1.0" encoding="utf-8"?>
<p:tagLst xmlns:a="http://schemas.openxmlformats.org/drawingml/2006/main" xmlns:r="http://schemas.openxmlformats.org/officeDocument/2006/relationships" xmlns:p="http://schemas.openxmlformats.org/presentationml/2006/main">
  <p:tag name="EE4P_AGENDAWIZARD" val="item_bfb95e89-a131-4b34-b727-9216ca22d070_Topic"/>
  <p:tag name="EE4P_AGENDAWIZARD_CONTENT" val="/PP-YOLO PP-YOLOv2 PP-YOLOvE"/>
  <p:tag name="EE4P_AGENDAWIZARD_PROPERTIES" val="62.57953/400.2057/154.1991/19.05543"/>
</p:tagLst>
</file>

<file path=ppt/tags/tag851.xml><?xml version="1.0" encoding="utf-8"?>
<p:tagLst xmlns:a="http://schemas.openxmlformats.org/drawingml/2006/main" xmlns:r="http://schemas.openxmlformats.org/officeDocument/2006/relationships" xmlns:p="http://schemas.openxmlformats.org/presentationml/2006/main">
  <p:tag name="EE4P_AGENDAWIZARD" val="item_bfb95e89-a131-4b34-b727-9216ca22d070_ItemNo"/>
  <p:tag name="EE4P_AGENDAWIZARD_CONTENT" val="/13"/>
  <p:tag name="EE4P_AGENDAWIZARD_PROPERTIES" val="40.49992/400.2057/19.05543/19.05543"/>
</p:tagLst>
</file>

<file path=ppt/tags/tag852.xml><?xml version="1.0" encoding="utf-8"?>
<p:tagLst xmlns:a="http://schemas.openxmlformats.org/drawingml/2006/main" xmlns:r="http://schemas.openxmlformats.org/officeDocument/2006/relationships" xmlns:p="http://schemas.openxmlformats.org/presentationml/2006/main">
  <p:tag name="EE4P_AGENDAWIZARD" val="item_eacb9316-6b68-4662-94b8-c848f6f7cc96_PageNo"/>
  <p:tag name="EE4P_AGENDAWIZARD_PROPERTIES" val="910.4155/378.1261/5.267795/19.05543"/>
  <p:tag name="EE4P_AGENDAWIZARD_CONTENT" val="/106"/>
</p:tagLst>
</file>

<file path=ppt/tags/tag853.xml><?xml version="1.0" encoding="utf-8"?>
<p:tagLst xmlns:a="http://schemas.openxmlformats.org/drawingml/2006/main" xmlns:r="http://schemas.openxmlformats.org/officeDocument/2006/relationships" xmlns:p="http://schemas.openxmlformats.org/presentationml/2006/main">
  <p:tag name="EE4P_AGENDAWIZARD" val="item_eacb9316-6b68-4662-94b8-c848f6f7cc96_Topic"/>
  <p:tag name="EE4P_AGENDAWIZARD_CONTENT" val="/YOLOv8"/>
  <p:tag name="EE4P_AGENDAWIZARD_PROPERTIES" val="62.57953/378.1261/154.1991/19.05543"/>
</p:tagLst>
</file>

<file path=ppt/tags/tag854.xml><?xml version="1.0" encoding="utf-8"?>
<p:tagLst xmlns:a="http://schemas.openxmlformats.org/drawingml/2006/main" xmlns:r="http://schemas.openxmlformats.org/officeDocument/2006/relationships" xmlns:p="http://schemas.openxmlformats.org/presentationml/2006/main">
  <p:tag name="EE4P_AGENDAWIZARD" val="item_eacb9316-6b68-4662-94b8-c848f6f7cc96_ItemNo"/>
  <p:tag name="EE4P_AGENDAWIZARD_CONTENT" val="/12"/>
  <p:tag name="EE4P_AGENDAWIZARD_PROPERTIES" val="40.49992/378.1261/19.05543/19.05543"/>
</p:tagLst>
</file>

<file path=ppt/tags/tag855.xml><?xml version="1.0" encoding="utf-8"?>
<p:tagLst xmlns:a="http://schemas.openxmlformats.org/drawingml/2006/main" xmlns:r="http://schemas.openxmlformats.org/officeDocument/2006/relationships" xmlns:p="http://schemas.openxmlformats.org/presentationml/2006/main">
  <p:tag name="EE4P_AGENDAWIZARD" val="item_687e02da-61f6-4a46-932a-b7b658afd324_PageNo"/>
  <p:tag name="EE4P_AGENDAWIZARD_PROPERTIES" val="910.4155/356.0464/5.267795/19.05543"/>
  <p:tag name="EE4P_AGENDAWIZARD_CONTENT" val="/102"/>
</p:tagLst>
</file>

<file path=ppt/tags/tag856.xml><?xml version="1.0" encoding="utf-8"?>
<p:tagLst xmlns:a="http://schemas.openxmlformats.org/drawingml/2006/main" xmlns:r="http://schemas.openxmlformats.org/officeDocument/2006/relationships" xmlns:p="http://schemas.openxmlformats.org/presentationml/2006/main">
  <p:tag name="EE4P_AGENDAWIZARD" val="item_687e02da-61f6-4a46-932a-b7b658afd324_Topic"/>
  <p:tag name="EE4P_AGENDAWIZARD_CONTENT" val="/DAMO-YOLO"/>
  <p:tag name="EE4P_AGENDAWIZARD_PROPERTIES" val="62.57953/356.0464/154.1991/19.05543"/>
</p:tagLst>
</file>

<file path=ppt/tags/tag857.xml><?xml version="1.0" encoding="utf-8"?>
<p:tagLst xmlns:a="http://schemas.openxmlformats.org/drawingml/2006/main" xmlns:r="http://schemas.openxmlformats.org/officeDocument/2006/relationships" xmlns:p="http://schemas.openxmlformats.org/presentationml/2006/main">
  <p:tag name="EE4P_AGENDAWIZARD" val="item_687e02da-61f6-4a46-932a-b7b658afd324_ItemNo"/>
  <p:tag name="EE4P_AGENDAWIZARD_CONTENT" val="/11"/>
  <p:tag name="EE4P_AGENDAWIZARD_PROPERTIES" val="40.49992/356.0464/19.05543/19.05543"/>
</p:tagLst>
</file>

<file path=ppt/tags/tag858.xml><?xml version="1.0" encoding="utf-8"?>
<p:tagLst xmlns:a="http://schemas.openxmlformats.org/drawingml/2006/main" xmlns:r="http://schemas.openxmlformats.org/officeDocument/2006/relationships" xmlns:p="http://schemas.openxmlformats.org/presentationml/2006/main">
  <p:tag name="EE4P_AGENDAWIZARD" val="item_a13345af-30bf-4c06-aad8-28d108a0a77c_PageNo"/>
  <p:tag name="EE4P_AGENDAWIZARD_PROPERTIES" val="910.4155/333.9668/5.267795/19.05543"/>
  <p:tag name="EE4P_AGENDAWIZARD_CONTENT" val="/97"/>
</p:tagLst>
</file>

<file path=ppt/tags/tag859.xml><?xml version="1.0" encoding="utf-8"?>
<p:tagLst xmlns:a="http://schemas.openxmlformats.org/drawingml/2006/main" xmlns:r="http://schemas.openxmlformats.org/officeDocument/2006/relationships" xmlns:p="http://schemas.openxmlformats.org/presentationml/2006/main">
  <p:tag name="EE4P_AGENDAWIZARD" val="item_a13345af-30bf-4c06-aad8-28d108a0a77c_Topic"/>
  <p:tag name="EE4P_AGENDAWIZARD_CONTENT" val="/YOLOv7"/>
  <p:tag name="EE4P_AGENDAWIZARD_PROPERTIES" val="62.57953/333.9668/154.1991/19.05543"/>
</p:tagLst>
</file>

<file path=ppt/tags/tag86.xml><?xml version="1.0" encoding="utf-8"?>
<p:tagLst xmlns:a="http://schemas.openxmlformats.org/drawingml/2006/main" xmlns:r="http://schemas.openxmlformats.org/officeDocument/2006/relationships" xmlns:p="http://schemas.openxmlformats.org/presentationml/2006/main">
  <p:tag name="EE4P_AGENDAWIZARD" val="item_c60992c8-7d55-4dcf-8ecc-a61dd8265ca1_PageNo"/>
  <p:tag name="EE4P_AGENDAWIZARD_PROPERTIES" val="904.603/354.2784/8.709291/31.5048"/>
  <p:tag name="EE4P_AGENDAWIZARD_CONTENT" val="/141"/>
</p:tagLst>
</file>

<file path=ppt/tags/tag860.xml><?xml version="1.0" encoding="utf-8"?>
<p:tagLst xmlns:a="http://schemas.openxmlformats.org/drawingml/2006/main" xmlns:r="http://schemas.openxmlformats.org/officeDocument/2006/relationships" xmlns:p="http://schemas.openxmlformats.org/presentationml/2006/main">
  <p:tag name="EE4P_AGENDAWIZARD" val="item_a13345af-30bf-4c06-aad8-28d108a0a77c_ItemNo"/>
  <p:tag name="EE4P_AGENDAWIZARD_CONTENT" val="/10"/>
  <p:tag name="EE4P_AGENDAWIZARD_PROPERTIES" val="40.49992/333.9668/19.05543/19.05543"/>
</p:tagLst>
</file>

<file path=ppt/tags/tag861.xml><?xml version="1.0" encoding="utf-8"?>
<p:tagLst xmlns:a="http://schemas.openxmlformats.org/drawingml/2006/main" xmlns:r="http://schemas.openxmlformats.org/officeDocument/2006/relationships" xmlns:p="http://schemas.openxmlformats.org/presentationml/2006/main">
  <p:tag name="EE4P_AGENDAWIZARD" val="item_fdb20c27-7c5b-49ad-af57-77141cb46e3e_PageNo"/>
  <p:tag name="EE4P_AGENDAWIZARD_PROPERTIES" val="910.4155/311.8872/5.267795/19.05543"/>
  <p:tag name="EE4P_AGENDAWIZARD_CONTENT" val="/94"/>
</p:tagLst>
</file>

<file path=ppt/tags/tag862.xml><?xml version="1.0" encoding="utf-8"?>
<p:tagLst xmlns:a="http://schemas.openxmlformats.org/drawingml/2006/main" xmlns:r="http://schemas.openxmlformats.org/officeDocument/2006/relationships" xmlns:p="http://schemas.openxmlformats.org/presentationml/2006/main">
  <p:tag name="EE4P_AGENDAWIZARD" val="item_fdb20c27-7c5b-49ad-af57-77141cb46e3e_Topic"/>
  <p:tag name="EE4P_AGENDAWIZARD_CONTENT" val="/YOLOv6"/>
  <p:tag name="EE4P_AGENDAWIZARD_PROPERTIES" val="62.57953/311.8872/154.1991/19.05543"/>
</p:tagLst>
</file>

<file path=ppt/tags/tag863.xml><?xml version="1.0" encoding="utf-8"?>
<p:tagLst xmlns:a="http://schemas.openxmlformats.org/drawingml/2006/main" xmlns:r="http://schemas.openxmlformats.org/officeDocument/2006/relationships" xmlns:p="http://schemas.openxmlformats.org/presentationml/2006/main">
  <p:tag name="EE4P_AGENDAWIZARD" val="item_fdb20c27-7c5b-49ad-af57-77141cb46e3e_ItemNo"/>
  <p:tag name="EE4P_AGENDAWIZARD_CONTENT" val="/9"/>
  <p:tag name="EE4P_AGENDAWIZARD_PROPERTIES" val="40.49992/311.8872/19.05543/19.05543"/>
</p:tagLst>
</file>

<file path=ppt/tags/tag864.xml><?xml version="1.0" encoding="utf-8"?>
<p:tagLst xmlns:a="http://schemas.openxmlformats.org/drawingml/2006/main" xmlns:r="http://schemas.openxmlformats.org/officeDocument/2006/relationships" xmlns:p="http://schemas.openxmlformats.org/presentationml/2006/main">
  <p:tag name="EE4P_AGENDAWIZARD" val="item_8c0a9f6a-ec23-4339-b204-1ad784653cd2_Element"/>
</p:tagLst>
</file>

<file path=ppt/tags/tag865.xml><?xml version="1.0" encoding="utf-8"?>
<p:tagLst xmlns:a="http://schemas.openxmlformats.org/drawingml/2006/main" xmlns:r="http://schemas.openxmlformats.org/officeDocument/2006/relationships" xmlns:p="http://schemas.openxmlformats.org/presentationml/2006/main">
  <p:tag name="EE4P_AGENDAWIZARD" val="item_8c0a9f6a-ec23-4339-b204-1ad784653cd2_PageNo"/>
  <p:tag name="EE4P_AGENDAWIZARD_PROPERTIES" val="910.4155/289.8075/5.267795/19.05543"/>
  <p:tag name="EE4P_AGENDAWIZARD_CONTENT" val="/91"/>
</p:tagLst>
</file>

<file path=ppt/tags/tag866.xml><?xml version="1.0" encoding="utf-8"?>
<p:tagLst xmlns:a="http://schemas.openxmlformats.org/drawingml/2006/main" xmlns:r="http://schemas.openxmlformats.org/officeDocument/2006/relationships" xmlns:p="http://schemas.openxmlformats.org/presentationml/2006/main">
  <p:tag name="EE4P_AGENDAWIZARD" val="item_8c0a9f6a-ec23-4339-b204-1ad784653cd2_Topic"/>
  <p:tag name="EE4P_AGENDAWIZARD_CONTENT" val="/YOLOX"/>
  <p:tag name="EE4P_AGENDAWIZARD_PROPERTIES" val="62.57953/289.8075/154.1991/19.05543"/>
</p:tagLst>
</file>

<file path=ppt/tags/tag867.xml><?xml version="1.0" encoding="utf-8"?>
<p:tagLst xmlns:a="http://schemas.openxmlformats.org/drawingml/2006/main" xmlns:r="http://schemas.openxmlformats.org/officeDocument/2006/relationships" xmlns:p="http://schemas.openxmlformats.org/presentationml/2006/main">
  <p:tag name="EE4P_AGENDAWIZARD" val="item_8c0a9f6a-ec23-4339-b204-1ad784653cd2_ItemNo"/>
  <p:tag name="EE4P_AGENDAWIZARD_CONTENT" val="/8"/>
  <p:tag name="EE4P_AGENDAWIZARD_PROPERTIES" val="40.49992/289.8075/19.05543/19.05543"/>
</p:tagLst>
</file>

<file path=ppt/tags/tag868.xml><?xml version="1.0" encoding="utf-8"?>
<p:tagLst xmlns:a="http://schemas.openxmlformats.org/drawingml/2006/main" xmlns:r="http://schemas.openxmlformats.org/officeDocument/2006/relationships" xmlns:p="http://schemas.openxmlformats.org/presentationml/2006/main">
  <p:tag name="EE4P_AGENDAWIZARD" val="item_ee8c388e-0af6-4792-a606-0733a6db944a_PageNo"/>
  <p:tag name="EE4P_AGENDAWIZARD_PROPERTIES" val="910.4155/267.7279/5.267795/19.05536"/>
  <p:tag name="EE4P_AGENDAWIZARD_CONTENT" val="/88"/>
</p:tagLst>
</file>

<file path=ppt/tags/tag869.xml><?xml version="1.0" encoding="utf-8"?>
<p:tagLst xmlns:a="http://schemas.openxmlformats.org/drawingml/2006/main" xmlns:r="http://schemas.openxmlformats.org/officeDocument/2006/relationships" xmlns:p="http://schemas.openxmlformats.org/presentationml/2006/main">
  <p:tag name="EE4P_AGENDAWIZARD" val="item_ee8c388e-0af6-4792-a606-0733a6db944a_Topic"/>
  <p:tag name="EE4P_AGENDAWIZARD_CONTENT" val="/YOLOR"/>
  <p:tag name="EE4P_AGENDAWIZARD_PROPERTIES" val="62.57953/267.7279/154.1991/19.05536"/>
</p:tagLst>
</file>

<file path=ppt/tags/tag87.xml><?xml version="1.0" encoding="utf-8"?>
<p:tagLst xmlns:a="http://schemas.openxmlformats.org/drawingml/2006/main" xmlns:r="http://schemas.openxmlformats.org/officeDocument/2006/relationships" xmlns:p="http://schemas.openxmlformats.org/presentationml/2006/main">
  <p:tag name="EE4P_AGENDAWIZARD" val="item_c60992c8-7d55-4dcf-8ecc-a61dd8265ca1_Topic"/>
  <p:tag name="EE4P_AGENDAWIZARD_CONTENT" val="/小小的实验"/>
  <p:tag name="EE4P_AGENDAWIZARD_PROPERTIES" val="77.00465/354.2784/204.1258/31.5048"/>
</p:tagLst>
</file>

<file path=ppt/tags/tag870.xml><?xml version="1.0" encoding="utf-8"?>
<p:tagLst xmlns:a="http://schemas.openxmlformats.org/drawingml/2006/main" xmlns:r="http://schemas.openxmlformats.org/officeDocument/2006/relationships" xmlns:p="http://schemas.openxmlformats.org/presentationml/2006/main">
  <p:tag name="EE4P_AGENDAWIZARD" val="item_ee8c388e-0af6-4792-a606-0733a6db944a_ItemNo"/>
  <p:tag name="EE4P_AGENDAWIZARD_CONTENT" val="/7"/>
  <p:tag name="EE4P_AGENDAWIZARD_PROPERTIES" val="40.49992/267.7279/19.05543/19.05536"/>
</p:tagLst>
</file>

<file path=ppt/tags/tag871.xml><?xml version="1.0" encoding="utf-8"?>
<p:tagLst xmlns:a="http://schemas.openxmlformats.org/drawingml/2006/main" xmlns:r="http://schemas.openxmlformats.org/officeDocument/2006/relationships" xmlns:p="http://schemas.openxmlformats.org/presentationml/2006/main">
  <p:tag name="EE4P_AGENDAWIZARD" val="item_e686a40c-d6b7-415b-946e-7f370d22457d_PageNo"/>
  <p:tag name="EE4P_AGENDAWIZARD_PROPERTIES" val="910.4155/245.6482/5.267795/19.05543"/>
  <p:tag name="EE4P_AGENDAWIZARD_CONTENT" val="/85"/>
</p:tagLst>
</file>

<file path=ppt/tags/tag872.xml><?xml version="1.0" encoding="utf-8"?>
<p:tagLst xmlns:a="http://schemas.openxmlformats.org/drawingml/2006/main" xmlns:r="http://schemas.openxmlformats.org/officeDocument/2006/relationships" xmlns:p="http://schemas.openxmlformats.org/presentationml/2006/main">
  <p:tag name="EE4P_AGENDAWIZARD" val="item_e686a40c-d6b7-415b-946e-7f370d22457d_Topic"/>
  <p:tag name="EE4P_AGENDAWIZARD_CONTENT" val="/Scaled-YOLOv4"/>
  <p:tag name="EE4P_AGENDAWIZARD_PROPERTIES" val="62.57953/245.6482/154.1991/19.05543"/>
</p:tagLst>
</file>

<file path=ppt/tags/tag873.xml><?xml version="1.0" encoding="utf-8"?>
<p:tagLst xmlns:a="http://schemas.openxmlformats.org/drawingml/2006/main" xmlns:r="http://schemas.openxmlformats.org/officeDocument/2006/relationships" xmlns:p="http://schemas.openxmlformats.org/presentationml/2006/main">
  <p:tag name="EE4P_AGENDAWIZARD" val="item_e686a40c-d6b7-415b-946e-7f370d22457d_ItemNo"/>
  <p:tag name="EE4P_AGENDAWIZARD_CONTENT" val="/6"/>
  <p:tag name="EE4P_AGENDAWIZARD_PROPERTIES" val="40.49992/245.6482/19.05543/19.05543"/>
</p:tagLst>
</file>

<file path=ppt/tags/tag874.xml><?xml version="1.0" encoding="utf-8"?>
<p:tagLst xmlns:a="http://schemas.openxmlformats.org/drawingml/2006/main" xmlns:r="http://schemas.openxmlformats.org/officeDocument/2006/relationships" xmlns:p="http://schemas.openxmlformats.org/presentationml/2006/main">
  <p:tag name="EE4P_AGENDAWIZARD" val="item_90ccecf7-1a88-476a-9995-f385df1ecb6d_PageNo"/>
  <p:tag name="EE4P_AGENDAWIZARD_PROPERTIES" val="910.4155/223.5685/5.267795/19.05543"/>
  <p:tag name="EE4P_AGENDAWIZARD_CONTENT" val="/81"/>
</p:tagLst>
</file>

<file path=ppt/tags/tag875.xml><?xml version="1.0" encoding="utf-8"?>
<p:tagLst xmlns:a="http://schemas.openxmlformats.org/drawingml/2006/main" xmlns:r="http://schemas.openxmlformats.org/officeDocument/2006/relationships" xmlns:p="http://schemas.openxmlformats.org/presentationml/2006/main">
  <p:tag name="EE4P_AGENDAWIZARD" val="item_90ccecf7-1a88-476a-9995-f385df1ecb6d_Topic"/>
  <p:tag name="EE4P_AGENDAWIZARD_CONTENT" val="/YOLOv5"/>
  <p:tag name="EE4P_AGENDAWIZARD_PROPERTIES" val="62.57953/223.5685/154.1991/19.05543"/>
</p:tagLst>
</file>

<file path=ppt/tags/tag876.xml><?xml version="1.0" encoding="utf-8"?>
<p:tagLst xmlns:a="http://schemas.openxmlformats.org/drawingml/2006/main" xmlns:r="http://schemas.openxmlformats.org/officeDocument/2006/relationships" xmlns:p="http://schemas.openxmlformats.org/presentationml/2006/main">
  <p:tag name="EE4P_AGENDAWIZARD" val="item_90ccecf7-1a88-476a-9995-f385df1ecb6d_ItemNo"/>
  <p:tag name="EE4P_AGENDAWIZARD_CONTENT" val="/5"/>
  <p:tag name="EE4P_AGENDAWIZARD_PROPERTIES" val="40.49992/223.5685/19.05543/19.05543"/>
</p:tagLst>
</file>

<file path=ppt/tags/tag877.xml><?xml version="1.0" encoding="utf-8"?>
<p:tagLst xmlns:a="http://schemas.openxmlformats.org/drawingml/2006/main" xmlns:r="http://schemas.openxmlformats.org/officeDocument/2006/relationships" xmlns:p="http://schemas.openxmlformats.org/presentationml/2006/main">
  <p:tag name="EE4P_AGENDAWIZARD" val="item_bb633197-64b9-4d62-b3c9-eca77b982714_PageNo"/>
  <p:tag name="EE4P_AGENDAWIZARD_PROPERTIES" val="910.4155/201.4889/5.267795/19.05543"/>
  <p:tag name="EE4P_AGENDAWIZARD_CONTENT" val="/76"/>
</p:tagLst>
</file>

<file path=ppt/tags/tag878.xml><?xml version="1.0" encoding="utf-8"?>
<p:tagLst xmlns:a="http://schemas.openxmlformats.org/drawingml/2006/main" xmlns:r="http://schemas.openxmlformats.org/officeDocument/2006/relationships" xmlns:p="http://schemas.openxmlformats.org/presentationml/2006/main">
  <p:tag name="EE4P_AGENDAWIZARD" val="item_bb633197-64b9-4d62-b3c9-eca77b982714_Topic"/>
  <p:tag name="EE4P_AGENDAWIZARD_CONTENT" val="/YOLOv4"/>
  <p:tag name="EE4P_AGENDAWIZARD_PROPERTIES" val="62.57953/201.4889/154.1991/19.05543"/>
</p:tagLst>
</file>

<file path=ppt/tags/tag879.xml><?xml version="1.0" encoding="utf-8"?>
<p:tagLst xmlns:a="http://schemas.openxmlformats.org/drawingml/2006/main" xmlns:r="http://schemas.openxmlformats.org/officeDocument/2006/relationships" xmlns:p="http://schemas.openxmlformats.org/presentationml/2006/main">
  <p:tag name="EE4P_AGENDAWIZARD" val="item_bb633197-64b9-4d62-b3c9-eca77b982714_ItemNo"/>
  <p:tag name="EE4P_AGENDAWIZARD_CONTENT" val="/4"/>
  <p:tag name="EE4P_AGENDAWIZARD_PROPERTIES" val="40.49992/201.4889/19.05543/19.05543"/>
</p:tagLst>
</file>

<file path=ppt/tags/tag88.xml><?xml version="1.0" encoding="utf-8"?>
<p:tagLst xmlns:a="http://schemas.openxmlformats.org/drawingml/2006/main" xmlns:r="http://schemas.openxmlformats.org/officeDocument/2006/relationships" xmlns:p="http://schemas.openxmlformats.org/presentationml/2006/main">
  <p:tag name="EE4P_AGENDAWIZARD" val="item_c60992c8-7d55-4dcf-8ecc-a61dd8265ca1_ItemNo"/>
  <p:tag name="EE4P_AGENDAWIZARD_CONTENT" val="/4"/>
  <p:tag name="EE4P_AGENDAWIZARD_PROPERTIES" val="40.49992/354.2784/31.50472/31.5048"/>
</p:tagLst>
</file>

<file path=ppt/tags/tag880.xml><?xml version="1.0" encoding="utf-8"?>
<p:tagLst xmlns:a="http://schemas.openxmlformats.org/drawingml/2006/main" xmlns:r="http://schemas.openxmlformats.org/officeDocument/2006/relationships" xmlns:p="http://schemas.openxmlformats.org/presentationml/2006/main">
  <p:tag name="EE4P_AGENDAWIZARD" val="item_55787c8c-e318-4e99-983c-6f4014e75aa1_PageNo"/>
  <p:tag name="EE4P_AGENDAWIZARD_PROPERTIES" val="910.4155/179.4093/5.267795/19.05543"/>
  <p:tag name="EE4P_AGENDAWIZARD_CONTENT" val="/69"/>
</p:tagLst>
</file>

<file path=ppt/tags/tag881.xml><?xml version="1.0" encoding="utf-8"?>
<p:tagLst xmlns:a="http://schemas.openxmlformats.org/drawingml/2006/main" xmlns:r="http://schemas.openxmlformats.org/officeDocument/2006/relationships" xmlns:p="http://schemas.openxmlformats.org/presentationml/2006/main">
  <p:tag name="EE4P_AGENDAWIZARD" val="item_55787c8c-e318-4e99-983c-6f4014e75aa1_Topic"/>
  <p:tag name="EE4P_AGENDAWIZARD_CONTENT" val="/YOLOv3"/>
  <p:tag name="EE4P_AGENDAWIZARD_PROPERTIES" val="62.57953/179.4093/154.1991/19.05543"/>
</p:tagLst>
</file>

<file path=ppt/tags/tag882.xml><?xml version="1.0" encoding="utf-8"?>
<p:tagLst xmlns:a="http://schemas.openxmlformats.org/drawingml/2006/main" xmlns:r="http://schemas.openxmlformats.org/officeDocument/2006/relationships" xmlns:p="http://schemas.openxmlformats.org/presentationml/2006/main">
  <p:tag name="EE4P_AGENDAWIZARD" val="item_55787c8c-e318-4e99-983c-6f4014e75aa1_ItemNo"/>
  <p:tag name="EE4P_AGENDAWIZARD_CONTENT" val="/3"/>
  <p:tag name="EE4P_AGENDAWIZARD_PROPERTIES" val="40.49992/179.4093/19.05543/19.05543"/>
</p:tagLst>
</file>

<file path=ppt/tags/tag883.xml><?xml version="1.0" encoding="utf-8"?>
<p:tagLst xmlns:a="http://schemas.openxmlformats.org/drawingml/2006/main" xmlns:r="http://schemas.openxmlformats.org/officeDocument/2006/relationships" xmlns:p="http://schemas.openxmlformats.org/presentationml/2006/main">
  <p:tag name="EE4P_AGENDAWIZARD" val="item_e3effbf2-c680-4a75-b917-58c654acdbde_PageNo"/>
  <p:tag name="EE4P_AGENDAWIZARD_PROPERTIES" val="910.4155/157.3296/5.267795/19.05543"/>
  <p:tag name="EE4P_AGENDAWIZARD_CONTENT" val="/63"/>
</p:tagLst>
</file>

<file path=ppt/tags/tag884.xml><?xml version="1.0" encoding="utf-8"?>
<p:tagLst xmlns:a="http://schemas.openxmlformats.org/drawingml/2006/main" xmlns:r="http://schemas.openxmlformats.org/officeDocument/2006/relationships" xmlns:p="http://schemas.openxmlformats.org/presentationml/2006/main">
  <p:tag name="EE4P_AGENDAWIZARD" val="item_e3effbf2-c680-4a75-b917-58c654acdbde_Topic"/>
  <p:tag name="EE4P_AGENDAWIZARD_CONTENT" val="/YOLO9000"/>
  <p:tag name="EE4P_AGENDAWIZARD_PROPERTIES" val="62.57953/157.3296/154.1991/19.05543"/>
</p:tagLst>
</file>

<file path=ppt/tags/tag885.xml><?xml version="1.0" encoding="utf-8"?>
<p:tagLst xmlns:a="http://schemas.openxmlformats.org/drawingml/2006/main" xmlns:r="http://schemas.openxmlformats.org/officeDocument/2006/relationships" xmlns:p="http://schemas.openxmlformats.org/presentationml/2006/main">
  <p:tag name="EE4P_AGENDAWIZARD" val="item_e3effbf2-c680-4a75-b917-58c654acdbde_ItemNo"/>
  <p:tag name="EE4P_AGENDAWIZARD_CONTENT" val="/2"/>
  <p:tag name="EE4P_AGENDAWIZARD_PROPERTIES" val="40.49992/157.3296/19.05543/19.05543"/>
</p:tagLst>
</file>

<file path=ppt/tags/tag886.xml><?xml version="1.0" encoding="utf-8"?>
<p:tagLst xmlns:a="http://schemas.openxmlformats.org/drawingml/2006/main" xmlns:r="http://schemas.openxmlformats.org/officeDocument/2006/relationships" xmlns:p="http://schemas.openxmlformats.org/presentationml/2006/main">
  <p:tag name="EE4P_AGENDAWIZARD" val="item_73c50061-2ef5-463e-901c-c6cb38993807_PageNo"/>
  <p:tag name="EE4P_AGENDAWIZARD_PROPERTIES" val="910.4155/135.25/5.267795/19.05543"/>
  <p:tag name="EE4P_AGENDAWIZARD_CONTENT" val="/55"/>
</p:tagLst>
</file>

<file path=ppt/tags/tag887.xml><?xml version="1.0" encoding="utf-8"?>
<p:tagLst xmlns:a="http://schemas.openxmlformats.org/drawingml/2006/main" xmlns:r="http://schemas.openxmlformats.org/officeDocument/2006/relationships" xmlns:p="http://schemas.openxmlformats.org/presentationml/2006/main">
  <p:tag name="EE4P_AGENDAWIZARD" val="item_73c50061-2ef5-463e-901c-c6cb38993807_Topic"/>
  <p:tag name="EE4P_AGENDAWIZARD_CONTENT" val="/You Only Look Once"/>
  <p:tag name="EE4P_AGENDAWIZARD_PROPERTIES" val="62.57953/135.25/154.1991/19.05543"/>
</p:tagLst>
</file>

<file path=ppt/tags/tag888.xml><?xml version="1.0" encoding="utf-8"?>
<p:tagLst xmlns:a="http://schemas.openxmlformats.org/drawingml/2006/main" xmlns:r="http://schemas.openxmlformats.org/officeDocument/2006/relationships" xmlns:p="http://schemas.openxmlformats.org/presentationml/2006/main">
  <p:tag name="EE4P_AGENDAWIZARD" val="item_73c50061-2ef5-463e-901c-c6cb38993807_ItemNo"/>
  <p:tag name="EE4P_AGENDAWIZARD_CONTENT" val="/1"/>
  <p:tag name="EE4P_AGENDAWIZARD_PROPERTIES" val="40.49992/135.25/19.05543/19.05543"/>
</p:tagLst>
</file>

<file path=ppt/tags/tag88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9.xml><?xml version="1.0" encoding="utf-8"?>
<p:tagLst xmlns:a="http://schemas.openxmlformats.org/drawingml/2006/main" xmlns:r="http://schemas.openxmlformats.org/officeDocument/2006/relationships" xmlns:p="http://schemas.openxmlformats.org/presentationml/2006/main">
  <p:tag name="EE4P_AGENDAWIZARD" val="item_21862d2d-5254-47a9-8dc0-562d13eb7381_PageNo"/>
  <p:tag name="EE4P_AGENDAWIZARD_PROPERTIES" val="904.603/317.7736/8.709291/31.50472"/>
  <p:tag name="EE4P_AGENDAWIZARD_CONTENT" val="/47"/>
</p:tagLst>
</file>

<file path=ppt/tags/tag8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2.xml><?xml version="1.0" encoding="utf-8"?>
<p:tagLst xmlns:a="http://schemas.openxmlformats.org/drawingml/2006/main" xmlns:r="http://schemas.openxmlformats.org/officeDocument/2006/relationships" xmlns:p="http://schemas.openxmlformats.org/presentationml/2006/main">
  <p:tag name="EE4P_TEMPLATESTYLE" val="5"/>
</p:tagLst>
</file>

<file path=ppt/tags/tag8920.xml><?xml version="1.0" encoding="utf-8"?>
<p:tagLst xmlns:a="http://schemas.openxmlformats.org/drawingml/2006/main" xmlns:r="http://schemas.openxmlformats.org/officeDocument/2006/relationships" xmlns:p="http://schemas.openxmlformats.org/presentationml/2006/main">
  <p:tag name="EE4P_TEMPLATESTYLE" val="5"/>
</p:tagLst>
</file>

<file path=ppt/tags/tag893.xml><?xml version="1.0" encoding="utf-8"?>
<p:tagLst xmlns:a="http://schemas.openxmlformats.org/drawingml/2006/main" xmlns:r="http://schemas.openxmlformats.org/officeDocument/2006/relationships" xmlns:p="http://schemas.openxmlformats.org/presentationml/2006/main">
  <p:tag name="EE4P_TEMPLATESTYLE" val="5"/>
</p:tagLst>
</file>

<file path=ppt/tags/tag8930.xml><?xml version="1.0" encoding="utf-8"?>
<p:tagLst xmlns:a="http://schemas.openxmlformats.org/drawingml/2006/main" xmlns:r="http://schemas.openxmlformats.org/officeDocument/2006/relationships" xmlns:p="http://schemas.openxmlformats.org/presentationml/2006/main">
  <p:tag name="EE4P_TEMPLATESTYLE" val="5"/>
</p:tagLst>
</file>

<file path=ppt/tags/tag894.xml><?xml version="1.0" encoding="utf-8"?>
<p:tagLst xmlns:a="http://schemas.openxmlformats.org/drawingml/2006/main" xmlns:r="http://schemas.openxmlformats.org/officeDocument/2006/relationships" xmlns:p="http://schemas.openxmlformats.org/presentationml/2006/main">
  <p:tag name="EE4P_TEMPLATESTYLE" val="5"/>
</p:tagLst>
</file>

<file path=ppt/tags/tag8940.xml><?xml version="1.0" encoding="utf-8"?>
<p:tagLst xmlns:a="http://schemas.openxmlformats.org/drawingml/2006/main" xmlns:r="http://schemas.openxmlformats.org/officeDocument/2006/relationships" xmlns:p="http://schemas.openxmlformats.org/presentationml/2006/main">
  <p:tag name="EE4P_TEMPLATESTYLE" val="5"/>
</p:tagLst>
</file>

<file path=ppt/tags/tag895.xml><?xml version="1.0" encoding="utf-8"?>
<p:tagLst xmlns:a="http://schemas.openxmlformats.org/drawingml/2006/main" xmlns:r="http://schemas.openxmlformats.org/officeDocument/2006/relationships" xmlns:p="http://schemas.openxmlformats.org/presentationml/2006/main">
  <p:tag name="EE4P_TEMPLATESTYLE" val="5"/>
</p:tagLst>
</file>

<file path=ppt/tags/tag8950.xml><?xml version="1.0" encoding="utf-8"?>
<p:tagLst xmlns:a="http://schemas.openxmlformats.org/drawingml/2006/main" xmlns:r="http://schemas.openxmlformats.org/officeDocument/2006/relationships" xmlns:p="http://schemas.openxmlformats.org/presentationml/2006/main">
  <p:tag name="EE4P_TEMPLATESTYLE" val="5"/>
</p:tagLst>
</file>

<file path=ppt/tags/tag896.xml><?xml version="1.0" encoding="utf-8"?>
<p:tagLst xmlns:a="http://schemas.openxmlformats.org/drawingml/2006/main" xmlns:r="http://schemas.openxmlformats.org/officeDocument/2006/relationships" xmlns:p="http://schemas.openxmlformats.org/presentationml/2006/main">
  <p:tag name="EE4P_TEMPLATESTYLE" val="5"/>
</p:tagLst>
</file>

<file path=ppt/tags/tag8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8.xml><?xml version="1.0" encoding="utf-8"?>
<p:tagLst xmlns:a="http://schemas.openxmlformats.org/drawingml/2006/main" xmlns:r="http://schemas.openxmlformats.org/officeDocument/2006/relationships" xmlns:p="http://schemas.openxmlformats.org/presentationml/2006/main">
  <p:tag name="EE4P_SLIDEID" val="fdb20c27-7c5b-49ad-af57-77141cb46e3e"/>
</p:tagLst>
</file>

<file path=ppt/tags/tag899.xml><?xml version="1.0" encoding="utf-8"?>
<p:tagLst xmlns:a="http://schemas.openxmlformats.org/drawingml/2006/main" xmlns:r="http://schemas.openxmlformats.org/officeDocument/2006/relationships" xmlns:p="http://schemas.openxmlformats.org/presentationml/2006/main">
  <p:tag name="EE4P_AGENDAWIZARD" val="item_951219b9-2655-4923-a391-53bd2df846b5_PageNo"/>
  <p:tag name="EE4P_AGENDAWIZARD_PROPERTIES" val="910.4155/466.4447/5.267795/19.05543"/>
  <p:tag name="EE4P_AGENDAWIZARD_CONTENT" val="/132"/>
</p:tagLst>
</file>

<file path=ppt/tags/tag9.xml><?xml version="1.0" encoding="utf-8"?>
<p:tagLst xmlns:a="http://schemas.openxmlformats.org/drawingml/2006/main" xmlns:r="http://schemas.openxmlformats.org/officeDocument/2006/relationships" xmlns:p="http://schemas.openxmlformats.org/presentationml/2006/main">
  <p:tag name="EE4P_TEMPLATESTYLE" val="3"/>
</p:tagLst>
</file>

<file path=ppt/tags/tag90.xml><?xml version="1.0" encoding="utf-8"?>
<p:tagLst xmlns:a="http://schemas.openxmlformats.org/drawingml/2006/main" xmlns:r="http://schemas.openxmlformats.org/officeDocument/2006/relationships" xmlns:p="http://schemas.openxmlformats.org/presentationml/2006/main">
  <p:tag name="EE4P_AGENDAWIZARD" val="item_21862d2d-5254-47a9-8dc0-562d13eb7381_Topic"/>
  <p:tag name="EE4P_AGENDAWIZARD_CONTENT" val="/YOLO来了"/>
  <p:tag name="EE4P_AGENDAWIZARD_PROPERTIES" val="77.00465/317.7736/204.1258/31.50472"/>
</p:tagLst>
</file>

<file path=ppt/tags/tag900.xml><?xml version="1.0" encoding="utf-8"?>
<p:tagLst xmlns:a="http://schemas.openxmlformats.org/drawingml/2006/main" xmlns:r="http://schemas.openxmlformats.org/officeDocument/2006/relationships" xmlns:p="http://schemas.openxmlformats.org/presentationml/2006/main">
  <p:tag name="EE4P_AGENDAWIZARD" val="item_951219b9-2655-4923-a391-53bd2df846b5_Topic"/>
  <p:tag name="EE4P_AGENDAWIZARD_CONTENT" val="/YOLOv9"/>
  <p:tag name="EE4P_AGENDAWIZARD_PROPERTIES" val="62.57953/466.4447/154.1991/19.05543"/>
</p:tagLst>
</file>

<file path=ppt/tags/tag901.xml><?xml version="1.0" encoding="utf-8"?>
<p:tagLst xmlns:a="http://schemas.openxmlformats.org/drawingml/2006/main" xmlns:r="http://schemas.openxmlformats.org/officeDocument/2006/relationships" xmlns:p="http://schemas.openxmlformats.org/presentationml/2006/main">
  <p:tag name="EE4P_AGENDAWIZARD" val="item_951219b9-2655-4923-a391-53bd2df846b5_ItemNo"/>
  <p:tag name="EE4P_AGENDAWIZARD_CONTENT" val="/16"/>
  <p:tag name="EE4P_AGENDAWIZARD_PROPERTIES" val="40.49992/466.4447/19.05543/19.05543"/>
</p:tagLst>
</file>

<file path=ppt/tags/tag902.xml><?xml version="1.0" encoding="utf-8"?>
<p:tagLst xmlns:a="http://schemas.openxmlformats.org/drawingml/2006/main" xmlns:r="http://schemas.openxmlformats.org/officeDocument/2006/relationships" xmlns:p="http://schemas.openxmlformats.org/presentationml/2006/main">
  <p:tag name="EE4P_AGENDAWIZARD" val="item_f0b92527-73ca-4038-a3d9-fe77d63e682c_PageNo"/>
  <p:tag name="EE4P_AGENDAWIZARD_PROPERTIES" val="910.4155/444.3651/5.267795/19.05543"/>
  <p:tag name="EE4P_AGENDAWIZARD_CONTENT" val="/124"/>
</p:tagLst>
</file>

<file path=ppt/tags/tag903.xml><?xml version="1.0" encoding="utf-8"?>
<p:tagLst xmlns:a="http://schemas.openxmlformats.org/drawingml/2006/main" xmlns:r="http://schemas.openxmlformats.org/officeDocument/2006/relationships" xmlns:p="http://schemas.openxmlformats.org/presentationml/2006/main">
  <p:tag name="EE4P_AGENDAWIZARD" val="item_f0b92527-73ca-4038-a3d9-fe77d63e682c_Topic"/>
  <p:tag name="EE4P_AGENDAWIZARD_CONTENT" val="/YOLO-World"/>
  <p:tag name="EE4P_AGENDAWIZARD_PROPERTIES" val="62.57953/444.3651/154.1991/19.05543"/>
</p:tagLst>
</file>

<file path=ppt/tags/tag904.xml><?xml version="1.0" encoding="utf-8"?>
<p:tagLst xmlns:a="http://schemas.openxmlformats.org/drawingml/2006/main" xmlns:r="http://schemas.openxmlformats.org/officeDocument/2006/relationships" xmlns:p="http://schemas.openxmlformats.org/presentationml/2006/main">
  <p:tag name="EE4P_AGENDAWIZARD" val="item_f0b92527-73ca-4038-a3d9-fe77d63e682c_ItemNo"/>
  <p:tag name="EE4P_AGENDAWIZARD_CONTENT" val="/15"/>
  <p:tag name="EE4P_AGENDAWIZARD_PROPERTIES" val="40.49992/444.3651/19.05543/19.05543"/>
</p:tagLst>
</file>

<file path=ppt/tags/tag905.xml><?xml version="1.0" encoding="utf-8"?>
<p:tagLst xmlns:a="http://schemas.openxmlformats.org/drawingml/2006/main" xmlns:r="http://schemas.openxmlformats.org/officeDocument/2006/relationships" xmlns:p="http://schemas.openxmlformats.org/presentationml/2006/main">
  <p:tag name="EE4P_AGENDAWIZARD" val="item_843462fd-bd4c-4a19-8c73-2db80e62d07c_PageNo"/>
  <p:tag name="EE4P_AGENDAWIZARD_PROPERTIES" val="910.4155/422.2854/5.267795/19.05536"/>
  <p:tag name="EE4P_AGENDAWIZARD_CONTENT" val="/120"/>
</p:tagLst>
</file>

<file path=ppt/tags/tag906.xml><?xml version="1.0" encoding="utf-8"?>
<p:tagLst xmlns:a="http://schemas.openxmlformats.org/drawingml/2006/main" xmlns:r="http://schemas.openxmlformats.org/officeDocument/2006/relationships" xmlns:p="http://schemas.openxmlformats.org/presentationml/2006/main">
  <p:tag name="EE4P_AGENDAWIZARD" val="item_843462fd-bd4c-4a19-8c73-2db80e62d07c_Topic"/>
  <p:tag name="EE4P_AGENDAWIZARD_CONTENT" val="/YOLO-NAS"/>
  <p:tag name="EE4P_AGENDAWIZARD_PROPERTIES" val="62.57953/422.2854/154.1991/19.05536"/>
</p:tagLst>
</file>

<file path=ppt/tags/tag907.xml><?xml version="1.0" encoding="utf-8"?>
<p:tagLst xmlns:a="http://schemas.openxmlformats.org/drawingml/2006/main" xmlns:r="http://schemas.openxmlformats.org/officeDocument/2006/relationships" xmlns:p="http://schemas.openxmlformats.org/presentationml/2006/main">
  <p:tag name="EE4P_AGENDAWIZARD" val="item_843462fd-bd4c-4a19-8c73-2db80e62d07c_ItemNo"/>
  <p:tag name="EE4P_AGENDAWIZARD_CONTENT" val="/14"/>
  <p:tag name="EE4P_AGENDAWIZARD_PROPERTIES" val="40.49992/422.2854/19.05543/19.05536"/>
</p:tagLst>
</file>

<file path=ppt/tags/tag908.xml><?xml version="1.0" encoding="utf-8"?>
<p:tagLst xmlns:a="http://schemas.openxmlformats.org/drawingml/2006/main" xmlns:r="http://schemas.openxmlformats.org/officeDocument/2006/relationships" xmlns:p="http://schemas.openxmlformats.org/presentationml/2006/main">
  <p:tag name="EE4P_AGENDAWIZARD" val="item_bfb95e89-a131-4b34-b727-9216ca22d070_PageNo"/>
  <p:tag name="EE4P_AGENDAWIZARD_PROPERTIES" val="910.4155/400.2057/5.267795/19.05543"/>
  <p:tag name="EE4P_AGENDAWIZARD_CONTENT" val="/111"/>
</p:tagLst>
</file>

<file path=ppt/tags/tag909.xml><?xml version="1.0" encoding="utf-8"?>
<p:tagLst xmlns:a="http://schemas.openxmlformats.org/drawingml/2006/main" xmlns:r="http://schemas.openxmlformats.org/officeDocument/2006/relationships" xmlns:p="http://schemas.openxmlformats.org/presentationml/2006/main">
  <p:tag name="EE4P_AGENDAWIZARD" val="item_bfb95e89-a131-4b34-b727-9216ca22d070_Topic"/>
  <p:tag name="EE4P_AGENDAWIZARD_CONTENT" val="/PP-YOLO PP-YOLOv2 PP-YOLOvE"/>
  <p:tag name="EE4P_AGENDAWIZARD_PROPERTIES" val="62.57953/400.2057/154.1991/19.05543"/>
</p:tagLst>
</file>

<file path=ppt/tags/tag91.xml><?xml version="1.0" encoding="utf-8"?>
<p:tagLst xmlns:a="http://schemas.openxmlformats.org/drawingml/2006/main" xmlns:r="http://schemas.openxmlformats.org/officeDocument/2006/relationships" xmlns:p="http://schemas.openxmlformats.org/presentationml/2006/main">
  <p:tag name="EE4P_AGENDAWIZARD" val="item_21862d2d-5254-47a9-8dc0-562d13eb7381_ItemNo"/>
  <p:tag name="EE4P_AGENDAWIZARD_CONTENT" val="/3"/>
  <p:tag name="EE4P_AGENDAWIZARD_PROPERTIES" val="40.49992/317.7736/31.50472/31.50472"/>
</p:tagLst>
</file>

<file path=ppt/tags/tag910.xml><?xml version="1.0" encoding="utf-8"?>
<p:tagLst xmlns:a="http://schemas.openxmlformats.org/drawingml/2006/main" xmlns:r="http://schemas.openxmlformats.org/officeDocument/2006/relationships" xmlns:p="http://schemas.openxmlformats.org/presentationml/2006/main">
  <p:tag name="EE4P_AGENDAWIZARD" val="item_bfb95e89-a131-4b34-b727-9216ca22d070_ItemNo"/>
  <p:tag name="EE4P_AGENDAWIZARD_CONTENT" val="/13"/>
  <p:tag name="EE4P_AGENDAWIZARD_PROPERTIES" val="40.49992/400.2057/19.05543/19.05543"/>
</p:tagLst>
</file>

<file path=ppt/tags/tag911.xml><?xml version="1.0" encoding="utf-8"?>
<p:tagLst xmlns:a="http://schemas.openxmlformats.org/drawingml/2006/main" xmlns:r="http://schemas.openxmlformats.org/officeDocument/2006/relationships" xmlns:p="http://schemas.openxmlformats.org/presentationml/2006/main">
  <p:tag name="EE4P_AGENDAWIZARD" val="item_eacb9316-6b68-4662-94b8-c848f6f7cc96_PageNo"/>
  <p:tag name="EE4P_AGENDAWIZARD_PROPERTIES" val="910.4155/378.1261/5.267795/19.05543"/>
  <p:tag name="EE4P_AGENDAWIZARD_CONTENT" val="/106"/>
</p:tagLst>
</file>

<file path=ppt/tags/tag912.xml><?xml version="1.0" encoding="utf-8"?>
<p:tagLst xmlns:a="http://schemas.openxmlformats.org/drawingml/2006/main" xmlns:r="http://schemas.openxmlformats.org/officeDocument/2006/relationships" xmlns:p="http://schemas.openxmlformats.org/presentationml/2006/main">
  <p:tag name="EE4P_AGENDAWIZARD" val="item_eacb9316-6b68-4662-94b8-c848f6f7cc96_Topic"/>
  <p:tag name="EE4P_AGENDAWIZARD_CONTENT" val="/YOLOv8"/>
  <p:tag name="EE4P_AGENDAWIZARD_PROPERTIES" val="62.57953/378.1261/154.1991/19.05543"/>
</p:tagLst>
</file>

<file path=ppt/tags/tag913.xml><?xml version="1.0" encoding="utf-8"?>
<p:tagLst xmlns:a="http://schemas.openxmlformats.org/drawingml/2006/main" xmlns:r="http://schemas.openxmlformats.org/officeDocument/2006/relationships" xmlns:p="http://schemas.openxmlformats.org/presentationml/2006/main">
  <p:tag name="EE4P_AGENDAWIZARD" val="item_eacb9316-6b68-4662-94b8-c848f6f7cc96_ItemNo"/>
  <p:tag name="EE4P_AGENDAWIZARD_CONTENT" val="/12"/>
  <p:tag name="EE4P_AGENDAWIZARD_PROPERTIES" val="40.49992/378.1261/19.05543/19.05543"/>
</p:tagLst>
</file>

<file path=ppt/tags/tag914.xml><?xml version="1.0" encoding="utf-8"?>
<p:tagLst xmlns:a="http://schemas.openxmlformats.org/drawingml/2006/main" xmlns:r="http://schemas.openxmlformats.org/officeDocument/2006/relationships" xmlns:p="http://schemas.openxmlformats.org/presentationml/2006/main">
  <p:tag name="EE4P_AGENDAWIZARD" val="item_687e02da-61f6-4a46-932a-b7b658afd324_PageNo"/>
  <p:tag name="EE4P_AGENDAWIZARD_PROPERTIES" val="910.4155/356.0464/5.267795/19.05543"/>
  <p:tag name="EE4P_AGENDAWIZARD_CONTENT" val="/102"/>
</p:tagLst>
</file>

<file path=ppt/tags/tag915.xml><?xml version="1.0" encoding="utf-8"?>
<p:tagLst xmlns:a="http://schemas.openxmlformats.org/drawingml/2006/main" xmlns:r="http://schemas.openxmlformats.org/officeDocument/2006/relationships" xmlns:p="http://schemas.openxmlformats.org/presentationml/2006/main">
  <p:tag name="EE4P_AGENDAWIZARD" val="item_687e02da-61f6-4a46-932a-b7b658afd324_Topic"/>
  <p:tag name="EE4P_AGENDAWIZARD_CONTENT" val="/DAMO-YOLO"/>
  <p:tag name="EE4P_AGENDAWIZARD_PROPERTIES" val="62.57953/356.0464/154.1991/19.05543"/>
</p:tagLst>
</file>

<file path=ppt/tags/tag916.xml><?xml version="1.0" encoding="utf-8"?>
<p:tagLst xmlns:a="http://schemas.openxmlformats.org/drawingml/2006/main" xmlns:r="http://schemas.openxmlformats.org/officeDocument/2006/relationships" xmlns:p="http://schemas.openxmlformats.org/presentationml/2006/main">
  <p:tag name="EE4P_AGENDAWIZARD" val="item_687e02da-61f6-4a46-932a-b7b658afd324_ItemNo"/>
  <p:tag name="EE4P_AGENDAWIZARD_CONTENT" val="/11"/>
  <p:tag name="EE4P_AGENDAWIZARD_PROPERTIES" val="40.49992/356.0464/19.05543/19.05543"/>
</p:tagLst>
</file>

<file path=ppt/tags/tag917.xml><?xml version="1.0" encoding="utf-8"?>
<p:tagLst xmlns:a="http://schemas.openxmlformats.org/drawingml/2006/main" xmlns:r="http://schemas.openxmlformats.org/officeDocument/2006/relationships" xmlns:p="http://schemas.openxmlformats.org/presentationml/2006/main">
  <p:tag name="EE4P_AGENDAWIZARD" val="item_a13345af-30bf-4c06-aad8-28d108a0a77c_PageNo"/>
  <p:tag name="EE4P_AGENDAWIZARD_PROPERTIES" val="910.4155/333.9668/5.267795/19.05543"/>
  <p:tag name="EE4P_AGENDAWIZARD_CONTENT" val="/97"/>
</p:tagLst>
</file>

<file path=ppt/tags/tag918.xml><?xml version="1.0" encoding="utf-8"?>
<p:tagLst xmlns:a="http://schemas.openxmlformats.org/drawingml/2006/main" xmlns:r="http://schemas.openxmlformats.org/officeDocument/2006/relationships" xmlns:p="http://schemas.openxmlformats.org/presentationml/2006/main">
  <p:tag name="EE4P_AGENDAWIZARD" val="item_a13345af-30bf-4c06-aad8-28d108a0a77c_Topic"/>
  <p:tag name="EE4P_AGENDAWIZARD_CONTENT" val="/YOLOv7"/>
  <p:tag name="EE4P_AGENDAWIZARD_PROPERTIES" val="62.57953/333.9668/154.1991/19.05543"/>
</p:tagLst>
</file>

<file path=ppt/tags/tag919.xml><?xml version="1.0" encoding="utf-8"?>
<p:tagLst xmlns:a="http://schemas.openxmlformats.org/drawingml/2006/main" xmlns:r="http://schemas.openxmlformats.org/officeDocument/2006/relationships" xmlns:p="http://schemas.openxmlformats.org/presentationml/2006/main">
  <p:tag name="EE4P_AGENDAWIZARD" val="item_a13345af-30bf-4c06-aad8-28d108a0a77c_ItemNo"/>
  <p:tag name="EE4P_AGENDAWIZARD_CONTENT" val="/10"/>
  <p:tag name="EE4P_AGENDAWIZARD_PROPERTIES" val="40.49992/333.9668/19.05543/19.05543"/>
</p:tagLst>
</file>

<file path=ppt/tags/tag92.xml><?xml version="1.0" encoding="utf-8"?>
<p:tagLst xmlns:a="http://schemas.openxmlformats.org/drawingml/2006/main" xmlns:r="http://schemas.openxmlformats.org/officeDocument/2006/relationships" xmlns:p="http://schemas.openxmlformats.org/presentationml/2006/main">
  <p:tag name="EE4P_AGENDAWIZARD" val="item_4cfd5ed4-95c4-43f9-9685-a80be4cd4c1b_PageNo"/>
  <p:tag name="EE4P_AGENDAWIZARD_PROPERTIES" val="904.603/281.2689/8.709291/31.50472"/>
  <p:tag name="EE4P_AGENDAWIZARD_CONTENT" val="/38"/>
</p:tagLst>
</file>

<file path=ppt/tags/tag920.xml><?xml version="1.0" encoding="utf-8"?>
<p:tagLst xmlns:a="http://schemas.openxmlformats.org/drawingml/2006/main" xmlns:r="http://schemas.openxmlformats.org/officeDocument/2006/relationships" xmlns:p="http://schemas.openxmlformats.org/presentationml/2006/main">
  <p:tag name="EE4P_AGENDAWIZARD" val="item_fdb20c27-7c5b-49ad-af57-77141cb46e3e_Element"/>
</p:tagLst>
</file>

<file path=ppt/tags/tag921.xml><?xml version="1.0" encoding="utf-8"?>
<p:tagLst xmlns:a="http://schemas.openxmlformats.org/drawingml/2006/main" xmlns:r="http://schemas.openxmlformats.org/officeDocument/2006/relationships" xmlns:p="http://schemas.openxmlformats.org/presentationml/2006/main">
  <p:tag name="EE4P_AGENDAWIZARD" val="item_fdb20c27-7c5b-49ad-af57-77141cb46e3e_PageNo"/>
  <p:tag name="EE4P_AGENDAWIZARD_PROPERTIES" val="910.4155/311.8872/5.267795/19.05543"/>
  <p:tag name="EE4P_AGENDAWIZARD_CONTENT" val="/94"/>
</p:tagLst>
</file>

<file path=ppt/tags/tag922.xml><?xml version="1.0" encoding="utf-8"?>
<p:tagLst xmlns:a="http://schemas.openxmlformats.org/drawingml/2006/main" xmlns:r="http://schemas.openxmlformats.org/officeDocument/2006/relationships" xmlns:p="http://schemas.openxmlformats.org/presentationml/2006/main">
  <p:tag name="EE4P_AGENDAWIZARD" val="item_fdb20c27-7c5b-49ad-af57-77141cb46e3e_Topic"/>
  <p:tag name="EE4P_AGENDAWIZARD_CONTENT" val="/YOLOv6"/>
  <p:tag name="EE4P_AGENDAWIZARD_PROPERTIES" val="62.57953/311.8872/154.1991/19.05543"/>
</p:tagLst>
</file>

<file path=ppt/tags/tag923.xml><?xml version="1.0" encoding="utf-8"?>
<p:tagLst xmlns:a="http://schemas.openxmlformats.org/drawingml/2006/main" xmlns:r="http://schemas.openxmlformats.org/officeDocument/2006/relationships" xmlns:p="http://schemas.openxmlformats.org/presentationml/2006/main">
  <p:tag name="EE4P_AGENDAWIZARD" val="item_fdb20c27-7c5b-49ad-af57-77141cb46e3e_ItemNo"/>
  <p:tag name="EE4P_AGENDAWIZARD_CONTENT" val="/9"/>
  <p:tag name="EE4P_AGENDAWIZARD_PROPERTIES" val="40.49992/311.8872/19.05543/19.05543"/>
</p:tagLst>
</file>

<file path=ppt/tags/tag924.xml><?xml version="1.0" encoding="utf-8"?>
<p:tagLst xmlns:a="http://schemas.openxmlformats.org/drawingml/2006/main" xmlns:r="http://schemas.openxmlformats.org/officeDocument/2006/relationships" xmlns:p="http://schemas.openxmlformats.org/presentationml/2006/main">
  <p:tag name="EE4P_AGENDAWIZARD" val="item_8c0a9f6a-ec23-4339-b204-1ad784653cd2_PageNo"/>
  <p:tag name="EE4P_AGENDAWIZARD_PROPERTIES" val="910.4155/289.8075/5.267795/19.05543"/>
  <p:tag name="EE4P_AGENDAWIZARD_CONTENT" val="/91"/>
</p:tagLst>
</file>

<file path=ppt/tags/tag925.xml><?xml version="1.0" encoding="utf-8"?>
<p:tagLst xmlns:a="http://schemas.openxmlformats.org/drawingml/2006/main" xmlns:r="http://schemas.openxmlformats.org/officeDocument/2006/relationships" xmlns:p="http://schemas.openxmlformats.org/presentationml/2006/main">
  <p:tag name="EE4P_AGENDAWIZARD" val="item_8c0a9f6a-ec23-4339-b204-1ad784653cd2_Topic"/>
  <p:tag name="EE4P_AGENDAWIZARD_CONTENT" val="/YOLOX"/>
  <p:tag name="EE4P_AGENDAWIZARD_PROPERTIES" val="62.57953/289.8075/154.1991/19.05543"/>
</p:tagLst>
</file>

<file path=ppt/tags/tag926.xml><?xml version="1.0" encoding="utf-8"?>
<p:tagLst xmlns:a="http://schemas.openxmlformats.org/drawingml/2006/main" xmlns:r="http://schemas.openxmlformats.org/officeDocument/2006/relationships" xmlns:p="http://schemas.openxmlformats.org/presentationml/2006/main">
  <p:tag name="EE4P_AGENDAWIZARD" val="item_8c0a9f6a-ec23-4339-b204-1ad784653cd2_ItemNo"/>
  <p:tag name="EE4P_AGENDAWIZARD_CONTENT" val="/8"/>
  <p:tag name="EE4P_AGENDAWIZARD_PROPERTIES" val="40.49992/289.8075/19.05543/19.05543"/>
</p:tagLst>
</file>

<file path=ppt/tags/tag927.xml><?xml version="1.0" encoding="utf-8"?>
<p:tagLst xmlns:a="http://schemas.openxmlformats.org/drawingml/2006/main" xmlns:r="http://schemas.openxmlformats.org/officeDocument/2006/relationships" xmlns:p="http://schemas.openxmlformats.org/presentationml/2006/main">
  <p:tag name="EE4P_AGENDAWIZARD" val="item_ee8c388e-0af6-4792-a606-0733a6db944a_PageNo"/>
  <p:tag name="EE4P_AGENDAWIZARD_PROPERTIES" val="910.4155/267.7279/5.267795/19.05536"/>
  <p:tag name="EE4P_AGENDAWIZARD_CONTENT" val="/88"/>
</p:tagLst>
</file>

<file path=ppt/tags/tag928.xml><?xml version="1.0" encoding="utf-8"?>
<p:tagLst xmlns:a="http://schemas.openxmlformats.org/drawingml/2006/main" xmlns:r="http://schemas.openxmlformats.org/officeDocument/2006/relationships" xmlns:p="http://schemas.openxmlformats.org/presentationml/2006/main">
  <p:tag name="EE4P_AGENDAWIZARD" val="item_ee8c388e-0af6-4792-a606-0733a6db944a_Topic"/>
  <p:tag name="EE4P_AGENDAWIZARD_CONTENT" val="/YOLOR"/>
  <p:tag name="EE4P_AGENDAWIZARD_PROPERTIES" val="62.57953/267.7279/154.1991/19.05536"/>
</p:tagLst>
</file>

<file path=ppt/tags/tag929.xml><?xml version="1.0" encoding="utf-8"?>
<p:tagLst xmlns:a="http://schemas.openxmlformats.org/drawingml/2006/main" xmlns:r="http://schemas.openxmlformats.org/officeDocument/2006/relationships" xmlns:p="http://schemas.openxmlformats.org/presentationml/2006/main">
  <p:tag name="EE4P_AGENDAWIZARD" val="item_ee8c388e-0af6-4792-a606-0733a6db944a_ItemNo"/>
  <p:tag name="EE4P_AGENDAWIZARD_CONTENT" val="/7"/>
  <p:tag name="EE4P_AGENDAWIZARD_PROPERTIES" val="40.49992/267.7279/19.05543/19.05536"/>
</p:tagLst>
</file>

<file path=ppt/tags/tag93.xml><?xml version="1.0" encoding="utf-8"?>
<p:tagLst xmlns:a="http://schemas.openxmlformats.org/drawingml/2006/main" xmlns:r="http://schemas.openxmlformats.org/officeDocument/2006/relationships" xmlns:p="http://schemas.openxmlformats.org/presentationml/2006/main">
  <p:tag name="EE4P_AGENDAWIZARD" val="item_4cfd5ed4-95c4-43f9-9685-a80be4cd4c1b_Topic"/>
  <p:tag name="EE4P_AGENDAWIZARD_CONTENT" val="/目标检测成长点滴"/>
  <p:tag name="EE4P_AGENDAWIZARD_PROPERTIES" val="77.00465/281.2689/204.1258/31.50472"/>
</p:tagLst>
</file>

<file path=ppt/tags/tag930.xml><?xml version="1.0" encoding="utf-8"?>
<p:tagLst xmlns:a="http://schemas.openxmlformats.org/drawingml/2006/main" xmlns:r="http://schemas.openxmlformats.org/officeDocument/2006/relationships" xmlns:p="http://schemas.openxmlformats.org/presentationml/2006/main">
  <p:tag name="EE4P_AGENDAWIZARD" val="item_e686a40c-d6b7-415b-946e-7f370d22457d_PageNo"/>
  <p:tag name="EE4P_AGENDAWIZARD_PROPERTIES" val="910.4155/245.6482/5.267795/19.05543"/>
  <p:tag name="EE4P_AGENDAWIZARD_CONTENT" val="/85"/>
</p:tagLst>
</file>

<file path=ppt/tags/tag931.xml><?xml version="1.0" encoding="utf-8"?>
<p:tagLst xmlns:a="http://schemas.openxmlformats.org/drawingml/2006/main" xmlns:r="http://schemas.openxmlformats.org/officeDocument/2006/relationships" xmlns:p="http://schemas.openxmlformats.org/presentationml/2006/main">
  <p:tag name="EE4P_AGENDAWIZARD" val="item_e686a40c-d6b7-415b-946e-7f370d22457d_Topic"/>
  <p:tag name="EE4P_AGENDAWIZARD_CONTENT" val="/Scaled-YOLOv4"/>
  <p:tag name="EE4P_AGENDAWIZARD_PROPERTIES" val="62.57953/245.6482/154.1991/19.05543"/>
</p:tagLst>
</file>

<file path=ppt/tags/tag932.xml><?xml version="1.0" encoding="utf-8"?>
<p:tagLst xmlns:a="http://schemas.openxmlformats.org/drawingml/2006/main" xmlns:r="http://schemas.openxmlformats.org/officeDocument/2006/relationships" xmlns:p="http://schemas.openxmlformats.org/presentationml/2006/main">
  <p:tag name="EE4P_AGENDAWIZARD" val="item_e686a40c-d6b7-415b-946e-7f370d22457d_ItemNo"/>
  <p:tag name="EE4P_AGENDAWIZARD_CONTENT" val="/6"/>
  <p:tag name="EE4P_AGENDAWIZARD_PROPERTIES" val="40.49992/245.6482/19.05543/19.05543"/>
</p:tagLst>
</file>

<file path=ppt/tags/tag933.xml><?xml version="1.0" encoding="utf-8"?>
<p:tagLst xmlns:a="http://schemas.openxmlformats.org/drawingml/2006/main" xmlns:r="http://schemas.openxmlformats.org/officeDocument/2006/relationships" xmlns:p="http://schemas.openxmlformats.org/presentationml/2006/main">
  <p:tag name="EE4P_AGENDAWIZARD" val="item_90ccecf7-1a88-476a-9995-f385df1ecb6d_PageNo"/>
  <p:tag name="EE4P_AGENDAWIZARD_PROPERTIES" val="910.4155/223.5685/5.267795/19.05543"/>
  <p:tag name="EE4P_AGENDAWIZARD_CONTENT" val="/81"/>
</p:tagLst>
</file>

<file path=ppt/tags/tag934.xml><?xml version="1.0" encoding="utf-8"?>
<p:tagLst xmlns:a="http://schemas.openxmlformats.org/drawingml/2006/main" xmlns:r="http://schemas.openxmlformats.org/officeDocument/2006/relationships" xmlns:p="http://schemas.openxmlformats.org/presentationml/2006/main">
  <p:tag name="EE4P_AGENDAWIZARD" val="item_90ccecf7-1a88-476a-9995-f385df1ecb6d_Topic"/>
  <p:tag name="EE4P_AGENDAWIZARD_CONTENT" val="/YOLOv5"/>
  <p:tag name="EE4P_AGENDAWIZARD_PROPERTIES" val="62.57953/223.5685/154.1991/19.05543"/>
</p:tagLst>
</file>

<file path=ppt/tags/tag935.xml><?xml version="1.0" encoding="utf-8"?>
<p:tagLst xmlns:a="http://schemas.openxmlformats.org/drawingml/2006/main" xmlns:r="http://schemas.openxmlformats.org/officeDocument/2006/relationships" xmlns:p="http://schemas.openxmlformats.org/presentationml/2006/main">
  <p:tag name="EE4P_AGENDAWIZARD" val="item_90ccecf7-1a88-476a-9995-f385df1ecb6d_ItemNo"/>
  <p:tag name="EE4P_AGENDAWIZARD_CONTENT" val="/5"/>
  <p:tag name="EE4P_AGENDAWIZARD_PROPERTIES" val="40.49992/223.5685/19.05543/19.05543"/>
</p:tagLst>
</file>

<file path=ppt/tags/tag936.xml><?xml version="1.0" encoding="utf-8"?>
<p:tagLst xmlns:a="http://schemas.openxmlformats.org/drawingml/2006/main" xmlns:r="http://schemas.openxmlformats.org/officeDocument/2006/relationships" xmlns:p="http://schemas.openxmlformats.org/presentationml/2006/main">
  <p:tag name="EE4P_AGENDAWIZARD" val="item_bb633197-64b9-4d62-b3c9-eca77b982714_PageNo"/>
  <p:tag name="EE4P_AGENDAWIZARD_PROPERTIES" val="910.4155/201.4889/5.267795/19.05543"/>
  <p:tag name="EE4P_AGENDAWIZARD_CONTENT" val="/76"/>
</p:tagLst>
</file>

<file path=ppt/tags/tag937.xml><?xml version="1.0" encoding="utf-8"?>
<p:tagLst xmlns:a="http://schemas.openxmlformats.org/drawingml/2006/main" xmlns:r="http://schemas.openxmlformats.org/officeDocument/2006/relationships" xmlns:p="http://schemas.openxmlformats.org/presentationml/2006/main">
  <p:tag name="EE4P_AGENDAWIZARD" val="item_bb633197-64b9-4d62-b3c9-eca77b982714_Topic"/>
  <p:tag name="EE4P_AGENDAWIZARD_CONTENT" val="/YOLOv4"/>
  <p:tag name="EE4P_AGENDAWIZARD_PROPERTIES" val="62.57953/201.4889/154.1991/19.05543"/>
</p:tagLst>
</file>

<file path=ppt/tags/tag938.xml><?xml version="1.0" encoding="utf-8"?>
<p:tagLst xmlns:a="http://schemas.openxmlformats.org/drawingml/2006/main" xmlns:r="http://schemas.openxmlformats.org/officeDocument/2006/relationships" xmlns:p="http://schemas.openxmlformats.org/presentationml/2006/main">
  <p:tag name="EE4P_AGENDAWIZARD" val="item_bb633197-64b9-4d62-b3c9-eca77b982714_ItemNo"/>
  <p:tag name="EE4P_AGENDAWIZARD_CONTENT" val="/4"/>
  <p:tag name="EE4P_AGENDAWIZARD_PROPERTIES" val="40.49992/201.4889/19.05543/19.05543"/>
</p:tagLst>
</file>

<file path=ppt/tags/tag939.xml><?xml version="1.0" encoding="utf-8"?>
<p:tagLst xmlns:a="http://schemas.openxmlformats.org/drawingml/2006/main" xmlns:r="http://schemas.openxmlformats.org/officeDocument/2006/relationships" xmlns:p="http://schemas.openxmlformats.org/presentationml/2006/main">
  <p:tag name="EE4P_AGENDAWIZARD" val="item_55787c8c-e318-4e99-983c-6f4014e75aa1_PageNo"/>
  <p:tag name="EE4P_AGENDAWIZARD_PROPERTIES" val="910.4155/179.4093/5.267795/19.05543"/>
  <p:tag name="EE4P_AGENDAWIZARD_CONTENT" val="/69"/>
</p:tagLst>
</file>

<file path=ppt/tags/tag94.xml><?xml version="1.0" encoding="utf-8"?>
<p:tagLst xmlns:a="http://schemas.openxmlformats.org/drawingml/2006/main" xmlns:r="http://schemas.openxmlformats.org/officeDocument/2006/relationships" xmlns:p="http://schemas.openxmlformats.org/presentationml/2006/main">
  <p:tag name="EE4P_AGENDAWIZARD" val="item_4cfd5ed4-95c4-43f9-9685-a80be4cd4c1b_ItemNo"/>
  <p:tag name="EE4P_AGENDAWIZARD_CONTENT" val="/2"/>
  <p:tag name="EE4P_AGENDAWIZARD_PROPERTIES" val="40.49992/281.2689/31.50472/31.50472"/>
</p:tagLst>
</file>

<file path=ppt/tags/tag940.xml><?xml version="1.0" encoding="utf-8"?>
<p:tagLst xmlns:a="http://schemas.openxmlformats.org/drawingml/2006/main" xmlns:r="http://schemas.openxmlformats.org/officeDocument/2006/relationships" xmlns:p="http://schemas.openxmlformats.org/presentationml/2006/main">
  <p:tag name="EE4P_AGENDAWIZARD" val="item_55787c8c-e318-4e99-983c-6f4014e75aa1_Topic"/>
  <p:tag name="EE4P_AGENDAWIZARD_CONTENT" val="/YOLOv3"/>
  <p:tag name="EE4P_AGENDAWIZARD_PROPERTIES" val="62.57953/179.4093/154.1991/19.05543"/>
</p:tagLst>
</file>

<file path=ppt/tags/tag941.xml><?xml version="1.0" encoding="utf-8"?>
<p:tagLst xmlns:a="http://schemas.openxmlformats.org/drawingml/2006/main" xmlns:r="http://schemas.openxmlformats.org/officeDocument/2006/relationships" xmlns:p="http://schemas.openxmlformats.org/presentationml/2006/main">
  <p:tag name="EE4P_AGENDAWIZARD" val="item_55787c8c-e318-4e99-983c-6f4014e75aa1_ItemNo"/>
  <p:tag name="EE4P_AGENDAWIZARD_CONTENT" val="/3"/>
  <p:tag name="EE4P_AGENDAWIZARD_PROPERTIES" val="40.49992/179.4093/19.05543/19.05543"/>
</p:tagLst>
</file>

<file path=ppt/tags/tag942.xml><?xml version="1.0" encoding="utf-8"?>
<p:tagLst xmlns:a="http://schemas.openxmlformats.org/drawingml/2006/main" xmlns:r="http://schemas.openxmlformats.org/officeDocument/2006/relationships" xmlns:p="http://schemas.openxmlformats.org/presentationml/2006/main">
  <p:tag name="EE4P_AGENDAWIZARD" val="item_e3effbf2-c680-4a75-b917-58c654acdbde_PageNo"/>
  <p:tag name="EE4P_AGENDAWIZARD_PROPERTIES" val="910.4155/157.3296/5.267795/19.05543"/>
  <p:tag name="EE4P_AGENDAWIZARD_CONTENT" val="/63"/>
</p:tagLst>
</file>

<file path=ppt/tags/tag943.xml><?xml version="1.0" encoding="utf-8"?>
<p:tagLst xmlns:a="http://schemas.openxmlformats.org/drawingml/2006/main" xmlns:r="http://schemas.openxmlformats.org/officeDocument/2006/relationships" xmlns:p="http://schemas.openxmlformats.org/presentationml/2006/main">
  <p:tag name="EE4P_AGENDAWIZARD" val="item_e3effbf2-c680-4a75-b917-58c654acdbde_Topic"/>
  <p:tag name="EE4P_AGENDAWIZARD_CONTENT" val="/YOLO9000"/>
  <p:tag name="EE4P_AGENDAWIZARD_PROPERTIES" val="62.57953/157.3296/154.1991/19.05543"/>
</p:tagLst>
</file>

<file path=ppt/tags/tag944.xml><?xml version="1.0" encoding="utf-8"?>
<p:tagLst xmlns:a="http://schemas.openxmlformats.org/drawingml/2006/main" xmlns:r="http://schemas.openxmlformats.org/officeDocument/2006/relationships" xmlns:p="http://schemas.openxmlformats.org/presentationml/2006/main">
  <p:tag name="EE4P_AGENDAWIZARD" val="item_e3effbf2-c680-4a75-b917-58c654acdbde_ItemNo"/>
  <p:tag name="EE4P_AGENDAWIZARD_CONTENT" val="/2"/>
  <p:tag name="EE4P_AGENDAWIZARD_PROPERTIES" val="40.49992/157.3296/19.05543/19.05543"/>
</p:tagLst>
</file>

<file path=ppt/tags/tag945.xml><?xml version="1.0" encoding="utf-8"?>
<p:tagLst xmlns:a="http://schemas.openxmlformats.org/drawingml/2006/main" xmlns:r="http://schemas.openxmlformats.org/officeDocument/2006/relationships" xmlns:p="http://schemas.openxmlformats.org/presentationml/2006/main">
  <p:tag name="EE4P_AGENDAWIZARD" val="item_73c50061-2ef5-463e-901c-c6cb38993807_PageNo"/>
  <p:tag name="EE4P_AGENDAWIZARD_PROPERTIES" val="910.4155/135.25/5.267795/19.05543"/>
  <p:tag name="EE4P_AGENDAWIZARD_CONTENT" val="/55"/>
</p:tagLst>
</file>

<file path=ppt/tags/tag946.xml><?xml version="1.0" encoding="utf-8"?>
<p:tagLst xmlns:a="http://schemas.openxmlformats.org/drawingml/2006/main" xmlns:r="http://schemas.openxmlformats.org/officeDocument/2006/relationships" xmlns:p="http://schemas.openxmlformats.org/presentationml/2006/main">
  <p:tag name="EE4P_AGENDAWIZARD" val="item_73c50061-2ef5-463e-901c-c6cb38993807_Topic"/>
  <p:tag name="EE4P_AGENDAWIZARD_CONTENT" val="/You Only Look Once"/>
  <p:tag name="EE4P_AGENDAWIZARD_PROPERTIES" val="62.57953/135.25/154.1991/19.05543"/>
</p:tagLst>
</file>

<file path=ppt/tags/tag947.xml><?xml version="1.0" encoding="utf-8"?>
<p:tagLst xmlns:a="http://schemas.openxmlformats.org/drawingml/2006/main" xmlns:r="http://schemas.openxmlformats.org/officeDocument/2006/relationships" xmlns:p="http://schemas.openxmlformats.org/presentationml/2006/main">
  <p:tag name="EE4P_AGENDAWIZARD" val="item_73c50061-2ef5-463e-901c-c6cb38993807_ItemNo"/>
  <p:tag name="EE4P_AGENDAWIZARD_CONTENT" val="/1"/>
  <p:tag name="EE4P_AGENDAWIZARD_PROPERTIES" val="40.49992/135.25/19.05543/19.05543"/>
</p:tagLst>
</file>

<file path=ppt/tags/tag94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EE4P_AGENDAWIZARD" val="item_8478d2ac-0780-482f-8636-0dabe776632d_PageNo"/>
  <p:tag name="EE4P_AGENDAWIZARD_PROPERTIES" val="904.603/244.7642/8.709291/31.50472"/>
  <p:tag name="EE4P_AGENDAWIZARD_CONTENT" val="/12"/>
</p:tagLst>
</file>

<file path=ppt/tags/tag9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2.xml><?xml version="1.0" encoding="utf-8"?>
<p:tagLst xmlns:a="http://schemas.openxmlformats.org/drawingml/2006/main" xmlns:r="http://schemas.openxmlformats.org/officeDocument/2006/relationships" xmlns:p="http://schemas.openxmlformats.org/presentationml/2006/main">
  <p:tag name="EE4P_TEMPLATESTYLE" val="5"/>
</p:tagLst>
</file>

<file path=ppt/tags/tag953.xml><?xml version="1.0" encoding="utf-8"?>
<p:tagLst xmlns:a="http://schemas.openxmlformats.org/drawingml/2006/main" xmlns:r="http://schemas.openxmlformats.org/officeDocument/2006/relationships" xmlns:p="http://schemas.openxmlformats.org/presentationml/2006/main">
  <p:tag name="EE4P_TEMPLATESTYLE" val="5"/>
</p:tagLst>
</file>

<file path=ppt/tags/tag954.xml><?xml version="1.0" encoding="utf-8"?>
<p:tagLst xmlns:a="http://schemas.openxmlformats.org/drawingml/2006/main" xmlns:r="http://schemas.openxmlformats.org/officeDocument/2006/relationships" xmlns:p="http://schemas.openxmlformats.org/presentationml/2006/main">
  <p:tag name="EE4P_TEMPLATESTYLE" val="5"/>
</p:tagLst>
</file>

<file path=ppt/tags/tag955.xml><?xml version="1.0" encoding="utf-8"?>
<p:tagLst xmlns:a="http://schemas.openxmlformats.org/drawingml/2006/main" xmlns:r="http://schemas.openxmlformats.org/officeDocument/2006/relationships" xmlns:p="http://schemas.openxmlformats.org/presentationml/2006/main">
  <p:tag name="EE4P_TEMPLATESTYLE" val="5"/>
</p:tagLst>
</file>

<file path=ppt/tags/tag956.xml><?xml version="1.0" encoding="utf-8"?>
<p:tagLst xmlns:a="http://schemas.openxmlformats.org/drawingml/2006/main" xmlns:r="http://schemas.openxmlformats.org/officeDocument/2006/relationships" xmlns:p="http://schemas.openxmlformats.org/presentationml/2006/main">
  <p:tag name="EE4P_TEMPLATESTYLE" val="5"/>
</p:tagLst>
</file>

<file path=ppt/tags/tag957.xml><?xml version="1.0" encoding="utf-8"?>
<p:tagLst xmlns:a="http://schemas.openxmlformats.org/drawingml/2006/main" xmlns:r="http://schemas.openxmlformats.org/officeDocument/2006/relationships" xmlns:p="http://schemas.openxmlformats.org/presentationml/2006/main">
  <p:tag name="EE4P_SLIDEID" val="a13345af-30bf-4c06-aad8-28d108a0a77c"/>
</p:tagLst>
</file>

<file path=ppt/tags/tag958.xml><?xml version="1.0" encoding="utf-8"?>
<p:tagLst xmlns:a="http://schemas.openxmlformats.org/drawingml/2006/main" xmlns:r="http://schemas.openxmlformats.org/officeDocument/2006/relationships" xmlns:p="http://schemas.openxmlformats.org/presentationml/2006/main">
  <p:tag name="EE4P_AGENDAWIZARD" val="item_951219b9-2655-4923-a391-53bd2df846b5_PageNo"/>
  <p:tag name="EE4P_AGENDAWIZARD_PROPERTIES" val="910.4155/466.4447/5.267795/19.05543"/>
  <p:tag name="EE4P_AGENDAWIZARD_CONTENT" val="/132"/>
</p:tagLst>
</file>

<file path=ppt/tags/tag959.xml><?xml version="1.0" encoding="utf-8"?>
<p:tagLst xmlns:a="http://schemas.openxmlformats.org/drawingml/2006/main" xmlns:r="http://schemas.openxmlformats.org/officeDocument/2006/relationships" xmlns:p="http://schemas.openxmlformats.org/presentationml/2006/main">
  <p:tag name="EE4P_AGENDAWIZARD" val="item_951219b9-2655-4923-a391-53bd2df846b5_Topic"/>
  <p:tag name="EE4P_AGENDAWIZARD_CONTENT" val="/YOLOv9"/>
  <p:tag name="EE4P_AGENDAWIZARD_PROPERTIES" val="62.57953/466.4447/154.1991/19.05543"/>
</p:tagLst>
</file>

<file path=ppt/tags/tag96.xml><?xml version="1.0" encoding="utf-8"?>
<p:tagLst xmlns:a="http://schemas.openxmlformats.org/drawingml/2006/main" xmlns:r="http://schemas.openxmlformats.org/officeDocument/2006/relationships" xmlns:p="http://schemas.openxmlformats.org/presentationml/2006/main">
  <p:tag name="EE4P_AGENDAWIZARD" val="item_8478d2ac-0780-482f-8636-0dabe776632d_Topic"/>
  <p:tag name="EE4P_AGENDAWIZARD_CONTENT" val="/一些不得不介绍的概念"/>
  <p:tag name="EE4P_AGENDAWIZARD_PROPERTIES" val="113.5094/244.7642/167.6211/31.50472"/>
</p:tagLst>
</file>

<file path=ppt/tags/tag960.xml><?xml version="1.0" encoding="utf-8"?>
<p:tagLst xmlns:a="http://schemas.openxmlformats.org/drawingml/2006/main" xmlns:r="http://schemas.openxmlformats.org/officeDocument/2006/relationships" xmlns:p="http://schemas.openxmlformats.org/presentationml/2006/main">
  <p:tag name="EE4P_AGENDAWIZARD" val="item_951219b9-2655-4923-a391-53bd2df846b5_ItemNo"/>
  <p:tag name="EE4P_AGENDAWIZARD_CONTENT" val="/16"/>
  <p:tag name="EE4P_AGENDAWIZARD_PROPERTIES" val="40.49992/466.4447/19.05543/19.05543"/>
</p:tagLst>
</file>

<file path=ppt/tags/tag961.xml><?xml version="1.0" encoding="utf-8"?>
<p:tagLst xmlns:a="http://schemas.openxmlformats.org/drawingml/2006/main" xmlns:r="http://schemas.openxmlformats.org/officeDocument/2006/relationships" xmlns:p="http://schemas.openxmlformats.org/presentationml/2006/main">
  <p:tag name="EE4P_AGENDAWIZARD" val="item_f0b92527-73ca-4038-a3d9-fe77d63e682c_PageNo"/>
  <p:tag name="EE4P_AGENDAWIZARD_PROPERTIES" val="910.4155/444.3651/5.267795/19.05543"/>
  <p:tag name="EE4P_AGENDAWIZARD_CONTENT" val="/124"/>
</p:tagLst>
</file>

<file path=ppt/tags/tag962.xml><?xml version="1.0" encoding="utf-8"?>
<p:tagLst xmlns:a="http://schemas.openxmlformats.org/drawingml/2006/main" xmlns:r="http://schemas.openxmlformats.org/officeDocument/2006/relationships" xmlns:p="http://schemas.openxmlformats.org/presentationml/2006/main">
  <p:tag name="EE4P_AGENDAWIZARD" val="item_f0b92527-73ca-4038-a3d9-fe77d63e682c_Topic"/>
  <p:tag name="EE4P_AGENDAWIZARD_CONTENT" val="/YOLO-World"/>
  <p:tag name="EE4P_AGENDAWIZARD_PROPERTIES" val="62.57953/444.3651/154.1991/19.05543"/>
</p:tagLst>
</file>

<file path=ppt/tags/tag963.xml><?xml version="1.0" encoding="utf-8"?>
<p:tagLst xmlns:a="http://schemas.openxmlformats.org/drawingml/2006/main" xmlns:r="http://schemas.openxmlformats.org/officeDocument/2006/relationships" xmlns:p="http://schemas.openxmlformats.org/presentationml/2006/main">
  <p:tag name="EE4P_AGENDAWIZARD" val="item_f0b92527-73ca-4038-a3d9-fe77d63e682c_ItemNo"/>
  <p:tag name="EE4P_AGENDAWIZARD_CONTENT" val="/15"/>
  <p:tag name="EE4P_AGENDAWIZARD_PROPERTIES" val="40.49992/444.3651/19.05543/19.05543"/>
</p:tagLst>
</file>

<file path=ppt/tags/tag964.xml><?xml version="1.0" encoding="utf-8"?>
<p:tagLst xmlns:a="http://schemas.openxmlformats.org/drawingml/2006/main" xmlns:r="http://schemas.openxmlformats.org/officeDocument/2006/relationships" xmlns:p="http://schemas.openxmlformats.org/presentationml/2006/main">
  <p:tag name="EE4P_AGENDAWIZARD" val="item_843462fd-bd4c-4a19-8c73-2db80e62d07c_PageNo"/>
  <p:tag name="EE4P_AGENDAWIZARD_PROPERTIES" val="910.4155/422.2854/5.267795/19.05536"/>
  <p:tag name="EE4P_AGENDAWIZARD_CONTENT" val="/120"/>
</p:tagLst>
</file>

<file path=ppt/tags/tag965.xml><?xml version="1.0" encoding="utf-8"?>
<p:tagLst xmlns:a="http://schemas.openxmlformats.org/drawingml/2006/main" xmlns:r="http://schemas.openxmlformats.org/officeDocument/2006/relationships" xmlns:p="http://schemas.openxmlformats.org/presentationml/2006/main">
  <p:tag name="EE4P_AGENDAWIZARD" val="item_843462fd-bd4c-4a19-8c73-2db80e62d07c_Topic"/>
  <p:tag name="EE4P_AGENDAWIZARD_CONTENT" val="/YOLO-NAS"/>
  <p:tag name="EE4P_AGENDAWIZARD_PROPERTIES" val="62.57953/422.2854/154.1991/19.05536"/>
</p:tagLst>
</file>

<file path=ppt/tags/tag966.xml><?xml version="1.0" encoding="utf-8"?>
<p:tagLst xmlns:a="http://schemas.openxmlformats.org/drawingml/2006/main" xmlns:r="http://schemas.openxmlformats.org/officeDocument/2006/relationships" xmlns:p="http://schemas.openxmlformats.org/presentationml/2006/main">
  <p:tag name="EE4P_AGENDAWIZARD" val="item_843462fd-bd4c-4a19-8c73-2db80e62d07c_ItemNo"/>
  <p:tag name="EE4P_AGENDAWIZARD_CONTENT" val="/14"/>
  <p:tag name="EE4P_AGENDAWIZARD_PROPERTIES" val="40.49992/422.2854/19.05543/19.05536"/>
</p:tagLst>
</file>

<file path=ppt/tags/tag967.xml><?xml version="1.0" encoding="utf-8"?>
<p:tagLst xmlns:a="http://schemas.openxmlformats.org/drawingml/2006/main" xmlns:r="http://schemas.openxmlformats.org/officeDocument/2006/relationships" xmlns:p="http://schemas.openxmlformats.org/presentationml/2006/main">
  <p:tag name="EE4P_AGENDAWIZARD" val="item_bfb95e89-a131-4b34-b727-9216ca22d070_PageNo"/>
  <p:tag name="EE4P_AGENDAWIZARD_PROPERTIES" val="910.4155/400.2057/5.267795/19.05543"/>
  <p:tag name="EE4P_AGENDAWIZARD_CONTENT" val="/111"/>
</p:tagLst>
</file>

<file path=ppt/tags/tag968.xml><?xml version="1.0" encoding="utf-8"?>
<p:tagLst xmlns:a="http://schemas.openxmlformats.org/drawingml/2006/main" xmlns:r="http://schemas.openxmlformats.org/officeDocument/2006/relationships" xmlns:p="http://schemas.openxmlformats.org/presentationml/2006/main">
  <p:tag name="EE4P_AGENDAWIZARD" val="item_bfb95e89-a131-4b34-b727-9216ca22d070_Topic"/>
  <p:tag name="EE4P_AGENDAWIZARD_CONTENT" val="/PP-YOLO PP-YOLOv2 PP-YOLOvE"/>
  <p:tag name="EE4P_AGENDAWIZARD_PROPERTIES" val="62.57953/400.2057/154.1991/19.05543"/>
</p:tagLst>
</file>

<file path=ppt/tags/tag969.xml><?xml version="1.0" encoding="utf-8"?>
<p:tagLst xmlns:a="http://schemas.openxmlformats.org/drawingml/2006/main" xmlns:r="http://schemas.openxmlformats.org/officeDocument/2006/relationships" xmlns:p="http://schemas.openxmlformats.org/presentationml/2006/main">
  <p:tag name="EE4P_AGENDAWIZARD" val="item_bfb95e89-a131-4b34-b727-9216ca22d070_ItemNo"/>
  <p:tag name="EE4P_AGENDAWIZARD_CONTENT" val="/13"/>
  <p:tag name="EE4P_AGENDAWIZARD_PROPERTIES" val="40.49992/400.2057/19.05543/19.05543"/>
</p:tagLst>
</file>

<file path=ppt/tags/tag97.xml><?xml version="1.0" encoding="utf-8"?>
<p:tagLst xmlns:a="http://schemas.openxmlformats.org/drawingml/2006/main" xmlns:r="http://schemas.openxmlformats.org/officeDocument/2006/relationships" xmlns:p="http://schemas.openxmlformats.org/presentationml/2006/main">
  <p:tag name="EE4P_AGENDAWIZARD" val="item_8478d2ac-0780-482f-8636-0dabe776632d_ItemNo"/>
  <p:tag name="EE4P_AGENDAWIZARD_CONTENT" val="/1.3"/>
  <p:tag name="EE4P_AGENDAWIZARD_PROPERTIES" val="77.00465/244.7642/31.50472/31.50472"/>
</p:tagLst>
</file>

<file path=ppt/tags/tag970.xml><?xml version="1.0" encoding="utf-8"?>
<p:tagLst xmlns:a="http://schemas.openxmlformats.org/drawingml/2006/main" xmlns:r="http://schemas.openxmlformats.org/officeDocument/2006/relationships" xmlns:p="http://schemas.openxmlformats.org/presentationml/2006/main">
  <p:tag name="EE4P_AGENDAWIZARD" val="item_eacb9316-6b68-4662-94b8-c848f6f7cc96_PageNo"/>
  <p:tag name="EE4P_AGENDAWIZARD_PROPERTIES" val="910.4155/378.1261/5.267795/19.05543"/>
  <p:tag name="EE4P_AGENDAWIZARD_CONTENT" val="/106"/>
</p:tagLst>
</file>

<file path=ppt/tags/tag971.xml><?xml version="1.0" encoding="utf-8"?>
<p:tagLst xmlns:a="http://schemas.openxmlformats.org/drawingml/2006/main" xmlns:r="http://schemas.openxmlformats.org/officeDocument/2006/relationships" xmlns:p="http://schemas.openxmlformats.org/presentationml/2006/main">
  <p:tag name="EE4P_AGENDAWIZARD" val="item_eacb9316-6b68-4662-94b8-c848f6f7cc96_Topic"/>
  <p:tag name="EE4P_AGENDAWIZARD_CONTENT" val="/YOLOv8"/>
  <p:tag name="EE4P_AGENDAWIZARD_PROPERTIES" val="62.57953/378.1261/154.1991/19.05543"/>
</p:tagLst>
</file>

<file path=ppt/tags/tag972.xml><?xml version="1.0" encoding="utf-8"?>
<p:tagLst xmlns:a="http://schemas.openxmlformats.org/drawingml/2006/main" xmlns:r="http://schemas.openxmlformats.org/officeDocument/2006/relationships" xmlns:p="http://schemas.openxmlformats.org/presentationml/2006/main">
  <p:tag name="EE4P_AGENDAWIZARD" val="item_eacb9316-6b68-4662-94b8-c848f6f7cc96_ItemNo"/>
  <p:tag name="EE4P_AGENDAWIZARD_CONTENT" val="/12"/>
  <p:tag name="EE4P_AGENDAWIZARD_PROPERTIES" val="40.49992/378.1261/19.05543/19.05543"/>
</p:tagLst>
</file>

<file path=ppt/tags/tag973.xml><?xml version="1.0" encoding="utf-8"?>
<p:tagLst xmlns:a="http://schemas.openxmlformats.org/drawingml/2006/main" xmlns:r="http://schemas.openxmlformats.org/officeDocument/2006/relationships" xmlns:p="http://schemas.openxmlformats.org/presentationml/2006/main">
  <p:tag name="EE4P_AGENDAWIZARD" val="item_687e02da-61f6-4a46-932a-b7b658afd324_PageNo"/>
  <p:tag name="EE4P_AGENDAWIZARD_PROPERTIES" val="910.4155/356.0464/5.267795/19.05543"/>
  <p:tag name="EE4P_AGENDAWIZARD_CONTENT" val="/102"/>
</p:tagLst>
</file>

<file path=ppt/tags/tag974.xml><?xml version="1.0" encoding="utf-8"?>
<p:tagLst xmlns:a="http://schemas.openxmlformats.org/drawingml/2006/main" xmlns:r="http://schemas.openxmlformats.org/officeDocument/2006/relationships" xmlns:p="http://schemas.openxmlformats.org/presentationml/2006/main">
  <p:tag name="EE4P_AGENDAWIZARD" val="item_687e02da-61f6-4a46-932a-b7b658afd324_Topic"/>
  <p:tag name="EE4P_AGENDAWIZARD_CONTENT" val="/DAMO-YOLO"/>
  <p:tag name="EE4P_AGENDAWIZARD_PROPERTIES" val="62.57953/356.0464/154.1991/19.05543"/>
</p:tagLst>
</file>

<file path=ppt/tags/tag975.xml><?xml version="1.0" encoding="utf-8"?>
<p:tagLst xmlns:a="http://schemas.openxmlformats.org/drawingml/2006/main" xmlns:r="http://schemas.openxmlformats.org/officeDocument/2006/relationships" xmlns:p="http://schemas.openxmlformats.org/presentationml/2006/main">
  <p:tag name="EE4P_AGENDAWIZARD" val="item_687e02da-61f6-4a46-932a-b7b658afd324_ItemNo"/>
  <p:tag name="EE4P_AGENDAWIZARD_CONTENT" val="/11"/>
  <p:tag name="EE4P_AGENDAWIZARD_PROPERTIES" val="40.49992/356.0464/19.05543/19.05543"/>
</p:tagLst>
</file>

<file path=ppt/tags/tag976.xml><?xml version="1.0" encoding="utf-8"?>
<p:tagLst xmlns:a="http://schemas.openxmlformats.org/drawingml/2006/main" xmlns:r="http://schemas.openxmlformats.org/officeDocument/2006/relationships" xmlns:p="http://schemas.openxmlformats.org/presentationml/2006/main">
  <p:tag name="EE4P_AGENDAWIZARD" val="item_a13345af-30bf-4c06-aad8-28d108a0a77c_Element"/>
</p:tagLst>
</file>

<file path=ppt/tags/tag977.xml><?xml version="1.0" encoding="utf-8"?>
<p:tagLst xmlns:a="http://schemas.openxmlformats.org/drawingml/2006/main" xmlns:r="http://schemas.openxmlformats.org/officeDocument/2006/relationships" xmlns:p="http://schemas.openxmlformats.org/presentationml/2006/main">
  <p:tag name="EE4P_AGENDAWIZARD" val="item_a13345af-30bf-4c06-aad8-28d108a0a77c_PageNo"/>
  <p:tag name="EE4P_AGENDAWIZARD_PROPERTIES" val="910.4155/333.9668/5.267795/19.05543"/>
  <p:tag name="EE4P_AGENDAWIZARD_CONTENT" val="/97"/>
</p:tagLst>
</file>

<file path=ppt/tags/tag978.xml><?xml version="1.0" encoding="utf-8"?>
<p:tagLst xmlns:a="http://schemas.openxmlformats.org/drawingml/2006/main" xmlns:r="http://schemas.openxmlformats.org/officeDocument/2006/relationships" xmlns:p="http://schemas.openxmlformats.org/presentationml/2006/main">
  <p:tag name="EE4P_AGENDAWIZARD" val="item_a13345af-30bf-4c06-aad8-28d108a0a77c_Topic"/>
  <p:tag name="EE4P_AGENDAWIZARD_CONTENT" val="/YOLOv7"/>
  <p:tag name="EE4P_AGENDAWIZARD_PROPERTIES" val="62.57953/333.9668/154.1991/19.05543"/>
</p:tagLst>
</file>

<file path=ppt/tags/tag979.xml><?xml version="1.0" encoding="utf-8"?>
<p:tagLst xmlns:a="http://schemas.openxmlformats.org/drawingml/2006/main" xmlns:r="http://schemas.openxmlformats.org/officeDocument/2006/relationships" xmlns:p="http://schemas.openxmlformats.org/presentationml/2006/main">
  <p:tag name="EE4P_AGENDAWIZARD" val="item_a13345af-30bf-4c06-aad8-28d108a0a77c_ItemNo"/>
  <p:tag name="EE4P_AGENDAWIZARD_CONTENT" val="/10"/>
  <p:tag name="EE4P_AGENDAWIZARD_PROPERTIES" val="40.49992/333.9668/19.05543/19.05543"/>
</p:tagLst>
</file>

<file path=ppt/tags/tag98.xml><?xml version="1.0" encoding="utf-8"?>
<p:tagLst xmlns:a="http://schemas.openxmlformats.org/drawingml/2006/main" xmlns:r="http://schemas.openxmlformats.org/officeDocument/2006/relationships" xmlns:p="http://schemas.openxmlformats.org/presentationml/2006/main">
  <p:tag name="EE4P_AGENDAWIZARD" val="item_44da4fb5-31b1-4722-8c73-2cf2d4ae479d_Element"/>
</p:tagLst>
</file>

<file path=ppt/tags/tag980.xml><?xml version="1.0" encoding="utf-8"?>
<p:tagLst xmlns:a="http://schemas.openxmlformats.org/drawingml/2006/main" xmlns:r="http://schemas.openxmlformats.org/officeDocument/2006/relationships" xmlns:p="http://schemas.openxmlformats.org/presentationml/2006/main">
  <p:tag name="EE4P_AGENDAWIZARD" val="item_fdb20c27-7c5b-49ad-af57-77141cb46e3e_PageNo"/>
  <p:tag name="EE4P_AGENDAWIZARD_PROPERTIES" val="910.4155/311.8872/5.267795/19.05543"/>
  <p:tag name="EE4P_AGENDAWIZARD_CONTENT" val="/94"/>
</p:tagLst>
</file>

<file path=ppt/tags/tag981.xml><?xml version="1.0" encoding="utf-8"?>
<p:tagLst xmlns:a="http://schemas.openxmlformats.org/drawingml/2006/main" xmlns:r="http://schemas.openxmlformats.org/officeDocument/2006/relationships" xmlns:p="http://schemas.openxmlformats.org/presentationml/2006/main">
  <p:tag name="EE4P_AGENDAWIZARD" val="item_fdb20c27-7c5b-49ad-af57-77141cb46e3e_Topic"/>
  <p:tag name="EE4P_AGENDAWIZARD_CONTENT" val="/YOLOv6"/>
  <p:tag name="EE4P_AGENDAWIZARD_PROPERTIES" val="62.57953/311.8872/154.1991/19.05543"/>
</p:tagLst>
</file>

<file path=ppt/tags/tag982.xml><?xml version="1.0" encoding="utf-8"?>
<p:tagLst xmlns:a="http://schemas.openxmlformats.org/drawingml/2006/main" xmlns:r="http://schemas.openxmlformats.org/officeDocument/2006/relationships" xmlns:p="http://schemas.openxmlformats.org/presentationml/2006/main">
  <p:tag name="EE4P_AGENDAWIZARD" val="item_fdb20c27-7c5b-49ad-af57-77141cb46e3e_ItemNo"/>
  <p:tag name="EE4P_AGENDAWIZARD_CONTENT" val="/9"/>
  <p:tag name="EE4P_AGENDAWIZARD_PROPERTIES" val="40.49992/311.8872/19.05543/19.05543"/>
</p:tagLst>
</file>

<file path=ppt/tags/tag983.xml><?xml version="1.0" encoding="utf-8"?>
<p:tagLst xmlns:a="http://schemas.openxmlformats.org/drawingml/2006/main" xmlns:r="http://schemas.openxmlformats.org/officeDocument/2006/relationships" xmlns:p="http://schemas.openxmlformats.org/presentationml/2006/main">
  <p:tag name="EE4P_AGENDAWIZARD" val="item_8c0a9f6a-ec23-4339-b204-1ad784653cd2_PageNo"/>
  <p:tag name="EE4P_AGENDAWIZARD_PROPERTIES" val="910.4155/289.8075/5.267795/19.05543"/>
  <p:tag name="EE4P_AGENDAWIZARD_CONTENT" val="/91"/>
</p:tagLst>
</file>

<file path=ppt/tags/tag984.xml><?xml version="1.0" encoding="utf-8"?>
<p:tagLst xmlns:a="http://schemas.openxmlformats.org/drawingml/2006/main" xmlns:r="http://schemas.openxmlformats.org/officeDocument/2006/relationships" xmlns:p="http://schemas.openxmlformats.org/presentationml/2006/main">
  <p:tag name="EE4P_AGENDAWIZARD" val="item_8c0a9f6a-ec23-4339-b204-1ad784653cd2_Topic"/>
  <p:tag name="EE4P_AGENDAWIZARD_CONTENT" val="/YOLOX"/>
  <p:tag name="EE4P_AGENDAWIZARD_PROPERTIES" val="62.57953/289.8075/154.1991/19.05543"/>
</p:tagLst>
</file>

<file path=ppt/tags/tag985.xml><?xml version="1.0" encoding="utf-8"?>
<p:tagLst xmlns:a="http://schemas.openxmlformats.org/drawingml/2006/main" xmlns:r="http://schemas.openxmlformats.org/officeDocument/2006/relationships" xmlns:p="http://schemas.openxmlformats.org/presentationml/2006/main">
  <p:tag name="EE4P_AGENDAWIZARD" val="item_8c0a9f6a-ec23-4339-b204-1ad784653cd2_ItemNo"/>
  <p:tag name="EE4P_AGENDAWIZARD_CONTENT" val="/8"/>
  <p:tag name="EE4P_AGENDAWIZARD_PROPERTIES" val="40.49992/289.8075/19.05543/19.05543"/>
</p:tagLst>
</file>

<file path=ppt/tags/tag986.xml><?xml version="1.0" encoding="utf-8"?>
<p:tagLst xmlns:a="http://schemas.openxmlformats.org/drawingml/2006/main" xmlns:r="http://schemas.openxmlformats.org/officeDocument/2006/relationships" xmlns:p="http://schemas.openxmlformats.org/presentationml/2006/main">
  <p:tag name="EE4P_AGENDAWIZARD" val="item_ee8c388e-0af6-4792-a606-0733a6db944a_PageNo"/>
  <p:tag name="EE4P_AGENDAWIZARD_PROPERTIES" val="910.4155/267.7279/5.267795/19.05536"/>
  <p:tag name="EE4P_AGENDAWIZARD_CONTENT" val="/88"/>
</p:tagLst>
</file>

<file path=ppt/tags/tag987.xml><?xml version="1.0" encoding="utf-8"?>
<p:tagLst xmlns:a="http://schemas.openxmlformats.org/drawingml/2006/main" xmlns:r="http://schemas.openxmlformats.org/officeDocument/2006/relationships" xmlns:p="http://schemas.openxmlformats.org/presentationml/2006/main">
  <p:tag name="EE4P_AGENDAWIZARD" val="item_ee8c388e-0af6-4792-a606-0733a6db944a_Topic"/>
  <p:tag name="EE4P_AGENDAWIZARD_CONTENT" val="/YOLOR"/>
  <p:tag name="EE4P_AGENDAWIZARD_PROPERTIES" val="62.57953/267.7279/154.1991/19.05536"/>
</p:tagLst>
</file>

<file path=ppt/tags/tag988.xml><?xml version="1.0" encoding="utf-8"?>
<p:tagLst xmlns:a="http://schemas.openxmlformats.org/drawingml/2006/main" xmlns:r="http://schemas.openxmlformats.org/officeDocument/2006/relationships" xmlns:p="http://schemas.openxmlformats.org/presentationml/2006/main">
  <p:tag name="EE4P_AGENDAWIZARD" val="item_ee8c388e-0af6-4792-a606-0733a6db944a_ItemNo"/>
  <p:tag name="EE4P_AGENDAWIZARD_CONTENT" val="/7"/>
  <p:tag name="EE4P_AGENDAWIZARD_PROPERTIES" val="40.49992/267.7279/19.05543/19.05536"/>
</p:tagLst>
</file>

<file path=ppt/tags/tag989.xml><?xml version="1.0" encoding="utf-8"?>
<p:tagLst xmlns:a="http://schemas.openxmlformats.org/drawingml/2006/main" xmlns:r="http://schemas.openxmlformats.org/officeDocument/2006/relationships" xmlns:p="http://schemas.openxmlformats.org/presentationml/2006/main">
  <p:tag name="EE4P_AGENDAWIZARD" val="item_e686a40c-d6b7-415b-946e-7f370d22457d_PageNo"/>
  <p:tag name="EE4P_AGENDAWIZARD_PROPERTIES" val="910.4155/245.6482/5.267795/19.05543"/>
  <p:tag name="EE4P_AGENDAWIZARD_CONTENT" val="/85"/>
</p:tagLst>
</file>

<file path=ppt/tags/tag99.xml><?xml version="1.0" encoding="utf-8"?>
<p:tagLst xmlns:a="http://schemas.openxmlformats.org/drawingml/2006/main" xmlns:r="http://schemas.openxmlformats.org/officeDocument/2006/relationships" xmlns:p="http://schemas.openxmlformats.org/presentationml/2006/main">
  <p:tag name="EE4P_AGENDAWIZARD" val="item_44da4fb5-31b1-4722-8c73-2cf2d4ae479d_PageNo"/>
  <p:tag name="EE4P_AGENDAWIZARD_PROPERTIES" val="904.603/208.2594/8.709291/31.50472"/>
  <p:tag name="EE4P_AGENDAWIZARD_CONTENT" val="/10"/>
</p:tagLst>
</file>

<file path=ppt/tags/tag990.xml><?xml version="1.0" encoding="utf-8"?>
<p:tagLst xmlns:a="http://schemas.openxmlformats.org/drawingml/2006/main" xmlns:r="http://schemas.openxmlformats.org/officeDocument/2006/relationships" xmlns:p="http://schemas.openxmlformats.org/presentationml/2006/main">
  <p:tag name="EE4P_AGENDAWIZARD" val="item_e686a40c-d6b7-415b-946e-7f370d22457d_Topic"/>
  <p:tag name="EE4P_AGENDAWIZARD_CONTENT" val="/Scaled-YOLOv4"/>
  <p:tag name="EE4P_AGENDAWIZARD_PROPERTIES" val="62.57953/245.6482/154.1991/19.05543"/>
</p:tagLst>
</file>

<file path=ppt/tags/tag991.xml><?xml version="1.0" encoding="utf-8"?>
<p:tagLst xmlns:a="http://schemas.openxmlformats.org/drawingml/2006/main" xmlns:r="http://schemas.openxmlformats.org/officeDocument/2006/relationships" xmlns:p="http://schemas.openxmlformats.org/presentationml/2006/main">
  <p:tag name="EE4P_AGENDAWIZARD" val="item_e686a40c-d6b7-415b-946e-7f370d22457d_ItemNo"/>
  <p:tag name="EE4P_AGENDAWIZARD_CONTENT" val="/6"/>
  <p:tag name="EE4P_AGENDAWIZARD_PROPERTIES" val="40.49992/245.6482/19.05543/19.05543"/>
</p:tagLst>
</file>

<file path=ppt/tags/tag992.xml><?xml version="1.0" encoding="utf-8"?>
<p:tagLst xmlns:a="http://schemas.openxmlformats.org/drawingml/2006/main" xmlns:r="http://schemas.openxmlformats.org/officeDocument/2006/relationships" xmlns:p="http://schemas.openxmlformats.org/presentationml/2006/main">
  <p:tag name="EE4P_AGENDAWIZARD" val="item_90ccecf7-1a88-476a-9995-f385df1ecb6d_PageNo"/>
  <p:tag name="EE4P_AGENDAWIZARD_PROPERTIES" val="910.4155/223.5685/5.267795/19.05543"/>
  <p:tag name="EE4P_AGENDAWIZARD_CONTENT" val="/81"/>
</p:tagLst>
</file>

<file path=ppt/tags/tag993.xml><?xml version="1.0" encoding="utf-8"?>
<p:tagLst xmlns:a="http://schemas.openxmlformats.org/drawingml/2006/main" xmlns:r="http://schemas.openxmlformats.org/officeDocument/2006/relationships" xmlns:p="http://schemas.openxmlformats.org/presentationml/2006/main">
  <p:tag name="EE4P_AGENDAWIZARD" val="item_90ccecf7-1a88-476a-9995-f385df1ecb6d_Topic"/>
  <p:tag name="EE4P_AGENDAWIZARD_CONTENT" val="/YOLOv5"/>
  <p:tag name="EE4P_AGENDAWIZARD_PROPERTIES" val="62.57953/223.5685/154.1991/19.05543"/>
</p:tagLst>
</file>

<file path=ppt/tags/tag994.xml><?xml version="1.0" encoding="utf-8"?>
<p:tagLst xmlns:a="http://schemas.openxmlformats.org/drawingml/2006/main" xmlns:r="http://schemas.openxmlformats.org/officeDocument/2006/relationships" xmlns:p="http://schemas.openxmlformats.org/presentationml/2006/main">
  <p:tag name="EE4P_AGENDAWIZARD" val="item_90ccecf7-1a88-476a-9995-f385df1ecb6d_ItemNo"/>
  <p:tag name="EE4P_AGENDAWIZARD_CONTENT" val="/5"/>
  <p:tag name="EE4P_AGENDAWIZARD_PROPERTIES" val="40.49992/223.5685/19.05543/19.05543"/>
</p:tagLst>
</file>

<file path=ppt/tags/tag995.xml><?xml version="1.0" encoding="utf-8"?>
<p:tagLst xmlns:a="http://schemas.openxmlformats.org/drawingml/2006/main" xmlns:r="http://schemas.openxmlformats.org/officeDocument/2006/relationships" xmlns:p="http://schemas.openxmlformats.org/presentationml/2006/main">
  <p:tag name="EE4P_AGENDAWIZARD" val="item_bb633197-64b9-4d62-b3c9-eca77b982714_PageNo"/>
  <p:tag name="EE4P_AGENDAWIZARD_PROPERTIES" val="910.4155/201.4889/5.267795/19.05543"/>
  <p:tag name="EE4P_AGENDAWIZARD_CONTENT" val="/76"/>
</p:tagLst>
</file>

<file path=ppt/tags/tag996.xml><?xml version="1.0" encoding="utf-8"?>
<p:tagLst xmlns:a="http://schemas.openxmlformats.org/drawingml/2006/main" xmlns:r="http://schemas.openxmlformats.org/officeDocument/2006/relationships" xmlns:p="http://schemas.openxmlformats.org/presentationml/2006/main">
  <p:tag name="EE4P_AGENDAWIZARD" val="item_bb633197-64b9-4d62-b3c9-eca77b982714_Topic"/>
  <p:tag name="EE4P_AGENDAWIZARD_CONTENT" val="/YOLOv4"/>
  <p:tag name="EE4P_AGENDAWIZARD_PROPERTIES" val="62.57953/201.4889/154.1991/19.05543"/>
</p:tagLst>
</file>

<file path=ppt/tags/tag997.xml><?xml version="1.0" encoding="utf-8"?>
<p:tagLst xmlns:a="http://schemas.openxmlformats.org/drawingml/2006/main" xmlns:r="http://schemas.openxmlformats.org/officeDocument/2006/relationships" xmlns:p="http://schemas.openxmlformats.org/presentationml/2006/main">
  <p:tag name="EE4P_AGENDAWIZARD" val="item_bb633197-64b9-4d62-b3c9-eca77b982714_ItemNo"/>
  <p:tag name="EE4P_AGENDAWIZARD_CONTENT" val="/4"/>
  <p:tag name="EE4P_AGENDAWIZARD_PROPERTIES" val="40.49992/201.4889/19.05543/19.05543"/>
</p:tagLst>
</file>

<file path=ppt/tags/tag998.xml><?xml version="1.0" encoding="utf-8"?>
<p:tagLst xmlns:a="http://schemas.openxmlformats.org/drawingml/2006/main" xmlns:r="http://schemas.openxmlformats.org/officeDocument/2006/relationships" xmlns:p="http://schemas.openxmlformats.org/presentationml/2006/main">
  <p:tag name="EE4P_AGENDAWIZARD" val="item_55787c8c-e318-4e99-983c-6f4014e75aa1_PageNo"/>
  <p:tag name="EE4P_AGENDAWIZARD_PROPERTIES" val="910.4155/179.4093/5.267795/19.05543"/>
  <p:tag name="EE4P_AGENDAWIZARD_CONTENT" val="/69"/>
</p:tagLst>
</file>

<file path=ppt/tags/tag999.xml><?xml version="1.0" encoding="utf-8"?>
<p:tagLst xmlns:a="http://schemas.openxmlformats.org/drawingml/2006/main" xmlns:r="http://schemas.openxmlformats.org/officeDocument/2006/relationships" xmlns:p="http://schemas.openxmlformats.org/presentationml/2006/main">
  <p:tag name="EE4P_AGENDAWIZARD" val="item_55787c8c-e318-4e99-983c-6f4014e75aa1_Topic"/>
  <p:tag name="EE4P_AGENDAWIZARD_CONTENT" val="/YOLOv3"/>
  <p:tag name="EE4P_AGENDAWIZARD_PROPERTIES" val="62.57953/179.4093/154.1991/19.05543"/>
</p:tagLst>
</file>

<file path=ppt/theme/theme1.xml><?xml version="1.0" encoding="utf-8"?>
<a:theme xmlns:a="http://schemas.openxmlformats.org/drawingml/2006/main" name="Efficient Elements">
  <a:themeElements>
    <a:clrScheme name="Custom 31">
      <a:dk1>
        <a:srgbClr val="252628"/>
      </a:dk1>
      <a:lt1>
        <a:sysClr val="window" lastClr="FFFFFF"/>
      </a:lt1>
      <a:dk2>
        <a:srgbClr val="110D0C"/>
      </a:dk2>
      <a:lt2>
        <a:srgbClr val="A29C9C"/>
      </a:lt2>
      <a:accent1>
        <a:srgbClr val="C02A26"/>
      </a:accent1>
      <a:accent2>
        <a:srgbClr val="8A000F"/>
      </a:accent2>
      <a:accent3>
        <a:srgbClr val="E3051E"/>
      </a:accent3>
      <a:accent4>
        <a:srgbClr val="564A4E"/>
      </a:accent4>
      <a:accent5>
        <a:srgbClr val="A29C9C"/>
      </a:accent5>
      <a:accent6>
        <a:srgbClr val="D9D9D9"/>
      </a:accent6>
      <a:hlink>
        <a:srgbClr val="C02A26"/>
      </a:hlink>
      <a:folHlink>
        <a:srgbClr val="252628"/>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9525">
          <a:solidFill>
            <a:schemeClr val="accent1"/>
          </a:solidFill>
        </a:ln>
      </a:spPr>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defPPr algn="ctr">
          <a:defRPr sz="1600" dirty="0" err="1" smtClean="0">
            <a:solidFill>
              <a:schemeClr val="tx1"/>
            </a:solidFill>
            <a:latin typeface="+mj-lt"/>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oAutofit/>
      </a:bodyPr>
      <a:lstStyle>
        <a:defPPr>
          <a:defRPr sz="1600" dirty="0" err="1" smtClean="0">
            <a:latin typeface="+mj-lt"/>
            <a:cs typeface="Segoe UI" panose="020B0502040204020203"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3099</TotalTime>
  <Words>14844</Words>
  <Application>Microsoft Office PowerPoint</Application>
  <PresentationFormat>宽屏</PresentationFormat>
  <Paragraphs>2221</Paragraphs>
  <Slides>145</Slides>
  <Notes>2</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145</vt:i4>
      </vt:variant>
    </vt:vector>
  </HeadingPairs>
  <TitlesOfParts>
    <vt:vector size="154" baseType="lpstr">
      <vt:lpstr>等线</vt:lpstr>
      <vt:lpstr>微软雅黑</vt:lpstr>
      <vt:lpstr>Arial</vt:lpstr>
      <vt:lpstr>Cambria Math</vt:lpstr>
      <vt:lpstr>Segoe UI</vt:lpstr>
      <vt:lpstr>Segoe UI Light</vt:lpstr>
      <vt:lpstr>Wingdings</vt:lpstr>
      <vt:lpstr>Efficient Elements</vt:lpstr>
      <vt:lpstr>think-cell 幻灯片</vt:lpstr>
      <vt:lpstr>A Comprehensive Review of YOLO</vt:lpstr>
      <vt:lpstr>References</vt:lpstr>
      <vt:lpstr>References</vt:lpstr>
      <vt:lpstr>Repositories</vt:lpstr>
      <vt:lpstr>Main Content</vt:lpstr>
      <vt:lpstr>Main Content</vt:lpstr>
      <vt:lpstr>PowerPoint 演示文稿</vt:lpstr>
      <vt:lpstr>Main Content</vt:lpstr>
      <vt:lpstr>用于解决什么问题？</vt:lpstr>
      <vt:lpstr>Main Content</vt:lpstr>
      <vt:lpstr>输入？输出？</vt:lpstr>
      <vt:lpstr>Main Content</vt:lpstr>
      <vt:lpstr>Concepts</vt:lpstr>
      <vt:lpstr>Detection Algorithm Tasks</vt:lpstr>
      <vt:lpstr>Detection Algorithm Structure Conclusion</vt:lpstr>
      <vt:lpstr>Multi-Stage: R-CNN SPPNet</vt:lpstr>
      <vt:lpstr>Two-Stage: Fast R-CNN</vt:lpstr>
      <vt:lpstr>One-Stage: YOLO SSD</vt:lpstr>
      <vt:lpstr>Concepts</vt:lpstr>
      <vt:lpstr>IoU：定位阈值</vt:lpstr>
      <vt:lpstr>Confidence Score：定位阈值</vt:lpstr>
      <vt:lpstr>Concepts</vt:lpstr>
      <vt:lpstr>Scores &amp; Boxes</vt:lpstr>
      <vt:lpstr>NMS: Non-maximum Suppression</vt:lpstr>
      <vt:lpstr>NMS: Non-maximum Suppression</vt:lpstr>
      <vt:lpstr>Concepts</vt:lpstr>
      <vt:lpstr>TP FP TN FN</vt:lpstr>
      <vt:lpstr>Accuracy Precision Recall</vt:lpstr>
      <vt:lpstr>F-Score F1-score</vt:lpstr>
      <vt:lpstr>F-Score F1-score</vt:lpstr>
      <vt:lpstr>PR: Precision-Recall Curve</vt:lpstr>
      <vt:lpstr>AP mAP: Average Precision, Mean Average Precision</vt:lpstr>
      <vt:lpstr>TPR FPR TNR</vt:lpstr>
      <vt:lpstr>ROC Curve: Receiver Operating Characteristic Curve</vt:lpstr>
      <vt:lpstr>AUC: Area Under Curve</vt:lpstr>
      <vt:lpstr>ROC AUC vs PR AP</vt:lpstr>
      <vt:lpstr>ROC AUC vs PR AP</vt:lpstr>
      <vt:lpstr>Main Content</vt:lpstr>
      <vt:lpstr>目标检测成长点滴</vt:lpstr>
      <vt:lpstr>YOLO with Transformers</vt:lpstr>
      <vt:lpstr>YOLO with Transformers</vt:lpstr>
      <vt:lpstr>YOLO with Transformers</vt:lpstr>
      <vt:lpstr>Main Content</vt:lpstr>
      <vt:lpstr>网络结构发展</vt:lpstr>
      <vt:lpstr>Main Content</vt:lpstr>
      <vt:lpstr>PowerPoint 演示文稿</vt:lpstr>
      <vt:lpstr>Main Content</vt:lpstr>
      <vt:lpstr>YOLO大事年表        [Table 1]</vt:lpstr>
      <vt:lpstr>YOLO大事年表        [Table 2]</vt:lpstr>
      <vt:lpstr>YOLO关键概念的时间节点</vt:lpstr>
      <vt:lpstr>YOLO平衡性能和准确率</vt:lpstr>
      <vt:lpstr>YOLO平衡性能和准确率</vt:lpstr>
      <vt:lpstr>YOLO平衡性能和准确率</vt:lpstr>
      <vt:lpstr>YOLO来了</vt:lpstr>
      <vt:lpstr>Models</vt:lpstr>
      <vt:lpstr>You Only Look Once: 2016 CVPR First Real-Time End-to-End Model in Object Detection</vt:lpstr>
      <vt:lpstr>You Only Look Once: 2016 CVPR First Real-Time End-to-End Model in Object Detection</vt:lpstr>
      <vt:lpstr>You Only Look Once: 2016 CVPR First Real-Time End-to-End Model in Object Detection</vt:lpstr>
      <vt:lpstr>You Only Look Once: 2016 CVPR First Real-Time End-to-End Model in Object Detection</vt:lpstr>
      <vt:lpstr>You Only Look Once: 2016 CVPR First Real-Time End-to-End Model in Object Detection</vt:lpstr>
      <vt:lpstr>You Only Look Once: 2016 CVPR First Real-Time End-to-End Model in Object Detection</vt:lpstr>
      <vt:lpstr>You Only Look Once: 2016 CVPR First Real-Time End-to-End Model in Object Detection</vt:lpstr>
      <vt:lpstr>Models</vt:lpstr>
      <vt:lpstr>YOLO9000: 2017 CVPR      [Improvements] A Stronger YOLOv2 can Detecting 9000 Categories</vt:lpstr>
      <vt:lpstr>YOLO9000: 2017 CVPR      [Improvements] A Stronger YOLOv2 can Detecting 9000 Categories</vt:lpstr>
      <vt:lpstr>YOLO9000: 2017 CVPR      [Improvements] A Stronger YOLOv2 can Detecting 9000 Categories</vt:lpstr>
      <vt:lpstr>YOLO9000: 2017 CVPR      [Improvements] A Stronger YOLOv2 can Detecting 9000 Categories</vt:lpstr>
      <vt:lpstr>YOLO9000: 2017 CVPR      [Architecture] A Stronger YOLOv2 can Detecting 9000 Categories</vt:lpstr>
      <vt:lpstr>Models</vt:lpstr>
      <vt:lpstr>YOLOv3: 2018 ArXiv      [Improvements] Benchmark from PASCAL VOC to Microsoft COCO</vt:lpstr>
      <vt:lpstr>YOLOv3: 2018 ArXiv      [Improvements] Benchmark from PASCAL VOC to Microsoft COCO</vt:lpstr>
      <vt:lpstr>YOLOv3: 2018 ArXiv      [Improvements] Benchmark from PASCAL VOC to Microsoft COCO</vt:lpstr>
      <vt:lpstr>YOLOv3: 2018 ArXiv      [Improvements] Benchmark from PASCAL VOC to Microsoft COCO</vt:lpstr>
      <vt:lpstr>YOLOv3: 2018 ArXiv      [Significance] Backbone Neck and Head</vt:lpstr>
      <vt:lpstr>YOLOv3: 2018 ArXiv      [Significance] Backbone Neck and Head</vt:lpstr>
      <vt:lpstr>Models</vt:lpstr>
      <vt:lpstr>YOLOv4: 2020 ArXiv      [Experiments] New Authors Achieve without Pre-Trained Backbones</vt:lpstr>
      <vt:lpstr>YOLOv4: 2020 ArXiv      [Improvements] New Authors Achieve without Pre-Trained Backbones</vt:lpstr>
      <vt:lpstr>YOLOv4: 2020 ArXiv      [Improvements] New Authors Achieve without Pre-Trained Backbones</vt:lpstr>
      <vt:lpstr>YOLOv4: 2020 ArXiv      [Improvements] New Authors Achieve without Pre-Trained Backbones</vt:lpstr>
      <vt:lpstr>Models</vt:lpstr>
      <vt:lpstr>YOLOv5: 2020 GitHub     [Architectures] First Developed in Pytorch instead of Darknet YOLO</vt:lpstr>
      <vt:lpstr>YOLOv5: 2020 GitHub     [Improvements] First Developed in Pytorch instead of Darknet YOLO</vt:lpstr>
      <vt:lpstr>YOLOv5: 2020 GitHub     [Improvements] First Developed in Pytorch instead of Darknet YOLO</vt:lpstr>
      <vt:lpstr>Models</vt:lpstr>
      <vt:lpstr>Scaled-YOLOv4: 2021 CVPR    [Improvements] Same Authors with YOLOv4 using Pytorch instead of Darknet</vt:lpstr>
      <vt:lpstr>Scaled-YOLOv4: 2021 CVPR    [Improvements] Same Authors with YOLOv4 using Pytorch instead of Darknet</vt:lpstr>
      <vt:lpstr>Models</vt:lpstr>
      <vt:lpstr>YOLOR: 2021 ArXiv      [Improvements] Authors in YOLOv4 Achieve A Single Model for Various Tasks</vt:lpstr>
      <vt:lpstr>YOLOR: 2021 ArXiv      [Improvements] Authors in YOLOv4 Achieve A Single Model for Various Tasks</vt:lpstr>
      <vt:lpstr>Models</vt:lpstr>
      <vt:lpstr>YOLOX: 2021 ArXiv      [Improvements] Megvii Technology Achieve First Anchor-Free YOLO</vt:lpstr>
      <vt:lpstr>YOLOX: 2021 ArXiv      [Improvements] Megvii Technology Achieve First Anchor-Free YOLO</vt:lpstr>
      <vt:lpstr>Models</vt:lpstr>
      <vt:lpstr>YOLOv6: 2022 ArXiv      [Improvements] Meituan Vision AI Achieve Quantization and Distillation</vt:lpstr>
      <vt:lpstr>YOLOv6: 2022 ArXiv      [Improvements] Meituan Vision AI Achieve Quantization and Distillation</vt:lpstr>
      <vt:lpstr>Models</vt:lpstr>
      <vt:lpstr>YOLOv7: 2022 ArXiv      [Architectures] Authors in YOLOv4 Achieve A Smaller but Stronger YOLO</vt:lpstr>
      <vt:lpstr>YOLOv7: 2022 ArXiv      [Improvements] Authors in YOLOv4 Achieve A Smaller but Efficient YOLO</vt:lpstr>
      <vt:lpstr>YOLOv7: 2022 ArXiv      [Improvements] Authors in YOLOv4 Achieve A Smaller but Stronger YOLO</vt:lpstr>
      <vt:lpstr>YOLOv7: 2022 ArXiv      [Improvements] Authors in YOLOv4 Achieve A Smaller but Stronger YOLO</vt:lpstr>
      <vt:lpstr>Models</vt:lpstr>
      <vt:lpstr>DAMO-YOLO: 2022 ArXiv     [Architectures] Alibaba Group</vt:lpstr>
      <vt:lpstr>DAMO-YOLO: 2022 ArXiv     [Improvements] Alibaba Group</vt:lpstr>
      <vt:lpstr>DAMO-YOLO: 2022 ArXiv     [Improvements] Alibaba Group</vt:lpstr>
      <vt:lpstr>Models</vt:lpstr>
      <vt:lpstr>YOLOv8: 2023 GitHub     [Improvements] Ultralytics Achieve Multiple Vision Tasks in YOLOv8</vt:lpstr>
      <vt:lpstr>YOLOv8: 2023 GitHub     [Architectures] Ultralytics Achieve Multiple Vision Tasks in YOLOv8</vt:lpstr>
      <vt:lpstr>YOLOv8: 2023 GitHub     [Architectures] Ultralytics Achieve Multiple Vision Tasks in YOLOv8</vt:lpstr>
      <vt:lpstr>YOLOv8: 2023 GitHub     [Architectures] Ultralytics Achieve Multiple Vision Tasks in YOLOv8</vt:lpstr>
      <vt:lpstr>Models</vt:lpstr>
      <vt:lpstr>PP-YOLO Series: Based on YOLOv3   [Improvements] Improve YOLOv3 using Different Methods than YOLOv4</vt:lpstr>
      <vt:lpstr>PP-YOLO Series: Based on YOLOv3   [Improvements] Improve YOLOv3 using Different Methods than YOLOv4</vt:lpstr>
      <vt:lpstr>PP-YOLO Series: Based on YOLOv3   [Improvements] Improve YOLOv3 using Different Methods than YOLOv4</vt:lpstr>
      <vt:lpstr>PP-YOLO: 2020 ArXiv     [Improvements] Augmentations and Preprocessing being Used</vt:lpstr>
      <vt:lpstr>PP-YOLOv2: 2021 ArXiv     [Improvements] The Changes of PP-YOLOv2 Concerning PP-YOLO</vt:lpstr>
      <vt:lpstr>PP-YOLOE: 2022 ArXiv     [Architectures] Add improvements upon PP-YOLOv2</vt:lpstr>
      <vt:lpstr>PP-YOLOE: 2022 ArXiv     [Improvements] Add improvements upon PP-YOLOv2</vt:lpstr>
      <vt:lpstr>PP-YOLOE: 2022 ArXiv     [Improvements] Add improvements upon PP-YOLOv2</vt:lpstr>
      <vt:lpstr>Models</vt:lpstr>
      <vt:lpstr>YOLO-NAS: 2023 GitHub     [Architectures] Deci Achieve Detecting Small Objects</vt:lpstr>
      <vt:lpstr>YOLO-NAS: 2023 GitHub     [Architectures] Deci Achieve Detecting Small Objects</vt:lpstr>
      <vt:lpstr>YOLO-NAS: 2023 GitHub     [Improvements] Deci Achieve Detecting Small Objects</vt:lpstr>
      <vt:lpstr>Models</vt:lpstr>
      <vt:lpstr>YOLO-World: 2024 ArXiv      [Results] Tencent Achieve Open-Vocabulary Object Detection</vt:lpstr>
      <vt:lpstr>YOLO-World: 2024 ArXiv      [Results] Tencent Achieve Open-Vocabulary Object Detection</vt:lpstr>
      <vt:lpstr>YOLO-World: 2024 ArXiv     [Improvements] Tencent Achieve Open-Vocabulary Object Detection</vt:lpstr>
      <vt:lpstr>YOLO-World: 2024 ArXiv     [Architectures] Tencent Achieve Open-Vocabulary Object Detection</vt:lpstr>
      <vt:lpstr>YOLO-World: 2024 ArXiv     [Architectures] Tencent Achieve Open-Vocabulary Object Detection</vt:lpstr>
      <vt:lpstr>YOLO-World: 2024 ArXiv     [Architectures] Tencent Achieve Open-Vocabulary Object Detection</vt:lpstr>
      <vt:lpstr>YOLO-World: 2024 ArXiv     [Architectures] Tencent Achieve Open-Vocabulary Object Detection</vt:lpstr>
      <vt:lpstr>Models</vt:lpstr>
      <vt:lpstr>YOLOv9: 2024 ArXiv      [Comparison] YOLOv4 Authors Achieve Programmable Gradient Information</vt:lpstr>
      <vt:lpstr>YOLOv9: 2024 ArXiv       [Reason] YOLOv4 Authors Achieve Programmable Gradient Information</vt:lpstr>
      <vt:lpstr>YOLOv9: 2024 ArXiv       [Reason] YOLOv4 Authors Achieve Programmable Gradient Information</vt:lpstr>
      <vt:lpstr>YOLOv9: 2024 ArXiv      [Architectures] YOLOv4 Authors Achieve Programmable Gradient Information</vt:lpstr>
      <vt:lpstr>YOLOv9: 2024 ArXiv      [Architectures] YOLOv4 Authors Achieve Programmable Gradient Information</vt:lpstr>
      <vt:lpstr>YOLOv9: 2024 ArXiv      [Architectures] YOLOv4 Authors Achieve Programmable Gradient Information</vt:lpstr>
      <vt:lpstr>YOLOv9: 2024 ArXiv      [Architectures] YOLOv4 Authors Achieve Programmable Gradient Information</vt:lpstr>
      <vt:lpstr>YOLOv9: 2024 ArXiv      [Architectures] YOLOv4 Authors Achieve Programmable Gradient Information</vt:lpstr>
      <vt:lpstr>Main Content</vt:lpstr>
      <vt:lpstr>PowerPoint 演示文稿</vt:lpstr>
      <vt:lpstr>Main Content</vt:lpstr>
      <vt:lpstr>YOLO的未来</vt:lpstr>
      <vt:lpstr>Thnak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Efficient Elements Box Style</dc:title>
  <dc:creator/>
  <cp:lastModifiedBy>lizhong zhang</cp:lastModifiedBy>
  <cp:revision>1419</cp:revision>
  <cp:lastPrinted>2024-03-31T06:52:36Z</cp:lastPrinted>
  <dcterms:created xsi:type="dcterms:W3CDTF">2024-03-20T08:29:42Z</dcterms:created>
  <dcterms:modified xsi:type="dcterms:W3CDTF">2024-03-31T12:17:24Z</dcterms:modified>
</cp:coreProperties>
</file>